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69" r:id="rId3"/>
    <p:sldId id="270" r:id="rId4"/>
    <p:sldId id="271" r:id="rId5"/>
    <p:sldId id="257" r:id="rId6"/>
    <p:sldId id="259" r:id="rId7"/>
    <p:sldId id="264" r:id="rId8"/>
    <p:sldId id="290" r:id="rId9"/>
    <p:sldId id="291" r:id="rId10"/>
    <p:sldId id="275" r:id="rId11"/>
    <p:sldId id="276" r:id="rId12"/>
    <p:sldId id="277" r:id="rId13"/>
    <p:sldId id="278" r:id="rId14"/>
    <p:sldId id="267" r:id="rId15"/>
    <p:sldId id="281" r:id="rId16"/>
    <p:sldId id="282" r:id="rId17"/>
    <p:sldId id="283" r:id="rId18"/>
    <p:sldId id="284" r:id="rId19"/>
    <p:sldId id="279" r:id="rId20"/>
    <p:sldId id="285" r:id="rId21"/>
    <p:sldId id="286" r:id="rId22"/>
    <p:sldId id="287" r:id="rId23"/>
    <p:sldId id="288" r:id="rId24"/>
    <p:sldId id="289" r:id="rId25"/>
    <p:sldId id="292" r:id="rId26"/>
    <p:sldId id="263" r:id="rId27"/>
    <p:sldId id="293" r:id="rId28"/>
    <p:sldId id="265" r:id="rId29"/>
    <p:sldId id="260" r:id="rId30"/>
    <p:sldId id="26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A094"/>
    <a:srgbClr val="233036"/>
    <a:srgbClr val="B12B1A"/>
    <a:srgbClr val="75292C"/>
    <a:srgbClr val="7B7866"/>
    <a:srgbClr val="95927F"/>
    <a:srgbClr val="D1CCB5"/>
    <a:srgbClr val="A5AFAC"/>
    <a:srgbClr val="DEE1D5"/>
    <a:srgbClr val="98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showGuides="1">
      <p:cViewPr varScale="1">
        <p:scale>
          <a:sx n="102" d="100"/>
          <a:sy n="102" d="100"/>
        </p:scale>
        <p:origin x="348" y="-6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600" dirty="0"/>
              <a:t>典型新媒体平台去重活跃用户规模</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时间</c:v>
                </c:pt>
              </c:strCache>
            </c:strRef>
          </c:tx>
          <c:spPr>
            <a:ln w="28575" cap="rnd">
              <a:solidFill>
                <a:schemeClr val="accent1"/>
              </a:solidFill>
              <a:round/>
            </a:ln>
            <a:effectLst/>
          </c:spPr>
          <c:marker>
            <c:symbol val="none"/>
          </c:marker>
          <c:cat>
            <c:strRef>
              <c:f>Sheet1!$A$2:$A$7</c:f>
              <c:strCache>
                <c:ptCount val="6"/>
                <c:pt idx="0">
                  <c:v>2018年 9月</c:v>
                </c:pt>
                <c:pt idx="1">
                  <c:v>2019年 9月</c:v>
                </c:pt>
                <c:pt idx="2">
                  <c:v>2020年 9月</c:v>
                </c:pt>
                <c:pt idx="3">
                  <c:v>2021年 9月</c:v>
                </c:pt>
                <c:pt idx="4">
                  <c:v>2022年 9月</c:v>
                </c:pt>
                <c:pt idx="5">
                  <c:v>2023年 9月</c:v>
                </c:pt>
              </c:strCache>
            </c:strRef>
          </c:cat>
          <c:val>
            <c:numRef>
              <c:f>Sheet1!$B$2:$B$7</c:f>
              <c:numCache>
                <c:formatCode>General</c:formatCode>
                <c:ptCount val="6"/>
                <c:pt idx="0">
                  <c:v>7.23</c:v>
                </c:pt>
                <c:pt idx="1">
                  <c:v>8.25</c:v>
                </c:pt>
                <c:pt idx="2">
                  <c:v>9.06</c:v>
                </c:pt>
                <c:pt idx="3">
                  <c:v>10.32</c:v>
                </c:pt>
                <c:pt idx="4">
                  <c:v>10.43</c:v>
                </c:pt>
                <c:pt idx="5">
                  <c:v>10.88</c:v>
                </c:pt>
              </c:numCache>
            </c:numRef>
          </c:val>
          <c:smooth val="0"/>
          <c:extLst>
            <c:ext xmlns:c16="http://schemas.microsoft.com/office/drawing/2014/chart" uri="{C3380CC4-5D6E-409C-BE32-E72D297353CC}">
              <c16:uniqueId val="{00000000-7965-4B77-9F70-8FCCBD97E551}"/>
            </c:ext>
          </c:extLst>
        </c:ser>
        <c:dLbls>
          <c:showLegendKey val="0"/>
          <c:showVal val="0"/>
          <c:showCatName val="0"/>
          <c:showSerName val="0"/>
          <c:showPercent val="0"/>
          <c:showBubbleSize val="0"/>
        </c:dLbls>
        <c:smooth val="0"/>
        <c:axId val="1412134736"/>
        <c:axId val="1412126096"/>
      </c:lineChart>
      <c:catAx>
        <c:axId val="14121347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12126096"/>
        <c:crosses val="autoZero"/>
        <c:auto val="1"/>
        <c:lblAlgn val="ctr"/>
        <c:lblOffset val="100"/>
        <c:noMultiLvlLbl val="0"/>
      </c:catAx>
      <c:valAx>
        <c:axId val="1412126096"/>
        <c:scaling>
          <c:orientation val="minMax"/>
          <c:min val="6"/>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ltLang="en-US" dirty="0"/>
                  <a:t>用户规模</a:t>
                </a:r>
                <a:r>
                  <a:rPr lang="en-US" altLang="zh-CN" dirty="0"/>
                  <a:t>(</a:t>
                </a:r>
                <a:r>
                  <a:rPr lang="zh-CN" altLang="en-US" dirty="0"/>
                  <a:t>单位</a:t>
                </a:r>
                <a:r>
                  <a:rPr lang="en-US" altLang="zh-CN" dirty="0"/>
                  <a:t>:</a:t>
                </a:r>
                <a:r>
                  <a:rPr lang="zh-CN" altLang="en-US" dirty="0"/>
                  <a:t>亿</a:t>
                </a:r>
                <a:r>
                  <a:rPr lang="en-US" altLang="zh-CN" dirty="0"/>
                  <a:t>)</a:t>
                </a:r>
                <a:endParaRPr lang="zh-CN" alt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12134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CN"/>
              <a:t>随工作时间的误判概率</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人工</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strRef>
              <c:f>Sheet1!$A$2:$A$5</c:f>
              <c:strCache>
                <c:ptCount val="4"/>
                <c:pt idx="0">
                  <c:v>1min</c:v>
                </c:pt>
                <c:pt idx="1">
                  <c:v>15min</c:v>
                </c:pt>
                <c:pt idx="2">
                  <c:v>30min</c:v>
                </c:pt>
                <c:pt idx="3">
                  <c:v>1h</c:v>
                </c:pt>
              </c:strCache>
            </c:strRef>
          </c:cat>
          <c:val>
            <c:numRef>
              <c:f>Sheet1!$B$2:$B$5</c:f>
              <c:numCache>
                <c:formatCode>0%</c:formatCode>
                <c:ptCount val="4"/>
                <c:pt idx="0">
                  <c:v>0.03</c:v>
                </c:pt>
                <c:pt idx="1">
                  <c:v>0.08</c:v>
                </c:pt>
                <c:pt idx="2">
                  <c:v>0.15</c:v>
                </c:pt>
                <c:pt idx="3">
                  <c:v>0.2</c:v>
                </c:pt>
              </c:numCache>
            </c:numRef>
          </c:val>
          <c:smooth val="0"/>
          <c:extLst>
            <c:ext xmlns:c16="http://schemas.microsoft.com/office/drawing/2014/chart" uri="{C3380CC4-5D6E-409C-BE32-E72D297353CC}">
              <c16:uniqueId val="{00000000-915C-4E66-87E1-1A86E1EC02AE}"/>
            </c:ext>
          </c:extLst>
        </c:ser>
        <c:ser>
          <c:idx val="1"/>
          <c:order val="1"/>
          <c:tx>
            <c:strRef>
              <c:f>Sheet1!$C$1</c:f>
              <c:strCache>
                <c:ptCount val="1"/>
                <c:pt idx="0">
                  <c:v>RPA+AI</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Sheet1!$A$2:$A$5</c:f>
              <c:strCache>
                <c:ptCount val="4"/>
                <c:pt idx="0">
                  <c:v>1min</c:v>
                </c:pt>
                <c:pt idx="1">
                  <c:v>15min</c:v>
                </c:pt>
                <c:pt idx="2">
                  <c:v>30min</c:v>
                </c:pt>
                <c:pt idx="3">
                  <c:v>1h</c:v>
                </c:pt>
              </c:strCache>
            </c:strRef>
          </c:cat>
          <c:val>
            <c:numRef>
              <c:f>Sheet1!$C$2:$C$5</c:f>
              <c:numCache>
                <c:formatCode>0.00%</c:formatCode>
                <c:ptCount val="4"/>
                <c:pt idx="0" formatCode="0%">
                  <c:v>0.05</c:v>
                </c:pt>
                <c:pt idx="1">
                  <c:v>5.2999999999999999E-2</c:v>
                </c:pt>
                <c:pt idx="2">
                  <c:v>5.3100000000000001E-2</c:v>
                </c:pt>
                <c:pt idx="3">
                  <c:v>5.2999999999999999E-2</c:v>
                </c:pt>
              </c:numCache>
            </c:numRef>
          </c:val>
          <c:smooth val="0"/>
          <c:extLst>
            <c:ext xmlns:c16="http://schemas.microsoft.com/office/drawing/2014/chart" uri="{C3380CC4-5D6E-409C-BE32-E72D297353CC}">
              <c16:uniqueId val="{00000001-915C-4E66-87E1-1A86E1EC02AE}"/>
            </c:ext>
          </c:extLst>
        </c:ser>
        <c:dLbls>
          <c:showLegendKey val="0"/>
          <c:showVal val="0"/>
          <c:showCatName val="0"/>
          <c:showSerName val="0"/>
          <c:showPercent val="0"/>
          <c:showBubbleSize val="0"/>
        </c:dLbls>
        <c:smooth val="0"/>
        <c:axId val="1324512544"/>
        <c:axId val="1324513024"/>
      </c:lineChart>
      <c:catAx>
        <c:axId val="13245125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24513024"/>
        <c:crosses val="autoZero"/>
        <c:auto val="1"/>
        <c:lblAlgn val="ctr"/>
        <c:lblOffset val="100"/>
        <c:noMultiLvlLbl val="0"/>
      </c:catAx>
      <c:valAx>
        <c:axId val="13245130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324512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570E9-7B03-445F-920B-7A8B9A6695E8}" type="datetimeFigureOut">
              <a:rPr lang="zh-CN" altLang="en-US" smtClean="0"/>
              <a:t>2024/11/21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E29F6-7D1B-460E-A0DA-934B89516EAD}" type="slidenum">
              <a:rPr lang="zh-CN" altLang="en-US" smtClean="0"/>
              <a:t>‹#›</a:t>
            </a:fld>
            <a:endParaRPr lang="zh-CN" altLang="en-US"/>
          </a:p>
        </p:txBody>
      </p:sp>
    </p:spTree>
    <p:extLst>
      <p:ext uri="{BB962C8B-B14F-4D97-AF65-F5344CB8AC3E}">
        <p14:creationId xmlns:p14="http://schemas.microsoft.com/office/powerpoint/2010/main" val="1551466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E29F6-7D1B-460E-A0DA-934B89516EAD}" type="slidenum">
              <a:rPr lang="zh-CN" altLang="en-US" smtClean="0"/>
              <a:t>1</a:t>
            </a:fld>
            <a:endParaRPr lang="zh-CN" altLang="en-US"/>
          </a:p>
        </p:txBody>
      </p:sp>
    </p:spTree>
    <p:extLst>
      <p:ext uri="{BB962C8B-B14F-4D97-AF65-F5344CB8AC3E}">
        <p14:creationId xmlns:p14="http://schemas.microsoft.com/office/powerpoint/2010/main" val="580736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E29F6-7D1B-460E-A0DA-934B89516EAD}" type="slidenum">
              <a:rPr lang="zh-CN" altLang="en-US" smtClean="0"/>
              <a:t>10</a:t>
            </a:fld>
            <a:endParaRPr lang="zh-CN" altLang="en-US"/>
          </a:p>
        </p:txBody>
      </p:sp>
    </p:spTree>
    <p:extLst>
      <p:ext uri="{BB962C8B-B14F-4D97-AF65-F5344CB8AC3E}">
        <p14:creationId xmlns:p14="http://schemas.microsoft.com/office/powerpoint/2010/main" val="3083808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E29F6-7D1B-460E-A0DA-934B89516EAD}" type="slidenum">
              <a:rPr lang="zh-CN" altLang="en-US" smtClean="0"/>
              <a:t>18</a:t>
            </a:fld>
            <a:endParaRPr lang="zh-CN" altLang="en-US"/>
          </a:p>
        </p:txBody>
      </p:sp>
    </p:spTree>
    <p:extLst>
      <p:ext uri="{BB962C8B-B14F-4D97-AF65-F5344CB8AC3E}">
        <p14:creationId xmlns:p14="http://schemas.microsoft.com/office/powerpoint/2010/main" val="35488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7EE29F6-7D1B-460E-A0DA-934B89516EAD}" type="slidenum">
              <a:rPr lang="zh-CN" altLang="en-US" smtClean="0"/>
              <a:t>27</a:t>
            </a:fld>
            <a:endParaRPr lang="zh-CN" altLang="en-US"/>
          </a:p>
        </p:txBody>
      </p:sp>
    </p:spTree>
    <p:extLst>
      <p:ext uri="{BB962C8B-B14F-4D97-AF65-F5344CB8AC3E}">
        <p14:creationId xmlns:p14="http://schemas.microsoft.com/office/powerpoint/2010/main" val="5733183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3.wdp"/></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Picture 2" descr="查看图片">
            <a:extLst>
              <a:ext uri="{FF2B5EF4-FFF2-40B4-BE49-F238E27FC236}">
                <a16:creationId xmlns:a16="http://schemas.microsoft.com/office/drawing/2014/main" id="{3B53DBAE-F444-F093-F39C-65EC8FEB5905}"/>
              </a:ext>
            </a:extLst>
          </p:cNvPr>
          <p:cNvPicPr>
            <a:picLocks noChangeAspect="1" noChangeArrowheads="1"/>
          </p:cNvPicPr>
          <p:nvPr userDrawn="1"/>
        </p:nvPicPr>
        <p:blipFill>
          <a:blip r:embed="rId2">
            <a:alphaModFix/>
            <a:duotone>
              <a:schemeClr val="accent5">
                <a:shade val="45000"/>
                <a:satMod val="135000"/>
              </a:schemeClr>
              <a:prstClr val="white"/>
            </a:duotone>
            <a:extLst>
              <a:ext uri="{BEBA8EAE-BF5A-486C-A8C5-ECC9F3942E4B}">
                <a14:imgProps xmlns:a14="http://schemas.microsoft.com/office/drawing/2010/main">
                  <a14:imgLayer r:embed="rId3">
                    <a14:imgEffect>
                      <a14:artisticFilmGrain grainSize="20"/>
                    </a14:imgEffect>
                    <a14:imgEffect>
                      <a14:colorTemperature colorTemp="6681"/>
                    </a14:imgEffect>
                  </a14:imgLayer>
                </a14:imgProps>
              </a:ext>
              <a:ext uri="{28A0092B-C50C-407E-A947-70E740481C1C}">
                <a14:useLocalDpi xmlns:a14="http://schemas.microsoft.com/office/drawing/2010/main" val="0"/>
              </a:ext>
            </a:extLst>
          </a:blip>
          <a:srcRect/>
          <a:stretch>
            <a:fillRect/>
          </a:stretch>
        </p:blipFill>
        <p:spPr bwMode="auto">
          <a:xfrm rot="5400000">
            <a:off x="845460" y="-4648201"/>
            <a:ext cx="9601196" cy="170687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查看图片">
            <a:extLst>
              <a:ext uri="{FF2B5EF4-FFF2-40B4-BE49-F238E27FC236}">
                <a16:creationId xmlns:a16="http://schemas.microsoft.com/office/drawing/2014/main" id="{FF25F4E3-8F91-B9E7-0A06-F7835471541F}"/>
              </a:ext>
            </a:extLst>
          </p:cNvPr>
          <p:cNvPicPr>
            <a:picLocks noChangeAspect="1" noChangeArrowheads="1"/>
          </p:cNvPicPr>
          <p:nvPr userDrawn="1"/>
        </p:nvPicPr>
        <p:blipFill>
          <a:blip r:embed="rId4">
            <a:duotone>
              <a:prstClr val="black"/>
              <a:schemeClr val="accent5">
                <a:tint val="45000"/>
                <a:satMod val="400000"/>
              </a:schemeClr>
            </a:duotone>
            <a:alphaModFix amt="8000"/>
            <a:extLst>
              <a:ext uri="{BEBA8EAE-BF5A-486C-A8C5-ECC9F3942E4B}">
                <a14:imgProps xmlns:a14="http://schemas.microsoft.com/office/drawing/2010/main">
                  <a14:imgLayer r:embed="rId5">
                    <a14:imgEffect>
                      <a14:artisticPaintStrokes intensity="0"/>
                    </a14:imgEffect>
                  </a14:imgLayer>
                </a14:imgProps>
              </a:ext>
              <a:ext uri="{28A0092B-C50C-407E-A947-70E740481C1C}">
                <a14:useLocalDpi xmlns:a14="http://schemas.microsoft.com/office/drawing/2010/main" val="0"/>
              </a:ext>
            </a:extLst>
          </a:blip>
          <a:srcRect/>
          <a:stretch>
            <a:fillRect/>
          </a:stretch>
        </p:blipFill>
        <p:spPr bwMode="auto">
          <a:xfrm rot="5400000">
            <a:off x="1405650" y="-5031660"/>
            <a:ext cx="9380700" cy="18544134"/>
          </a:xfrm>
          <a:prstGeom prst="rect">
            <a:avLst/>
          </a:prstGeom>
          <a:noFill/>
          <a:extLst>
            <a:ext uri="{909E8E84-426E-40DD-AFC4-6F175D3DCCD1}">
              <a14:hiddenFill xmlns:a14="http://schemas.microsoft.com/office/drawing/2010/main">
                <a:solidFill>
                  <a:srgbClr val="FFFFFF"/>
                </a:solidFill>
              </a14:hiddenFill>
            </a:ext>
          </a:extLst>
        </p:spPr>
      </p:pic>
      <p:sp>
        <p:nvSpPr>
          <p:cNvPr id="9" name="椭圆 8">
            <a:extLst>
              <a:ext uri="{FF2B5EF4-FFF2-40B4-BE49-F238E27FC236}">
                <a16:creationId xmlns:a16="http://schemas.microsoft.com/office/drawing/2014/main" id="{ACC7CE9A-8A47-76DC-057B-3AF8E5E2AE89}"/>
              </a:ext>
            </a:extLst>
          </p:cNvPr>
          <p:cNvSpPr/>
          <p:nvPr userDrawn="1"/>
        </p:nvSpPr>
        <p:spPr>
          <a:xfrm>
            <a:off x="-2074638" y="-2681504"/>
            <a:ext cx="15847788" cy="12221008"/>
          </a:xfrm>
          <a:prstGeom prst="ellipse">
            <a:avLst/>
          </a:prstGeom>
          <a:gradFill>
            <a:gsLst>
              <a:gs pos="0">
                <a:srgbClr val="38494C">
                  <a:alpha val="18000"/>
                </a:srgbClr>
              </a:gs>
              <a:gs pos="79000">
                <a:srgbClr val="141F23"/>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3EA428-B38E-C0D8-FBC6-64F704C2856D}"/>
              </a:ext>
            </a:extLst>
          </p:cNvPr>
          <p:cNvSpPr txBox="1"/>
          <p:nvPr userDrawn="1"/>
        </p:nvSpPr>
        <p:spPr>
          <a:xfrm>
            <a:off x="223524" y="6238528"/>
            <a:ext cx="3616956" cy="646331"/>
          </a:xfrm>
          <a:prstGeom prst="rect">
            <a:avLst/>
          </a:prstGeom>
          <a:noFill/>
        </p:spPr>
        <p:txBody>
          <a:bodyPr wrap="square">
            <a:spAutoFit/>
          </a:bodyPr>
          <a:lstStyle/>
          <a:p>
            <a:r>
              <a:rPr lang="en-US" altLang="zh-CN" b="1" i="1" dirty="0">
                <a:solidFill>
                  <a:schemeClr val="accent2">
                    <a:lumMod val="75000"/>
                    <a:alpha val="34000"/>
                  </a:schemeClr>
                </a:solidFill>
                <a:latin typeface="Times New Roman" panose="02020603050405020304" pitchFamily="18" charset="0"/>
                <a:cs typeface="Times New Roman" panose="02020603050405020304" pitchFamily="18" charset="0"/>
              </a:rPr>
              <a:t>2024</a:t>
            </a:r>
            <a:r>
              <a:rPr lang="zh-CN" altLang="en-US" b="1" i="1" dirty="0">
                <a:solidFill>
                  <a:schemeClr val="accent2">
                    <a:lumMod val="75000"/>
                    <a:alpha val="34000"/>
                  </a:schemeClr>
                </a:solidFill>
                <a:latin typeface="Times New Roman" panose="02020603050405020304" pitchFamily="18" charset="0"/>
                <a:cs typeface="Times New Roman" panose="02020603050405020304" pitchFamily="18" charset="0"/>
              </a:rPr>
              <a:t>年中国高校计算机大赛</a:t>
            </a:r>
          </a:p>
          <a:p>
            <a:r>
              <a:rPr lang="zh-CN" altLang="en-US" b="1" i="1" dirty="0">
                <a:solidFill>
                  <a:schemeClr val="accent2">
                    <a:lumMod val="75000"/>
                    <a:alpha val="34000"/>
                  </a:schemeClr>
                </a:solidFill>
                <a:latin typeface="Times New Roman" panose="02020603050405020304" pitchFamily="18" charset="0"/>
                <a:cs typeface="Times New Roman" panose="02020603050405020304" pitchFamily="18" charset="0"/>
              </a:rPr>
              <a:t>海南省大学生</a:t>
            </a:r>
            <a:r>
              <a:rPr lang="en-US" altLang="zh-CN" b="1" i="1" dirty="0">
                <a:solidFill>
                  <a:schemeClr val="accent2">
                    <a:lumMod val="75000"/>
                    <a:alpha val="34000"/>
                  </a:schemeClr>
                </a:solidFill>
                <a:latin typeface="Times New Roman" panose="02020603050405020304" pitchFamily="18" charset="0"/>
                <a:cs typeface="Times New Roman" panose="02020603050405020304" pitchFamily="18" charset="0"/>
              </a:rPr>
              <a:t>RPA+AI</a:t>
            </a:r>
            <a:r>
              <a:rPr lang="zh-CN" altLang="en-US" b="1" i="1" dirty="0">
                <a:solidFill>
                  <a:schemeClr val="accent2">
                    <a:lumMod val="75000"/>
                    <a:alpha val="34000"/>
                  </a:schemeClr>
                </a:solidFill>
                <a:latin typeface="Times New Roman" panose="02020603050405020304" pitchFamily="18" charset="0"/>
                <a:cs typeface="Times New Roman" panose="02020603050405020304" pitchFamily="18" charset="0"/>
              </a:rPr>
              <a:t>创新挑战赛</a:t>
            </a:r>
          </a:p>
        </p:txBody>
      </p:sp>
      <p:sp>
        <p:nvSpPr>
          <p:cNvPr id="12" name="等腰三角形 11">
            <a:extLst>
              <a:ext uri="{FF2B5EF4-FFF2-40B4-BE49-F238E27FC236}">
                <a16:creationId xmlns:a16="http://schemas.microsoft.com/office/drawing/2014/main" id="{D6797FE4-5E23-1235-BB81-7A08542EE19C}"/>
              </a:ext>
            </a:extLst>
          </p:cNvPr>
          <p:cNvSpPr/>
          <p:nvPr userDrawn="1"/>
        </p:nvSpPr>
        <p:spPr>
          <a:xfrm>
            <a:off x="5762171" y="2932871"/>
            <a:ext cx="1879600" cy="953326"/>
          </a:xfrm>
          <a:prstGeom prst="triangle">
            <a:avLst/>
          </a:prstGeom>
          <a:noFill/>
          <a:ln w="6350">
            <a:gradFill>
              <a:gsLst>
                <a:gs pos="38000">
                  <a:schemeClr val="accent2">
                    <a:lumMod val="90000"/>
                    <a:alpha val="20000"/>
                  </a:schemeClr>
                </a:gs>
                <a:gs pos="61000">
                  <a:srgbClr val="EAE6D9">
                    <a:alpha val="7000"/>
                  </a:srgbClr>
                </a:gs>
                <a:gs pos="76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BFEBFC8-678B-828D-2242-2764226C3793}"/>
              </a:ext>
            </a:extLst>
          </p:cNvPr>
          <p:cNvSpPr txBox="1"/>
          <p:nvPr userDrawn="1"/>
        </p:nvSpPr>
        <p:spPr>
          <a:xfrm>
            <a:off x="0" y="0"/>
            <a:ext cx="1774845" cy="584775"/>
          </a:xfrm>
          <a:prstGeom prst="rect">
            <a:avLst/>
          </a:prstGeom>
          <a:noFill/>
        </p:spPr>
        <p:txBody>
          <a:bodyPr wrap="none" rtlCol="0">
            <a:spAutoFit/>
          </a:bodyPr>
          <a:lstStyle/>
          <a:p>
            <a:r>
              <a:rPr lang="zh-CN" altLang="en-US" sz="3200" dirty="0">
                <a:solidFill>
                  <a:schemeClr val="accent1"/>
                </a:solidFill>
              </a:rPr>
              <a:t>管</a:t>
            </a:r>
            <a:r>
              <a:rPr lang="zh-CN" altLang="en-US" sz="2800" dirty="0">
                <a:solidFill>
                  <a:schemeClr val="accent1"/>
                </a:solidFill>
              </a:rPr>
              <a:t>他</a:t>
            </a:r>
            <a:r>
              <a:rPr lang="zh-CN" altLang="en-US" sz="2400" dirty="0">
                <a:solidFill>
                  <a:schemeClr val="accent1"/>
                </a:solidFill>
              </a:rPr>
              <a:t>对</a:t>
            </a:r>
            <a:r>
              <a:rPr lang="zh-CN" altLang="en-US" sz="2000" dirty="0">
                <a:solidFill>
                  <a:schemeClr val="accent1"/>
                </a:solidFill>
              </a:rPr>
              <a:t>不队</a:t>
            </a:r>
            <a:endParaRPr lang="zh-CN" altLang="en-US" dirty="0">
              <a:solidFill>
                <a:schemeClr val="accent1"/>
              </a:solidFill>
            </a:endParaRPr>
          </a:p>
        </p:txBody>
      </p:sp>
    </p:spTree>
    <p:extLst>
      <p:ext uri="{BB962C8B-B14F-4D97-AF65-F5344CB8AC3E}">
        <p14:creationId xmlns:p14="http://schemas.microsoft.com/office/powerpoint/2010/main" val="4409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1.04167E-6 3.33333E-6 L 0.10716 -0.09445 " pathEditMode="relative" rAng="0" ptsTypes="AA">
                                      <p:cBhvr>
                                        <p:cTn id="6" dur="4000" fill="hold"/>
                                        <p:tgtEl>
                                          <p:spTgt spid="7"/>
                                        </p:tgtEl>
                                        <p:attrNameLst>
                                          <p:attrName>ppt_x</p:attrName>
                                          <p:attrName>ppt_y</p:attrName>
                                        </p:attrNameLst>
                                      </p:cBhvr>
                                      <p:rCtr x="5352" y="-4722"/>
                                    </p:animMotion>
                                  </p:childTnLst>
                                </p:cTn>
                              </p:par>
                              <p:par>
                                <p:cTn id="7" presetID="6" presetClass="emph" presetSubtype="0" decel="75000" fill="hold" nodeType="withEffect">
                                  <p:stCondLst>
                                    <p:cond delay="0"/>
                                  </p:stCondLst>
                                  <p:childTnLst>
                                    <p:animScale>
                                      <p:cBhvr>
                                        <p:cTn id="8" dur="4000" fill="hold"/>
                                        <p:tgtEl>
                                          <p:spTgt spid="7"/>
                                        </p:tgtEl>
                                      </p:cBhvr>
                                      <p:by x="85000" y="85000"/>
                                    </p:animScale>
                                  </p:childTnLst>
                                </p:cTn>
                              </p:par>
                              <p:par>
                                <p:cTn id="9" presetID="42" presetClass="path" presetSubtype="0" decel="100000" fill="hold" nodeType="withEffect">
                                  <p:stCondLst>
                                    <p:cond delay="0"/>
                                  </p:stCondLst>
                                  <p:childTnLst>
                                    <p:animMotion origin="layout" path="M -1.04167E-6 3.33333E-6 L 0.10716 -0.09445 " pathEditMode="relative" rAng="0" ptsTypes="AA">
                                      <p:cBhvr>
                                        <p:cTn id="10" dur="4000" fill="hold"/>
                                        <p:tgtEl>
                                          <p:spTgt spid="8"/>
                                        </p:tgtEl>
                                        <p:attrNameLst>
                                          <p:attrName>ppt_x</p:attrName>
                                          <p:attrName>ppt_y</p:attrName>
                                        </p:attrNameLst>
                                      </p:cBhvr>
                                      <p:rCtr x="5352" y="-4722"/>
                                    </p:animMotion>
                                  </p:childTnLst>
                                </p:cTn>
                              </p:par>
                              <p:par>
                                <p:cTn id="11" presetID="6" presetClass="emph" presetSubtype="0" decel="75000" fill="hold" nodeType="withEffect">
                                  <p:stCondLst>
                                    <p:cond delay="0"/>
                                  </p:stCondLst>
                                  <p:childTnLst>
                                    <p:animScale>
                                      <p:cBhvr>
                                        <p:cTn id="12" dur="4000" fill="hold"/>
                                        <p:tgtEl>
                                          <p:spTgt spid="8"/>
                                        </p:tgtEl>
                                      </p:cBhvr>
                                      <p:by x="85000" y="85000"/>
                                    </p:animScale>
                                  </p:childTnLst>
                                </p:cTn>
                              </p:par>
                              <p:par>
                                <p:cTn id="13" presetID="42" presetClass="entr" presetSubtype="0" fill="hold" grpId="0" nodeType="withEffect">
                                  <p:stCondLst>
                                    <p:cond delay="7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250"/>
                                        <p:tgtEl>
                                          <p:spTgt spid="12"/>
                                        </p:tgtEl>
                                      </p:cBhvr>
                                    </p:animEffect>
                                    <p:anim calcmode="lin" valueType="num">
                                      <p:cBhvr>
                                        <p:cTn id="16" dur="1250" fill="hold"/>
                                        <p:tgtEl>
                                          <p:spTgt spid="12"/>
                                        </p:tgtEl>
                                        <p:attrNameLst>
                                          <p:attrName>ppt_x</p:attrName>
                                        </p:attrNameLst>
                                      </p:cBhvr>
                                      <p:tavLst>
                                        <p:tav tm="0">
                                          <p:val>
                                            <p:strVal val="#ppt_x"/>
                                          </p:val>
                                        </p:tav>
                                        <p:tav tm="100000">
                                          <p:val>
                                            <p:strVal val="#ppt_x"/>
                                          </p:val>
                                        </p:tav>
                                      </p:tavLst>
                                    </p:anim>
                                    <p:anim calcmode="lin" valueType="num">
                                      <p:cBhvr>
                                        <p:cTn id="17" dur="12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3A1E3-6E1C-7E9F-BE49-FB2237D70F7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3B7517-496E-8096-CB66-C88488BE3C1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2BA4461-EB42-377F-0201-577155650BF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49BCB51-8969-D65E-16FC-B24D089D2D51}"/>
              </a:ext>
            </a:extLst>
          </p:cNvPr>
          <p:cNvSpPr>
            <a:spLocks noGrp="1"/>
          </p:cNvSpPr>
          <p:nvPr>
            <p:ph type="dt" sz="half" idx="10"/>
          </p:nvPr>
        </p:nvSpPr>
        <p:spPr>
          <a:xfrm>
            <a:off x="838200" y="6356350"/>
            <a:ext cx="2743200" cy="365125"/>
          </a:xfrm>
          <a:prstGeom prst="rect">
            <a:avLst/>
          </a:prstGeom>
        </p:spPr>
        <p:txBody>
          <a:bodyPr/>
          <a:lstStyle/>
          <a:p>
            <a:fld id="{2FFC20DA-356F-4EC8-B589-97FAFC337A4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2CBC8A97-BD07-D4E8-7F81-F791FF38BB1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80B89B20-7F11-0654-1011-C346884067E2}"/>
              </a:ext>
            </a:extLst>
          </p:cNvPr>
          <p:cNvSpPr>
            <a:spLocks noGrp="1"/>
          </p:cNvSpPr>
          <p:nvPr>
            <p:ph type="sldNum" sz="quarter" idx="12"/>
          </p:nvPr>
        </p:nvSpPr>
        <p:spPr>
          <a:xfrm>
            <a:off x="8610600" y="6356350"/>
            <a:ext cx="2743200" cy="365125"/>
          </a:xfrm>
          <a:prstGeom prst="rect">
            <a:avLst/>
          </a:prstGeom>
        </p:spPr>
        <p:txBody>
          <a:bodyPr/>
          <a:lstStyle/>
          <a:p>
            <a:fld id="{E9B94785-281C-449D-B0E2-737021B14FBD}" type="slidenum">
              <a:rPr lang="zh-CN" altLang="en-US" smtClean="0"/>
              <a:t>‹#›</a:t>
            </a:fld>
            <a:endParaRPr lang="zh-CN" altLang="en-US"/>
          </a:p>
        </p:txBody>
      </p:sp>
    </p:spTree>
    <p:extLst>
      <p:ext uri="{BB962C8B-B14F-4D97-AF65-F5344CB8AC3E}">
        <p14:creationId xmlns:p14="http://schemas.microsoft.com/office/powerpoint/2010/main" val="3014308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CC4009-A4B2-3C79-F902-69AE8B390E8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7773C21-2AAC-8B79-F046-7B38ED5C3C53}"/>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4E2715-9BFB-78E8-7173-1FAB028FDFC6}"/>
              </a:ext>
            </a:extLst>
          </p:cNvPr>
          <p:cNvSpPr>
            <a:spLocks noGrp="1"/>
          </p:cNvSpPr>
          <p:nvPr>
            <p:ph type="dt" sz="half" idx="10"/>
          </p:nvPr>
        </p:nvSpPr>
        <p:spPr>
          <a:xfrm>
            <a:off x="838200" y="6356350"/>
            <a:ext cx="2743200" cy="365125"/>
          </a:xfrm>
          <a:prstGeom prst="rect">
            <a:avLst/>
          </a:prstGeom>
        </p:spPr>
        <p:txBody>
          <a:bodyPr/>
          <a:lstStyle/>
          <a:p>
            <a:fld id="{2FFC20DA-356F-4EC8-B589-97FAFC337A4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23E14622-4FB3-B975-0607-AF0C5D45FBD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7A8A8A2-F5B2-3C50-F9C3-C5D18BBFF79B}"/>
              </a:ext>
            </a:extLst>
          </p:cNvPr>
          <p:cNvSpPr>
            <a:spLocks noGrp="1"/>
          </p:cNvSpPr>
          <p:nvPr>
            <p:ph type="sldNum" sz="quarter" idx="12"/>
          </p:nvPr>
        </p:nvSpPr>
        <p:spPr>
          <a:xfrm>
            <a:off x="8610600" y="6356350"/>
            <a:ext cx="2743200" cy="365125"/>
          </a:xfrm>
          <a:prstGeom prst="rect">
            <a:avLst/>
          </a:prstGeom>
        </p:spPr>
        <p:txBody>
          <a:bodyPr/>
          <a:lstStyle/>
          <a:p>
            <a:fld id="{E9B94785-281C-449D-B0E2-737021B14FBD}" type="slidenum">
              <a:rPr lang="zh-CN" altLang="en-US" smtClean="0"/>
              <a:t>‹#›</a:t>
            </a:fld>
            <a:endParaRPr lang="zh-CN" altLang="en-US"/>
          </a:p>
        </p:txBody>
      </p:sp>
    </p:spTree>
    <p:extLst>
      <p:ext uri="{BB962C8B-B14F-4D97-AF65-F5344CB8AC3E}">
        <p14:creationId xmlns:p14="http://schemas.microsoft.com/office/powerpoint/2010/main" val="3376994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27C8169-5230-4A3F-C87F-56AB7F0C66A8}"/>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C7FBF7F-E9C3-949F-B0DA-D0B6ED3875F1}"/>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D98F02-D642-B767-E016-081DB6595545}"/>
              </a:ext>
            </a:extLst>
          </p:cNvPr>
          <p:cNvSpPr>
            <a:spLocks noGrp="1"/>
          </p:cNvSpPr>
          <p:nvPr>
            <p:ph type="dt" sz="half" idx="10"/>
          </p:nvPr>
        </p:nvSpPr>
        <p:spPr>
          <a:xfrm>
            <a:off x="838200" y="6356350"/>
            <a:ext cx="2743200" cy="365125"/>
          </a:xfrm>
          <a:prstGeom prst="rect">
            <a:avLst/>
          </a:prstGeom>
        </p:spPr>
        <p:txBody>
          <a:bodyPr/>
          <a:lstStyle/>
          <a:p>
            <a:fld id="{2FFC20DA-356F-4EC8-B589-97FAFC337A4D}" type="datetimeFigureOut">
              <a:rPr lang="zh-CN" altLang="en-US" smtClean="0"/>
              <a:t>2024/11/21</a:t>
            </a:fld>
            <a:endParaRPr lang="zh-CN" altLang="en-US"/>
          </a:p>
        </p:txBody>
      </p:sp>
      <p:sp>
        <p:nvSpPr>
          <p:cNvPr id="5" name="页脚占位符 4">
            <a:extLst>
              <a:ext uri="{FF2B5EF4-FFF2-40B4-BE49-F238E27FC236}">
                <a16:creationId xmlns:a16="http://schemas.microsoft.com/office/drawing/2014/main" id="{9E2FFE26-E75D-A0E4-7EEC-D696457C9B4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37DE398-A13F-AA14-FC32-11FAC325C9FE}"/>
              </a:ext>
            </a:extLst>
          </p:cNvPr>
          <p:cNvSpPr>
            <a:spLocks noGrp="1"/>
          </p:cNvSpPr>
          <p:nvPr>
            <p:ph type="sldNum" sz="quarter" idx="12"/>
          </p:nvPr>
        </p:nvSpPr>
        <p:spPr>
          <a:xfrm>
            <a:off x="8610600" y="6356350"/>
            <a:ext cx="2743200" cy="365125"/>
          </a:xfrm>
          <a:prstGeom prst="rect">
            <a:avLst/>
          </a:prstGeom>
        </p:spPr>
        <p:txBody>
          <a:bodyPr/>
          <a:lstStyle/>
          <a:p>
            <a:fld id="{E9B94785-281C-449D-B0E2-737021B14FBD}" type="slidenum">
              <a:rPr lang="zh-CN" altLang="en-US" smtClean="0"/>
              <a:t>‹#›</a:t>
            </a:fld>
            <a:endParaRPr lang="zh-CN" altLang="en-US"/>
          </a:p>
        </p:txBody>
      </p:sp>
    </p:spTree>
    <p:extLst>
      <p:ext uri="{BB962C8B-B14F-4D97-AF65-F5344CB8AC3E}">
        <p14:creationId xmlns:p14="http://schemas.microsoft.com/office/powerpoint/2010/main" val="107928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233036"/>
        </a:solidFill>
        <a:effectLst/>
      </p:bgPr>
    </p:bg>
    <p:spTree>
      <p:nvGrpSpPr>
        <p:cNvPr id="1" name=""/>
        <p:cNvGrpSpPr/>
        <p:nvPr/>
      </p:nvGrpSpPr>
      <p:grpSpPr>
        <a:xfrm>
          <a:off x="0" y="0"/>
          <a:ext cx="0" cy="0"/>
          <a:chOff x="0" y="0"/>
          <a:chExt cx="0" cy="0"/>
        </a:xfrm>
      </p:grpSpPr>
      <p:pic>
        <p:nvPicPr>
          <p:cNvPr id="7" name="Picture 2" descr="查看图片">
            <a:extLst>
              <a:ext uri="{FF2B5EF4-FFF2-40B4-BE49-F238E27FC236}">
                <a16:creationId xmlns:a16="http://schemas.microsoft.com/office/drawing/2014/main" id="{4192E767-F265-6C3A-D161-4B70AB027AD1}"/>
              </a:ext>
            </a:extLst>
          </p:cNvPr>
          <p:cNvPicPr>
            <a:picLocks noChangeAspect="1" noChangeArrowheads="1"/>
          </p:cNvPicPr>
          <p:nvPr userDrawn="1"/>
        </p:nvPicPr>
        <p:blipFill>
          <a:blip r:embed="rId2">
            <a:duotone>
              <a:schemeClr val="accent5">
                <a:shade val="45000"/>
                <a:satMod val="135000"/>
              </a:schemeClr>
              <a:prstClr val="white"/>
            </a:duotone>
            <a:alphaModFix amt="36000"/>
            <a:extLst>
              <a:ext uri="{BEBA8EAE-BF5A-486C-A8C5-ECC9F3942E4B}">
                <a14:imgProps xmlns:a14="http://schemas.microsoft.com/office/drawing/2010/main">
                  <a14:imgLayer r:embed="rId3">
                    <a14:imgEffect>
                      <a14:artisticFilmGrain grainSize="20"/>
                    </a14:imgEffect>
                    <a14:imgEffect>
                      <a14:colorTemperature colorTemp="6681"/>
                    </a14:imgEffect>
                  </a14:imgLayer>
                </a14:imgProps>
              </a:ext>
              <a:ext uri="{28A0092B-C50C-407E-A947-70E740481C1C}">
                <a14:useLocalDpi xmlns:a14="http://schemas.microsoft.com/office/drawing/2010/main" val="0"/>
              </a:ext>
            </a:extLst>
          </a:blip>
          <a:srcRect/>
          <a:stretch>
            <a:fillRect/>
          </a:stretch>
        </p:blipFill>
        <p:spPr bwMode="auto">
          <a:xfrm rot="5400000">
            <a:off x="2683670" y="-2683670"/>
            <a:ext cx="6900861" cy="12268202"/>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44474919-070D-9A31-3AE7-99037C7B9ABE}"/>
              </a:ext>
            </a:extLst>
          </p:cNvPr>
          <p:cNvSpPr/>
          <p:nvPr userDrawn="1"/>
        </p:nvSpPr>
        <p:spPr>
          <a:xfrm>
            <a:off x="-2220686" y="-4199539"/>
            <a:ext cx="18708916" cy="15299940"/>
          </a:xfrm>
          <a:prstGeom prst="ellipse">
            <a:avLst/>
          </a:prstGeom>
          <a:gradFill>
            <a:gsLst>
              <a:gs pos="0">
                <a:srgbClr val="131D29">
                  <a:alpha val="20000"/>
                </a:srgbClr>
              </a:gs>
              <a:gs pos="70000">
                <a:srgbClr val="2A373F"/>
              </a:gs>
              <a:gs pos="86000">
                <a:srgbClr val="131D29"/>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C2B7123-FD04-D701-3409-70ECA4CF921D}"/>
              </a:ext>
            </a:extLst>
          </p:cNvPr>
          <p:cNvPicPr>
            <a:picLocks noChangeAspect="1"/>
          </p:cNvPicPr>
          <p:nvPr userDrawn="1"/>
        </p:nvPicPr>
        <p:blipFill>
          <a:blip r:embed="rId4">
            <a:alphaModFix amt="12000"/>
            <a:extLst>
              <a:ext uri="{28A0092B-C50C-407E-A947-70E740481C1C}">
                <a14:useLocalDpi xmlns:a14="http://schemas.microsoft.com/office/drawing/2010/main" val="0"/>
              </a:ext>
            </a:extLst>
          </a:blip>
          <a:srcRect t="43012"/>
          <a:stretch/>
        </p:blipFill>
        <p:spPr>
          <a:xfrm>
            <a:off x="-76200" y="-45244"/>
            <a:ext cx="12268200" cy="6991350"/>
          </a:xfrm>
          <a:prstGeom prst="rect">
            <a:avLst/>
          </a:prstGeom>
        </p:spPr>
      </p:pic>
      <p:sp>
        <p:nvSpPr>
          <p:cNvPr id="10" name="文本框 9">
            <a:extLst>
              <a:ext uri="{FF2B5EF4-FFF2-40B4-BE49-F238E27FC236}">
                <a16:creationId xmlns:a16="http://schemas.microsoft.com/office/drawing/2014/main" id="{05E578CA-D463-3598-C150-2FEEC82F54BB}"/>
              </a:ext>
            </a:extLst>
          </p:cNvPr>
          <p:cNvSpPr txBox="1"/>
          <p:nvPr userDrawn="1"/>
        </p:nvSpPr>
        <p:spPr>
          <a:xfrm>
            <a:off x="2013015" y="263515"/>
            <a:ext cx="2120632" cy="400110"/>
          </a:xfrm>
          <a:prstGeom prst="rect">
            <a:avLst/>
          </a:prstGeom>
          <a:noFill/>
        </p:spPr>
        <p:txBody>
          <a:bodyPr wrap="square">
            <a:spAutoFit/>
          </a:bodyPr>
          <a:lstStyle/>
          <a:p>
            <a:pPr algn="ct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2024</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年中国高校计算机大赛</a:t>
            </a:r>
          </a:p>
          <a:p>
            <a:pPr algn="ct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海南省大学生</a:t>
            </a: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RPA+AI</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创新挑战赛</a:t>
            </a:r>
          </a:p>
        </p:txBody>
      </p:sp>
      <p:cxnSp>
        <p:nvCxnSpPr>
          <p:cNvPr id="14" name="直接连接符 13">
            <a:extLst>
              <a:ext uri="{FF2B5EF4-FFF2-40B4-BE49-F238E27FC236}">
                <a16:creationId xmlns:a16="http://schemas.microsoft.com/office/drawing/2014/main" id="{92DD8BDA-9130-C7C5-9539-A577AB642582}"/>
              </a:ext>
            </a:extLst>
          </p:cNvPr>
          <p:cNvCxnSpPr>
            <a:cxnSpLocks/>
          </p:cNvCxnSpPr>
          <p:nvPr userDrawn="1"/>
        </p:nvCxnSpPr>
        <p:spPr>
          <a:xfrm>
            <a:off x="1773983" y="579189"/>
            <a:ext cx="2149475" cy="0"/>
          </a:xfrm>
          <a:prstGeom prst="line">
            <a:avLst/>
          </a:prstGeom>
          <a:noFill/>
          <a:ln w="6350">
            <a:solidFill>
              <a:srgbClr val="A29F7E">
                <a:alpha val="12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5" name="椭圆 14">
            <a:extLst>
              <a:ext uri="{FF2B5EF4-FFF2-40B4-BE49-F238E27FC236}">
                <a16:creationId xmlns:a16="http://schemas.microsoft.com/office/drawing/2014/main" id="{AEA7C37A-6295-BD92-98F1-F9EC6C3057E4}"/>
              </a:ext>
            </a:extLst>
          </p:cNvPr>
          <p:cNvSpPr/>
          <p:nvPr userDrawn="1"/>
        </p:nvSpPr>
        <p:spPr>
          <a:xfrm>
            <a:off x="2013015" y="263515"/>
            <a:ext cx="472896" cy="472896"/>
          </a:xfrm>
          <a:prstGeom prst="ellipse">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FFE8483B-26AE-6024-17DD-3FA110C80A27}"/>
              </a:ext>
            </a:extLst>
          </p:cNvPr>
          <p:cNvSpPr/>
          <p:nvPr userDrawn="1"/>
        </p:nvSpPr>
        <p:spPr>
          <a:xfrm>
            <a:off x="2299331" y="155520"/>
            <a:ext cx="196170" cy="196170"/>
          </a:xfrm>
          <a:prstGeom prst="ellipse">
            <a:avLst/>
          </a:prstGeom>
          <a:noFill/>
          <a:ln w="3175">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EF38FA7D-5F5C-2DC5-CFC5-3651EB06AB9F}"/>
              </a:ext>
            </a:extLst>
          </p:cNvPr>
          <p:cNvSpPr/>
          <p:nvPr userDrawn="1"/>
        </p:nvSpPr>
        <p:spPr>
          <a:xfrm rot="21135905">
            <a:off x="3530574" y="358058"/>
            <a:ext cx="279179" cy="88999"/>
          </a:xfrm>
          <a:prstGeom prst="triangle">
            <a:avLst>
              <a:gd name="adj" fmla="val 28392"/>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文本框 2">
            <a:extLst>
              <a:ext uri="{FF2B5EF4-FFF2-40B4-BE49-F238E27FC236}">
                <a16:creationId xmlns:a16="http://schemas.microsoft.com/office/drawing/2014/main" id="{7144D508-2676-9950-C3AE-45B02AB038F5}"/>
              </a:ext>
            </a:extLst>
          </p:cNvPr>
          <p:cNvSpPr txBox="1"/>
          <p:nvPr userDrawn="1"/>
        </p:nvSpPr>
        <p:spPr>
          <a:xfrm>
            <a:off x="228580" y="171182"/>
            <a:ext cx="1774845" cy="584775"/>
          </a:xfrm>
          <a:prstGeom prst="rect">
            <a:avLst/>
          </a:prstGeom>
          <a:noFill/>
        </p:spPr>
        <p:txBody>
          <a:bodyPr wrap="none" rtlCol="0">
            <a:spAutoFit/>
          </a:bodyPr>
          <a:lstStyle/>
          <a:p>
            <a:r>
              <a:rPr lang="zh-CN" altLang="en-US" sz="3200" dirty="0">
                <a:solidFill>
                  <a:schemeClr val="accent1"/>
                </a:solidFill>
              </a:rPr>
              <a:t>管</a:t>
            </a:r>
            <a:r>
              <a:rPr lang="zh-CN" altLang="en-US" sz="2800" dirty="0">
                <a:solidFill>
                  <a:schemeClr val="accent1"/>
                </a:solidFill>
              </a:rPr>
              <a:t>他</a:t>
            </a:r>
            <a:r>
              <a:rPr lang="zh-CN" altLang="en-US" sz="2400" dirty="0">
                <a:solidFill>
                  <a:schemeClr val="accent1"/>
                </a:solidFill>
              </a:rPr>
              <a:t>对</a:t>
            </a:r>
            <a:r>
              <a:rPr lang="zh-CN" altLang="en-US" sz="2000" dirty="0">
                <a:solidFill>
                  <a:schemeClr val="accent1"/>
                </a:solidFill>
              </a:rPr>
              <a:t>不队</a:t>
            </a:r>
            <a:endParaRPr lang="zh-CN" altLang="en-US" dirty="0">
              <a:solidFill>
                <a:schemeClr val="accent1"/>
              </a:solidFill>
            </a:endParaRPr>
          </a:p>
        </p:txBody>
      </p:sp>
    </p:spTree>
    <p:extLst>
      <p:ext uri="{BB962C8B-B14F-4D97-AF65-F5344CB8AC3E}">
        <p14:creationId xmlns:p14="http://schemas.microsoft.com/office/powerpoint/2010/main" val="3973360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bg>
      <p:bgPr>
        <a:solidFill>
          <a:srgbClr val="233036"/>
        </a:solidFill>
        <a:effectLst/>
      </p:bgPr>
    </p:bg>
    <p:spTree>
      <p:nvGrpSpPr>
        <p:cNvPr id="1" name=""/>
        <p:cNvGrpSpPr/>
        <p:nvPr/>
      </p:nvGrpSpPr>
      <p:grpSpPr>
        <a:xfrm>
          <a:off x="0" y="0"/>
          <a:ext cx="0" cy="0"/>
          <a:chOff x="0" y="0"/>
          <a:chExt cx="0" cy="0"/>
        </a:xfrm>
      </p:grpSpPr>
      <p:pic>
        <p:nvPicPr>
          <p:cNvPr id="7" name="Picture 2" descr="查看图片">
            <a:extLst>
              <a:ext uri="{FF2B5EF4-FFF2-40B4-BE49-F238E27FC236}">
                <a16:creationId xmlns:a16="http://schemas.microsoft.com/office/drawing/2014/main" id="{4192E767-F265-6C3A-D161-4B70AB027AD1}"/>
              </a:ext>
            </a:extLst>
          </p:cNvPr>
          <p:cNvPicPr>
            <a:picLocks noChangeAspect="1" noChangeArrowheads="1"/>
          </p:cNvPicPr>
          <p:nvPr userDrawn="1"/>
        </p:nvPicPr>
        <p:blipFill>
          <a:blip r:embed="rId2">
            <a:duotone>
              <a:schemeClr val="accent5">
                <a:shade val="45000"/>
                <a:satMod val="135000"/>
              </a:schemeClr>
              <a:prstClr val="white"/>
            </a:duotone>
            <a:alphaModFix amt="36000"/>
            <a:extLst>
              <a:ext uri="{BEBA8EAE-BF5A-486C-A8C5-ECC9F3942E4B}">
                <a14:imgProps xmlns:a14="http://schemas.microsoft.com/office/drawing/2010/main">
                  <a14:imgLayer r:embed="rId3">
                    <a14:imgEffect>
                      <a14:artisticFilmGrain grainSize="20"/>
                    </a14:imgEffect>
                    <a14:imgEffect>
                      <a14:colorTemperature colorTemp="6681"/>
                    </a14:imgEffect>
                  </a14:imgLayer>
                </a14:imgProps>
              </a:ext>
              <a:ext uri="{28A0092B-C50C-407E-A947-70E740481C1C}">
                <a14:useLocalDpi xmlns:a14="http://schemas.microsoft.com/office/drawing/2010/main" val="0"/>
              </a:ext>
            </a:extLst>
          </a:blip>
          <a:srcRect/>
          <a:stretch>
            <a:fillRect/>
          </a:stretch>
        </p:blipFill>
        <p:spPr bwMode="auto">
          <a:xfrm rot="5400000">
            <a:off x="2683670" y="-2683670"/>
            <a:ext cx="6900861" cy="12268202"/>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a:extLst>
              <a:ext uri="{FF2B5EF4-FFF2-40B4-BE49-F238E27FC236}">
                <a16:creationId xmlns:a16="http://schemas.microsoft.com/office/drawing/2014/main" id="{44474919-070D-9A31-3AE7-99037C7B9ABE}"/>
              </a:ext>
            </a:extLst>
          </p:cNvPr>
          <p:cNvSpPr/>
          <p:nvPr userDrawn="1"/>
        </p:nvSpPr>
        <p:spPr>
          <a:xfrm>
            <a:off x="-2220686" y="-4199539"/>
            <a:ext cx="18708916" cy="15299940"/>
          </a:xfrm>
          <a:prstGeom prst="ellipse">
            <a:avLst/>
          </a:prstGeom>
          <a:gradFill>
            <a:gsLst>
              <a:gs pos="0">
                <a:srgbClr val="131D29">
                  <a:alpha val="20000"/>
                </a:srgbClr>
              </a:gs>
              <a:gs pos="70000">
                <a:srgbClr val="2A373F"/>
              </a:gs>
              <a:gs pos="86000">
                <a:srgbClr val="131D29"/>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C2B7123-FD04-D701-3409-70ECA4CF921D}"/>
              </a:ext>
            </a:extLst>
          </p:cNvPr>
          <p:cNvPicPr>
            <a:picLocks noChangeAspect="1"/>
          </p:cNvPicPr>
          <p:nvPr userDrawn="1"/>
        </p:nvPicPr>
        <p:blipFill>
          <a:blip r:embed="rId4">
            <a:alphaModFix amt="12000"/>
            <a:extLst>
              <a:ext uri="{28A0092B-C50C-407E-A947-70E740481C1C}">
                <a14:useLocalDpi xmlns:a14="http://schemas.microsoft.com/office/drawing/2010/main" val="0"/>
              </a:ext>
            </a:extLst>
          </a:blip>
          <a:srcRect t="43012"/>
          <a:stretch/>
        </p:blipFill>
        <p:spPr>
          <a:xfrm>
            <a:off x="-76200" y="-45244"/>
            <a:ext cx="12268200" cy="6991350"/>
          </a:xfrm>
          <a:prstGeom prst="rect">
            <a:avLst/>
          </a:prstGeom>
        </p:spPr>
      </p:pic>
      <p:cxnSp>
        <p:nvCxnSpPr>
          <p:cNvPr id="14" name="直接连接符 13">
            <a:extLst>
              <a:ext uri="{FF2B5EF4-FFF2-40B4-BE49-F238E27FC236}">
                <a16:creationId xmlns:a16="http://schemas.microsoft.com/office/drawing/2014/main" id="{92DD8BDA-9130-C7C5-9539-A577AB642582}"/>
              </a:ext>
            </a:extLst>
          </p:cNvPr>
          <p:cNvCxnSpPr>
            <a:cxnSpLocks/>
          </p:cNvCxnSpPr>
          <p:nvPr userDrawn="1"/>
        </p:nvCxnSpPr>
        <p:spPr>
          <a:xfrm>
            <a:off x="1773983" y="579189"/>
            <a:ext cx="2149475" cy="0"/>
          </a:xfrm>
          <a:prstGeom prst="line">
            <a:avLst/>
          </a:prstGeom>
          <a:noFill/>
          <a:ln w="6350">
            <a:solidFill>
              <a:srgbClr val="A29F7E">
                <a:alpha val="12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5" name="椭圆 14">
            <a:extLst>
              <a:ext uri="{FF2B5EF4-FFF2-40B4-BE49-F238E27FC236}">
                <a16:creationId xmlns:a16="http://schemas.microsoft.com/office/drawing/2014/main" id="{AEA7C37A-6295-BD92-98F1-F9EC6C3057E4}"/>
              </a:ext>
            </a:extLst>
          </p:cNvPr>
          <p:cNvSpPr/>
          <p:nvPr userDrawn="1"/>
        </p:nvSpPr>
        <p:spPr>
          <a:xfrm>
            <a:off x="2013015" y="263515"/>
            <a:ext cx="472896" cy="472896"/>
          </a:xfrm>
          <a:prstGeom prst="ellipse">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FFE8483B-26AE-6024-17DD-3FA110C80A27}"/>
              </a:ext>
            </a:extLst>
          </p:cNvPr>
          <p:cNvSpPr/>
          <p:nvPr userDrawn="1"/>
        </p:nvSpPr>
        <p:spPr>
          <a:xfrm>
            <a:off x="2299331" y="155520"/>
            <a:ext cx="196170" cy="196170"/>
          </a:xfrm>
          <a:prstGeom prst="ellipse">
            <a:avLst/>
          </a:prstGeom>
          <a:noFill/>
          <a:ln w="3175">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EF38FA7D-5F5C-2DC5-CFC5-3651EB06AB9F}"/>
              </a:ext>
            </a:extLst>
          </p:cNvPr>
          <p:cNvSpPr/>
          <p:nvPr userDrawn="1"/>
        </p:nvSpPr>
        <p:spPr>
          <a:xfrm rot="21135905">
            <a:off x="3530574" y="358058"/>
            <a:ext cx="279179" cy="88999"/>
          </a:xfrm>
          <a:prstGeom prst="triangle">
            <a:avLst>
              <a:gd name="adj" fmla="val 28392"/>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文本框 1">
            <a:extLst>
              <a:ext uri="{FF2B5EF4-FFF2-40B4-BE49-F238E27FC236}">
                <a16:creationId xmlns:a16="http://schemas.microsoft.com/office/drawing/2014/main" id="{DBD39B90-9838-B0D7-3003-76F88AA013A6}"/>
              </a:ext>
            </a:extLst>
          </p:cNvPr>
          <p:cNvSpPr txBox="1"/>
          <p:nvPr userDrawn="1"/>
        </p:nvSpPr>
        <p:spPr>
          <a:xfrm>
            <a:off x="1802826" y="201702"/>
            <a:ext cx="2120632" cy="400110"/>
          </a:xfrm>
          <a:prstGeom prst="rect">
            <a:avLst/>
          </a:prstGeom>
          <a:noFill/>
        </p:spPr>
        <p:txBody>
          <a:bodyPr wrap="square">
            <a:spAutoFit/>
          </a:bodyPr>
          <a:lstStyle/>
          <a:p>
            <a:pPr algn="ct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2024</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年中国高校计算机大赛</a:t>
            </a:r>
          </a:p>
          <a:p>
            <a:pPr algn="ct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海南省大学生</a:t>
            </a: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RPA+AI</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创新挑战赛</a:t>
            </a:r>
          </a:p>
        </p:txBody>
      </p:sp>
      <p:sp>
        <p:nvSpPr>
          <p:cNvPr id="4" name="文本框 3">
            <a:extLst>
              <a:ext uri="{FF2B5EF4-FFF2-40B4-BE49-F238E27FC236}">
                <a16:creationId xmlns:a16="http://schemas.microsoft.com/office/drawing/2014/main" id="{0C8D441B-0A80-82BA-BCD0-F7BCC8B54311}"/>
              </a:ext>
            </a:extLst>
          </p:cNvPr>
          <p:cNvSpPr txBox="1"/>
          <p:nvPr userDrawn="1"/>
        </p:nvSpPr>
        <p:spPr>
          <a:xfrm>
            <a:off x="197235" y="59302"/>
            <a:ext cx="1774845" cy="584775"/>
          </a:xfrm>
          <a:prstGeom prst="rect">
            <a:avLst/>
          </a:prstGeom>
          <a:noFill/>
        </p:spPr>
        <p:txBody>
          <a:bodyPr wrap="none" rtlCol="0">
            <a:spAutoFit/>
          </a:bodyPr>
          <a:lstStyle/>
          <a:p>
            <a:r>
              <a:rPr lang="zh-CN" altLang="en-US" sz="3200" dirty="0">
                <a:solidFill>
                  <a:schemeClr val="accent1"/>
                </a:solidFill>
              </a:rPr>
              <a:t>管</a:t>
            </a:r>
            <a:r>
              <a:rPr lang="zh-CN" altLang="en-US" sz="2800" dirty="0">
                <a:solidFill>
                  <a:schemeClr val="accent1"/>
                </a:solidFill>
              </a:rPr>
              <a:t>他</a:t>
            </a:r>
            <a:r>
              <a:rPr lang="zh-CN" altLang="en-US" sz="2400" dirty="0">
                <a:solidFill>
                  <a:schemeClr val="accent1"/>
                </a:solidFill>
              </a:rPr>
              <a:t>对</a:t>
            </a:r>
            <a:r>
              <a:rPr lang="zh-CN" altLang="en-US" sz="2000" dirty="0">
                <a:solidFill>
                  <a:schemeClr val="accent1"/>
                </a:solidFill>
              </a:rPr>
              <a:t>不队</a:t>
            </a:r>
            <a:endParaRPr lang="zh-CN" altLang="en-US" dirty="0">
              <a:solidFill>
                <a:schemeClr val="accent1"/>
              </a:solidFill>
            </a:endParaRPr>
          </a:p>
        </p:txBody>
      </p:sp>
    </p:spTree>
    <p:extLst>
      <p:ext uri="{BB962C8B-B14F-4D97-AF65-F5344CB8AC3E}">
        <p14:creationId xmlns:p14="http://schemas.microsoft.com/office/powerpoint/2010/main" val="196944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233036"/>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5879CA54-89CE-D71F-A41F-3D17EEF86E96}"/>
              </a:ext>
            </a:extLst>
          </p:cNvPr>
          <p:cNvSpPr/>
          <p:nvPr userDrawn="1"/>
        </p:nvSpPr>
        <p:spPr>
          <a:xfrm>
            <a:off x="-2975433" y="-4138680"/>
            <a:ext cx="21031203" cy="15087734"/>
          </a:xfrm>
          <a:prstGeom prst="ellipse">
            <a:avLst/>
          </a:prstGeom>
          <a:gradFill>
            <a:gsLst>
              <a:gs pos="0">
                <a:srgbClr val="30464C">
                  <a:alpha val="0"/>
                </a:srgbClr>
              </a:gs>
              <a:gs pos="75000">
                <a:srgbClr val="162125">
                  <a:alpha val="94000"/>
                </a:srgbClr>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5F8797FC-B8C5-93EA-5D6A-66F264D38698}"/>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t="43012"/>
          <a:stretch/>
        </p:blipFill>
        <p:spPr>
          <a:xfrm>
            <a:off x="2" y="-90488"/>
            <a:ext cx="12268200" cy="6991350"/>
          </a:xfrm>
          <a:prstGeom prst="rect">
            <a:avLst/>
          </a:prstGeom>
        </p:spPr>
      </p:pic>
      <p:sp>
        <p:nvSpPr>
          <p:cNvPr id="9" name="椭圆 8">
            <a:extLst>
              <a:ext uri="{FF2B5EF4-FFF2-40B4-BE49-F238E27FC236}">
                <a16:creationId xmlns:a16="http://schemas.microsoft.com/office/drawing/2014/main" id="{81491E7F-E046-D22E-786F-BF5611653666}"/>
              </a:ext>
            </a:extLst>
          </p:cNvPr>
          <p:cNvSpPr/>
          <p:nvPr userDrawn="1"/>
        </p:nvSpPr>
        <p:spPr>
          <a:xfrm>
            <a:off x="2147858" y="-1659568"/>
            <a:ext cx="10598790" cy="10598788"/>
          </a:xfrm>
          <a:prstGeom prst="ellipse">
            <a:avLst/>
          </a:prstGeom>
          <a:gradFill flip="none" rotWithShape="1">
            <a:gsLst>
              <a:gs pos="53000">
                <a:srgbClr val="EAEDEA">
                  <a:alpha val="8000"/>
                </a:srgbClr>
              </a:gs>
              <a:gs pos="100000">
                <a:schemeClr val="accent1">
                  <a:lumMod val="5000"/>
                  <a:lumOff val="95000"/>
                  <a:alpha val="0"/>
                </a:schemeClr>
              </a:gs>
              <a:gs pos="0">
                <a:srgbClr val="CBD5CD">
                  <a:alpha val="28000"/>
                </a:srgb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DD2928B0-969B-58D8-AFB2-AEABD932ABC6}"/>
              </a:ext>
            </a:extLst>
          </p:cNvPr>
          <p:cNvSpPr txBox="1"/>
          <p:nvPr userDrawn="1"/>
        </p:nvSpPr>
        <p:spPr>
          <a:xfrm>
            <a:off x="458579" y="129460"/>
            <a:ext cx="1774845" cy="584775"/>
          </a:xfrm>
          <a:prstGeom prst="rect">
            <a:avLst/>
          </a:prstGeom>
          <a:noFill/>
        </p:spPr>
        <p:txBody>
          <a:bodyPr wrap="none" rtlCol="0">
            <a:spAutoFit/>
          </a:bodyPr>
          <a:lstStyle/>
          <a:p>
            <a:r>
              <a:rPr lang="zh-CN" altLang="en-US" sz="3200" dirty="0">
                <a:solidFill>
                  <a:schemeClr val="accent2">
                    <a:lumMod val="50000"/>
                  </a:schemeClr>
                </a:solidFill>
              </a:rPr>
              <a:t>管</a:t>
            </a:r>
            <a:r>
              <a:rPr lang="zh-CN" altLang="en-US" sz="2800" dirty="0">
                <a:solidFill>
                  <a:schemeClr val="accent2">
                    <a:lumMod val="50000"/>
                  </a:schemeClr>
                </a:solidFill>
              </a:rPr>
              <a:t>他</a:t>
            </a:r>
            <a:r>
              <a:rPr lang="zh-CN" altLang="en-US" sz="2400" dirty="0">
                <a:solidFill>
                  <a:schemeClr val="accent2">
                    <a:lumMod val="50000"/>
                  </a:schemeClr>
                </a:solidFill>
              </a:rPr>
              <a:t>对</a:t>
            </a:r>
            <a:r>
              <a:rPr lang="zh-CN" altLang="en-US" sz="2000" dirty="0">
                <a:solidFill>
                  <a:schemeClr val="accent2">
                    <a:lumMod val="50000"/>
                  </a:schemeClr>
                </a:solidFill>
              </a:rPr>
              <a:t>不队</a:t>
            </a:r>
            <a:endParaRPr lang="zh-CN" altLang="en-US" dirty="0">
              <a:solidFill>
                <a:schemeClr val="accent2">
                  <a:lumMod val="50000"/>
                </a:schemeClr>
              </a:solidFill>
            </a:endParaRPr>
          </a:p>
        </p:txBody>
      </p:sp>
      <p:sp>
        <p:nvSpPr>
          <p:cNvPr id="11" name="文本框 10">
            <a:extLst>
              <a:ext uri="{FF2B5EF4-FFF2-40B4-BE49-F238E27FC236}">
                <a16:creationId xmlns:a16="http://schemas.microsoft.com/office/drawing/2014/main" id="{087E021C-0823-F7EE-9D31-DAFE916E203C}"/>
              </a:ext>
            </a:extLst>
          </p:cNvPr>
          <p:cNvSpPr txBox="1"/>
          <p:nvPr userDrawn="1"/>
        </p:nvSpPr>
        <p:spPr>
          <a:xfrm>
            <a:off x="2566309" y="290670"/>
            <a:ext cx="2863470" cy="338554"/>
          </a:xfrm>
          <a:prstGeom prst="rect">
            <a:avLst/>
          </a:prstGeom>
          <a:noFill/>
        </p:spPr>
        <p:txBody>
          <a:bodyPr wrap="square" rtlCol="0">
            <a:spAutoFit/>
          </a:bodyPr>
          <a:lstStyle/>
          <a:p>
            <a:r>
              <a:rPr lang="en-US" altLang="zh-CN" sz="800" dirty="0">
                <a:solidFill>
                  <a:schemeClr val="accent2">
                    <a:lumMod val="50000"/>
                    <a:alpha val="63000"/>
                  </a:schemeClr>
                </a:solidFill>
              </a:rPr>
              <a:t>2024</a:t>
            </a:r>
            <a:r>
              <a:rPr lang="zh-CN" altLang="en-US" sz="800" dirty="0">
                <a:solidFill>
                  <a:schemeClr val="accent2">
                    <a:lumMod val="50000"/>
                    <a:alpha val="63000"/>
                  </a:schemeClr>
                </a:solidFill>
              </a:rPr>
              <a:t>年中国高校计算机大赛</a:t>
            </a:r>
          </a:p>
          <a:p>
            <a:r>
              <a:rPr lang="zh-CN" altLang="en-US" sz="800" dirty="0">
                <a:solidFill>
                  <a:schemeClr val="accent2">
                    <a:lumMod val="50000"/>
                    <a:alpha val="63000"/>
                  </a:schemeClr>
                </a:solidFill>
              </a:rPr>
              <a:t>海南省大学生</a:t>
            </a:r>
            <a:r>
              <a:rPr lang="en-US" altLang="zh-CN" sz="800" dirty="0">
                <a:solidFill>
                  <a:schemeClr val="accent2">
                    <a:lumMod val="50000"/>
                    <a:alpha val="63000"/>
                  </a:schemeClr>
                </a:solidFill>
              </a:rPr>
              <a:t>RPA+AI</a:t>
            </a:r>
            <a:r>
              <a:rPr lang="zh-CN" altLang="en-US" sz="800" dirty="0">
                <a:solidFill>
                  <a:schemeClr val="accent2">
                    <a:lumMod val="50000"/>
                    <a:alpha val="63000"/>
                  </a:schemeClr>
                </a:solidFill>
              </a:rPr>
              <a:t>创新挑战赛</a:t>
            </a:r>
          </a:p>
        </p:txBody>
      </p:sp>
      <p:pic>
        <p:nvPicPr>
          <p:cNvPr id="12" name="图片 11">
            <a:extLst>
              <a:ext uri="{FF2B5EF4-FFF2-40B4-BE49-F238E27FC236}">
                <a16:creationId xmlns:a16="http://schemas.microsoft.com/office/drawing/2014/main" id="{88F79845-C52E-0C80-046B-5B82050CDB2D}"/>
              </a:ext>
            </a:extLst>
          </p:cNvPr>
          <p:cNvPicPr>
            <a:picLocks noChangeAspect="1"/>
          </p:cNvPicPr>
          <p:nvPr userDrawn="1"/>
        </p:nvPicPr>
        <p:blipFill>
          <a:blip r:embed="rId3">
            <a:duotone>
              <a:prstClr val="black"/>
              <a:schemeClr val="accent1">
                <a:tint val="45000"/>
                <a:satMod val="400000"/>
              </a:schemeClr>
            </a:duotone>
            <a:alphaModFix amt="20000"/>
            <a:extLst>
              <a:ext uri="{BEBA8EAE-BF5A-486C-A8C5-ECC9F3942E4B}">
                <a14:imgProps xmlns:a14="http://schemas.microsoft.com/office/drawing/2010/main">
                  <a14:imgLayer r:embed="rId4">
                    <a14:imgEffect>
                      <a14:artisticFilmGrain grainSize="26"/>
                    </a14:imgEffect>
                  </a14:imgLayer>
                </a14:imgProps>
              </a:ext>
              <a:ext uri="{28A0092B-C50C-407E-A947-70E740481C1C}">
                <a14:useLocalDpi xmlns:a14="http://schemas.microsoft.com/office/drawing/2010/main" val="0"/>
              </a:ext>
            </a:extLst>
          </a:blip>
          <a:stretch>
            <a:fillRect/>
          </a:stretch>
        </p:blipFill>
        <p:spPr>
          <a:xfrm rot="19569350">
            <a:off x="-2496459" y="7666"/>
            <a:ext cx="3586270" cy="3586270"/>
          </a:xfrm>
          <a:prstGeom prst="rect">
            <a:avLst/>
          </a:prstGeom>
        </p:spPr>
      </p:pic>
      <p:pic>
        <p:nvPicPr>
          <p:cNvPr id="13" name="图片 12">
            <a:extLst>
              <a:ext uri="{FF2B5EF4-FFF2-40B4-BE49-F238E27FC236}">
                <a16:creationId xmlns:a16="http://schemas.microsoft.com/office/drawing/2014/main" id="{3999C936-FA7E-35A5-8FC4-DDD89231404F}"/>
              </a:ext>
            </a:extLst>
          </p:cNvPr>
          <p:cNvPicPr>
            <a:picLocks noChangeAspect="1"/>
          </p:cNvPicPr>
          <p:nvPr userDrawn="1"/>
        </p:nvPicPr>
        <p:blipFill>
          <a:blip r:embed="rId5">
            <a:duotone>
              <a:prstClr val="black"/>
              <a:schemeClr val="accent1">
                <a:tint val="45000"/>
                <a:satMod val="400000"/>
              </a:schemeClr>
            </a:duotone>
            <a:alphaModFix amt="24000"/>
            <a:extLst>
              <a:ext uri="{28A0092B-C50C-407E-A947-70E740481C1C}">
                <a14:useLocalDpi xmlns:a14="http://schemas.microsoft.com/office/drawing/2010/main" val="0"/>
              </a:ext>
            </a:extLst>
          </a:blip>
          <a:stretch>
            <a:fillRect/>
          </a:stretch>
        </p:blipFill>
        <p:spPr>
          <a:xfrm rot="19569350">
            <a:off x="9392424" y="-2006350"/>
            <a:ext cx="2809832" cy="2809832"/>
          </a:xfrm>
          <a:prstGeom prst="rect">
            <a:avLst/>
          </a:prstGeom>
        </p:spPr>
      </p:pic>
    </p:spTree>
    <p:extLst>
      <p:ext uri="{BB962C8B-B14F-4D97-AF65-F5344CB8AC3E}">
        <p14:creationId xmlns:p14="http://schemas.microsoft.com/office/powerpoint/2010/main" val="679402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bg>
      <p:bgPr>
        <a:solidFill>
          <a:srgbClr val="233036"/>
        </a:solidFill>
        <a:effectLst/>
      </p:bgPr>
    </p:bg>
    <p:spTree>
      <p:nvGrpSpPr>
        <p:cNvPr id="1" name=""/>
        <p:cNvGrpSpPr/>
        <p:nvPr/>
      </p:nvGrpSpPr>
      <p:grpSpPr>
        <a:xfrm>
          <a:off x="0" y="0"/>
          <a:ext cx="0" cy="0"/>
          <a:chOff x="0" y="0"/>
          <a:chExt cx="0" cy="0"/>
        </a:xfrm>
      </p:grpSpPr>
      <p:pic>
        <p:nvPicPr>
          <p:cNvPr id="2" name="Picture 2" descr="查看图片">
            <a:extLst>
              <a:ext uri="{FF2B5EF4-FFF2-40B4-BE49-F238E27FC236}">
                <a16:creationId xmlns:a16="http://schemas.microsoft.com/office/drawing/2014/main" id="{B68F2F32-5AFA-032C-30FA-9D83B65C3884}"/>
              </a:ext>
            </a:extLst>
          </p:cNvPr>
          <p:cNvPicPr>
            <a:picLocks noChangeAspect="1" noChangeArrowheads="1"/>
          </p:cNvPicPr>
          <p:nvPr userDrawn="1"/>
        </p:nvPicPr>
        <p:blipFill>
          <a:blip r:embed="rId2">
            <a:duotone>
              <a:schemeClr val="accent5">
                <a:shade val="45000"/>
                <a:satMod val="135000"/>
              </a:schemeClr>
              <a:prstClr val="white"/>
            </a:duotone>
            <a:alphaModFix amt="36000"/>
            <a:extLst>
              <a:ext uri="{BEBA8EAE-BF5A-486C-A8C5-ECC9F3942E4B}">
                <a14:imgProps xmlns:a14="http://schemas.microsoft.com/office/drawing/2010/main">
                  <a14:imgLayer r:embed="rId3">
                    <a14:imgEffect>
                      <a14:artisticFilmGrain grainSize="20"/>
                    </a14:imgEffect>
                    <a14:imgEffect>
                      <a14:colorTemperature colorTemp="6681"/>
                    </a14:imgEffect>
                  </a14:imgLayer>
                </a14:imgProps>
              </a:ext>
              <a:ext uri="{28A0092B-C50C-407E-A947-70E740481C1C}">
                <a14:useLocalDpi xmlns:a14="http://schemas.microsoft.com/office/drawing/2010/main" val="0"/>
              </a:ext>
            </a:extLst>
          </a:blip>
          <a:srcRect/>
          <a:stretch>
            <a:fillRect/>
          </a:stretch>
        </p:blipFill>
        <p:spPr bwMode="auto">
          <a:xfrm rot="5400000">
            <a:off x="2683670" y="-2683670"/>
            <a:ext cx="6900861" cy="12268202"/>
          </a:xfrm>
          <a:prstGeom prst="rect">
            <a:avLst/>
          </a:prstGeom>
          <a:noFill/>
          <a:extLst>
            <a:ext uri="{909E8E84-426E-40DD-AFC4-6F175D3DCCD1}">
              <a14:hiddenFill xmlns:a14="http://schemas.microsoft.com/office/drawing/2010/main">
                <a:solidFill>
                  <a:srgbClr val="FFFFFF"/>
                </a:solidFill>
              </a14:hiddenFill>
            </a:ext>
          </a:extLst>
        </p:spPr>
      </p:pic>
      <p:sp>
        <p:nvSpPr>
          <p:cNvPr id="3" name="椭圆 2">
            <a:extLst>
              <a:ext uri="{FF2B5EF4-FFF2-40B4-BE49-F238E27FC236}">
                <a16:creationId xmlns:a16="http://schemas.microsoft.com/office/drawing/2014/main" id="{8CA35D9F-171F-0E7A-28E4-974C3A76819A}"/>
              </a:ext>
            </a:extLst>
          </p:cNvPr>
          <p:cNvSpPr/>
          <p:nvPr userDrawn="1"/>
        </p:nvSpPr>
        <p:spPr>
          <a:xfrm>
            <a:off x="-2220686" y="-4199539"/>
            <a:ext cx="18708916" cy="15299940"/>
          </a:xfrm>
          <a:prstGeom prst="ellipse">
            <a:avLst/>
          </a:prstGeom>
          <a:gradFill>
            <a:gsLst>
              <a:gs pos="0">
                <a:srgbClr val="131D29">
                  <a:alpha val="20000"/>
                </a:srgbClr>
              </a:gs>
              <a:gs pos="70000">
                <a:srgbClr val="2A373F"/>
              </a:gs>
              <a:gs pos="86000">
                <a:srgbClr val="131D29"/>
              </a:gs>
            </a:gsLst>
            <a:path path="shape">
              <a:fillToRect l="50000" t="50000" r="50000" b="50000"/>
            </a:path>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2BBA04AA-590B-5BB3-F926-C81767CA4B98}"/>
              </a:ext>
            </a:extLst>
          </p:cNvPr>
          <p:cNvPicPr>
            <a:picLocks noChangeAspect="1"/>
          </p:cNvPicPr>
          <p:nvPr userDrawn="1"/>
        </p:nvPicPr>
        <p:blipFill>
          <a:blip r:embed="rId4">
            <a:alphaModFix amt="12000"/>
            <a:extLst>
              <a:ext uri="{28A0092B-C50C-407E-A947-70E740481C1C}">
                <a14:useLocalDpi xmlns:a14="http://schemas.microsoft.com/office/drawing/2010/main" val="0"/>
              </a:ext>
            </a:extLst>
          </a:blip>
          <a:srcRect t="43012"/>
          <a:stretch/>
        </p:blipFill>
        <p:spPr>
          <a:xfrm>
            <a:off x="-76200" y="-45244"/>
            <a:ext cx="12268200" cy="6991350"/>
          </a:xfrm>
          <a:prstGeom prst="rect">
            <a:avLst/>
          </a:prstGeom>
        </p:spPr>
      </p:pic>
      <p:cxnSp>
        <p:nvCxnSpPr>
          <p:cNvPr id="9" name="直接连接符 8">
            <a:extLst>
              <a:ext uri="{FF2B5EF4-FFF2-40B4-BE49-F238E27FC236}">
                <a16:creationId xmlns:a16="http://schemas.microsoft.com/office/drawing/2014/main" id="{34436B13-DAB2-0200-E1AA-494184E2DC2A}"/>
              </a:ext>
            </a:extLst>
          </p:cNvPr>
          <p:cNvCxnSpPr>
            <a:cxnSpLocks/>
          </p:cNvCxnSpPr>
          <p:nvPr userDrawn="1"/>
        </p:nvCxnSpPr>
        <p:spPr>
          <a:xfrm>
            <a:off x="3117461" y="626021"/>
            <a:ext cx="2149475" cy="0"/>
          </a:xfrm>
          <a:prstGeom prst="line">
            <a:avLst/>
          </a:prstGeom>
          <a:noFill/>
          <a:ln w="6350">
            <a:solidFill>
              <a:srgbClr val="A29F7E">
                <a:alpha val="12000"/>
              </a:srgbClr>
            </a:solidFill>
          </a:ln>
        </p:spPr>
        <p:style>
          <a:lnRef idx="2">
            <a:schemeClr val="accent1">
              <a:shade val="15000"/>
            </a:schemeClr>
          </a:lnRef>
          <a:fillRef idx="1">
            <a:schemeClr val="accent1"/>
          </a:fillRef>
          <a:effectRef idx="0">
            <a:schemeClr val="accent1"/>
          </a:effectRef>
          <a:fontRef idx="minor">
            <a:schemeClr val="lt1"/>
          </a:fontRef>
        </p:style>
      </p:cxnSp>
      <p:sp>
        <p:nvSpPr>
          <p:cNvPr id="10" name="椭圆 9">
            <a:extLst>
              <a:ext uri="{FF2B5EF4-FFF2-40B4-BE49-F238E27FC236}">
                <a16:creationId xmlns:a16="http://schemas.microsoft.com/office/drawing/2014/main" id="{C48EA8C6-5339-85D6-A1C0-5A6DFCA3D1F2}"/>
              </a:ext>
            </a:extLst>
          </p:cNvPr>
          <p:cNvSpPr/>
          <p:nvPr userDrawn="1"/>
        </p:nvSpPr>
        <p:spPr>
          <a:xfrm>
            <a:off x="3356493" y="310347"/>
            <a:ext cx="472896" cy="472896"/>
          </a:xfrm>
          <a:prstGeom prst="ellipse">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椭圆 10">
            <a:extLst>
              <a:ext uri="{FF2B5EF4-FFF2-40B4-BE49-F238E27FC236}">
                <a16:creationId xmlns:a16="http://schemas.microsoft.com/office/drawing/2014/main" id="{4C6A19F8-B4D6-C298-F9C9-0F4382BB9018}"/>
              </a:ext>
            </a:extLst>
          </p:cNvPr>
          <p:cNvSpPr/>
          <p:nvPr userDrawn="1"/>
        </p:nvSpPr>
        <p:spPr>
          <a:xfrm>
            <a:off x="3642809" y="202352"/>
            <a:ext cx="196170" cy="196170"/>
          </a:xfrm>
          <a:prstGeom prst="ellipse">
            <a:avLst/>
          </a:prstGeom>
          <a:noFill/>
          <a:ln w="3175">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B6654E0A-C0F1-1846-8842-021524436024}"/>
              </a:ext>
            </a:extLst>
          </p:cNvPr>
          <p:cNvSpPr/>
          <p:nvPr userDrawn="1"/>
        </p:nvSpPr>
        <p:spPr>
          <a:xfrm rot="21135905">
            <a:off x="4874052" y="404890"/>
            <a:ext cx="279179" cy="88999"/>
          </a:xfrm>
          <a:prstGeom prst="triangle">
            <a:avLst>
              <a:gd name="adj" fmla="val 28392"/>
            </a:avLst>
          </a:prstGeom>
          <a:noFill/>
          <a:ln w="6350">
            <a:solidFill>
              <a:srgbClr val="A29F7E">
                <a:alpha val="35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文本框 12">
            <a:extLst>
              <a:ext uri="{FF2B5EF4-FFF2-40B4-BE49-F238E27FC236}">
                <a16:creationId xmlns:a16="http://schemas.microsoft.com/office/drawing/2014/main" id="{DC879500-577A-3773-9C84-CB86BA1820BB}"/>
              </a:ext>
            </a:extLst>
          </p:cNvPr>
          <p:cNvSpPr txBox="1"/>
          <p:nvPr userDrawn="1"/>
        </p:nvSpPr>
        <p:spPr>
          <a:xfrm>
            <a:off x="3208897" y="307206"/>
            <a:ext cx="2120632" cy="400110"/>
          </a:xfrm>
          <a:prstGeom prst="rect">
            <a:avLst/>
          </a:prstGeom>
          <a:noFill/>
        </p:spPr>
        <p:txBody>
          <a:bodyPr wrap="square">
            <a:spAutoFit/>
          </a:bodyPr>
          <a:lstStyle/>
          <a:p>
            <a:pPr algn="ct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2024</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年中国高校计算机大赛</a:t>
            </a:r>
          </a:p>
          <a:p>
            <a:pPr algn="ct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海南省大学生</a:t>
            </a:r>
            <a:r>
              <a:rPr lang="en-US" altLang="zh-CN" sz="1000" b="0" i="0" dirty="0">
                <a:solidFill>
                  <a:schemeClr val="accent2">
                    <a:lumMod val="90000"/>
                    <a:alpha val="73000"/>
                  </a:schemeClr>
                </a:solidFill>
                <a:latin typeface="Times New Roman" panose="02020603050405020304" pitchFamily="18" charset="0"/>
                <a:cs typeface="Times New Roman" panose="02020603050405020304" pitchFamily="18" charset="0"/>
              </a:rPr>
              <a:t>RPA+AI</a:t>
            </a:r>
            <a:r>
              <a:rPr lang="zh-CN" altLang="en-US" sz="1000" b="0" i="0" dirty="0">
                <a:solidFill>
                  <a:schemeClr val="accent2">
                    <a:lumMod val="90000"/>
                    <a:alpha val="73000"/>
                  </a:schemeClr>
                </a:solidFill>
                <a:latin typeface="Times New Roman" panose="02020603050405020304" pitchFamily="18" charset="0"/>
                <a:cs typeface="Times New Roman" panose="02020603050405020304" pitchFamily="18" charset="0"/>
              </a:rPr>
              <a:t>创新挑战赛</a:t>
            </a:r>
          </a:p>
        </p:txBody>
      </p:sp>
      <p:sp>
        <p:nvSpPr>
          <p:cNvPr id="5" name="文本框 4">
            <a:extLst>
              <a:ext uri="{FF2B5EF4-FFF2-40B4-BE49-F238E27FC236}">
                <a16:creationId xmlns:a16="http://schemas.microsoft.com/office/drawing/2014/main" id="{268FE848-0F52-C1AB-4608-8A0E8C4440BC}"/>
              </a:ext>
            </a:extLst>
          </p:cNvPr>
          <p:cNvSpPr txBox="1"/>
          <p:nvPr userDrawn="1"/>
        </p:nvSpPr>
        <p:spPr>
          <a:xfrm>
            <a:off x="1453716" y="202352"/>
            <a:ext cx="1774845" cy="584775"/>
          </a:xfrm>
          <a:prstGeom prst="rect">
            <a:avLst/>
          </a:prstGeom>
          <a:noFill/>
        </p:spPr>
        <p:txBody>
          <a:bodyPr wrap="none" rtlCol="0">
            <a:spAutoFit/>
          </a:bodyPr>
          <a:lstStyle/>
          <a:p>
            <a:r>
              <a:rPr lang="zh-CN" altLang="en-US" sz="3200" dirty="0">
                <a:solidFill>
                  <a:schemeClr val="accent1"/>
                </a:solidFill>
              </a:rPr>
              <a:t>管</a:t>
            </a:r>
            <a:r>
              <a:rPr lang="zh-CN" altLang="en-US" sz="2800" dirty="0">
                <a:solidFill>
                  <a:schemeClr val="accent1"/>
                </a:solidFill>
              </a:rPr>
              <a:t>他</a:t>
            </a:r>
            <a:r>
              <a:rPr lang="zh-CN" altLang="en-US" sz="2400" dirty="0">
                <a:solidFill>
                  <a:schemeClr val="accent1"/>
                </a:solidFill>
              </a:rPr>
              <a:t>对</a:t>
            </a:r>
            <a:r>
              <a:rPr lang="zh-CN" altLang="en-US" sz="2000" dirty="0">
                <a:solidFill>
                  <a:schemeClr val="accent1"/>
                </a:solidFill>
              </a:rPr>
              <a:t>不队</a:t>
            </a:r>
            <a:endParaRPr lang="zh-CN" altLang="en-US" dirty="0">
              <a:solidFill>
                <a:schemeClr val="accent1"/>
              </a:solidFill>
            </a:endParaRPr>
          </a:p>
        </p:txBody>
      </p:sp>
    </p:spTree>
    <p:extLst>
      <p:ext uri="{BB962C8B-B14F-4D97-AF65-F5344CB8AC3E}">
        <p14:creationId xmlns:p14="http://schemas.microsoft.com/office/powerpoint/2010/main" val="175263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19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6254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5543E2-67DE-C656-380F-3BBD11F794FF}"/>
              </a:ext>
            </a:extLst>
          </p:cNvPr>
          <p:cNvSpPr>
            <a:spLocks noGrp="1"/>
          </p:cNvSpPr>
          <p:nvPr>
            <p:ph type="dt" sz="half" idx="10"/>
          </p:nvPr>
        </p:nvSpPr>
        <p:spPr>
          <a:xfrm>
            <a:off x="838200" y="6356350"/>
            <a:ext cx="2743200" cy="365125"/>
          </a:xfrm>
          <a:prstGeom prst="rect">
            <a:avLst/>
          </a:prstGeom>
        </p:spPr>
        <p:txBody>
          <a:bodyPr/>
          <a:lstStyle/>
          <a:p>
            <a:fld id="{2FFC20DA-356F-4EC8-B589-97FAFC337A4D}" type="datetimeFigureOut">
              <a:rPr lang="zh-CN" altLang="en-US" smtClean="0"/>
              <a:t>2024/11/21</a:t>
            </a:fld>
            <a:endParaRPr lang="zh-CN" altLang="en-US"/>
          </a:p>
        </p:txBody>
      </p:sp>
      <p:sp>
        <p:nvSpPr>
          <p:cNvPr id="3" name="页脚占位符 2">
            <a:extLst>
              <a:ext uri="{FF2B5EF4-FFF2-40B4-BE49-F238E27FC236}">
                <a16:creationId xmlns:a16="http://schemas.microsoft.com/office/drawing/2014/main" id="{5F8ACE95-9774-9A2A-0BDB-C47D49626A6A}"/>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90EDEB3C-67DE-9CB1-0C48-4747FCA99AA9}"/>
              </a:ext>
            </a:extLst>
          </p:cNvPr>
          <p:cNvSpPr>
            <a:spLocks noGrp="1"/>
          </p:cNvSpPr>
          <p:nvPr>
            <p:ph type="sldNum" sz="quarter" idx="12"/>
          </p:nvPr>
        </p:nvSpPr>
        <p:spPr>
          <a:xfrm>
            <a:off x="8610600" y="6356350"/>
            <a:ext cx="2743200" cy="365125"/>
          </a:xfrm>
          <a:prstGeom prst="rect">
            <a:avLst/>
          </a:prstGeom>
        </p:spPr>
        <p:txBody>
          <a:bodyPr/>
          <a:lstStyle/>
          <a:p>
            <a:fld id="{E9B94785-281C-449D-B0E2-737021B14FBD}" type="slidenum">
              <a:rPr lang="zh-CN" altLang="en-US" smtClean="0"/>
              <a:t>‹#›</a:t>
            </a:fld>
            <a:endParaRPr lang="zh-CN" altLang="en-US"/>
          </a:p>
        </p:txBody>
      </p:sp>
    </p:spTree>
    <p:extLst>
      <p:ext uri="{BB962C8B-B14F-4D97-AF65-F5344CB8AC3E}">
        <p14:creationId xmlns:p14="http://schemas.microsoft.com/office/powerpoint/2010/main" val="414387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CAD2F6-4E48-3AAE-507F-2E46958C1AA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65DB91A-5022-D695-66FA-20E2A142138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5E65DF-CBAB-3788-58A3-0E0987A5F3C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FD89643-F85C-33F2-03EF-595ABCBF89DC}"/>
              </a:ext>
            </a:extLst>
          </p:cNvPr>
          <p:cNvSpPr>
            <a:spLocks noGrp="1"/>
          </p:cNvSpPr>
          <p:nvPr>
            <p:ph type="dt" sz="half" idx="10"/>
          </p:nvPr>
        </p:nvSpPr>
        <p:spPr>
          <a:xfrm>
            <a:off x="838200" y="6356350"/>
            <a:ext cx="2743200" cy="365125"/>
          </a:xfrm>
          <a:prstGeom prst="rect">
            <a:avLst/>
          </a:prstGeom>
        </p:spPr>
        <p:txBody>
          <a:bodyPr/>
          <a:lstStyle/>
          <a:p>
            <a:fld id="{2FFC20DA-356F-4EC8-B589-97FAFC337A4D}" type="datetimeFigureOut">
              <a:rPr lang="zh-CN" altLang="en-US" smtClean="0"/>
              <a:t>2024/11/21</a:t>
            </a:fld>
            <a:endParaRPr lang="zh-CN" altLang="en-US"/>
          </a:p>
        </p:txBody>
      </p:sp>
      <p:sp>
        <p:nvSpPr>
          <p:cNvPr id="6" name="页脚占位符 5">
            <a:extLst>
              <a:ext uri="{FF2B5EF4-FFF2-40B4-BE49-F238E27FC236}">
                <a16:creationId xmlns:a16="http://schemas.microsoft.com/office/drawing/2014/main" id="{DC12198C-E06B-DBB0-C68A-B695193266F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751F0EE-2000-1655-482B-FEAD63E208A0}"/>
              </a:ext>
            </a:extLst>
          </p:cNvPr>
          <p:cNvSpPr>
            <a:spLocks noGrp="1"/>
          </p:cNvSpPr>
          <p:nvPr>
            <p:ph type="sldNum" sz="quarter" idx="12"/>
          </p:nvPr>
        </p:nvSpPr>
        <p:spPr>
          <a:xfrm>
            <a:off x="8610600" y="6356350"/>
            <a:ext cx="2743200" cy="365125"/>
          </a:xfrm>
          <a:prstGeom prst="rect">
            <a:avLst/>
          </a:prstGeom>
        </p:spPr>
        <p:txBody>
          <a:bodyPr/>
          <a:lstStyle/>
          <a:p>
            <a:fld id="{E9B94785-281C-449D-B0E2-737021B14FBD}" type="slidenum">
              <a:rPr lang="zh-CN" altLang="en-US" smtClean="0"/>
              <a:t>‹#›</a:t>
            </a:fld>
            <a:endParaRPr lang="zh-CN" altLang="en-US"/>
          </a:p>
        </p:txBody>
      </p:sp>
    </p:spTree>
    <p:extLst>
      <p:ext uri="{BB962C8B-B14F-4D97-AF65-F5344CB8AC3E}">
        <p14:creationId xmlns:p14="http://schemas.microsoft.com/office/powerpoint/2010/main" val="3732587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77388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5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microsoft.com/office/2007/relationships/hdphoto" Target="../media/hdphoto5.wd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tags" Target="../tags/tag45.xml"/><Relationship Id="rId2" Type="http://schemas.openxmlformats.org/officeDocument/2006/relationships/tags" Target="../tags/tag35.xml"/><Relationship Id="rId16" Type="http://schemas.microsoft.com/office/2007/relationships/hdphoto" Target="../media/hdphoto5.wdp"/><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5" Type="http://schemas.openxmlformats.org/officeDocument/2006/relationships/tags" Target="../tags/tag38.xml"/><Relationship Id="rId15" Type="http://schemas.openxmlformats.org/officeDocument/2006/relationships/image" Target="../media/image7.png"/><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tags" Target="../tags/tag58.xml"/><Relationship Id="rId2" Type="http://schemas.openxmlformats.org/officeDocument/2006/relationships/tags" Target="../tags/tag48.xml"/><Relationship Id="rId16" Type="http://schemas.microsoft.com/office/2007/relationships/hdphoto" Target="../media/hdphoto5.wdp"/><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5" Type="http://schemas.openxmlformats.org/officeDocument/2006/relationships/tags" Target="../tags/tag51.xml"/><Relationship Id="rId15" Type="http://schemas.openxmlformats.org/officeDocument/2006/relationships/image" Target="../media/image7.png"/><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2" Type="http://schemas.openxmlformats.org/officeDocument/2006/relationships/tags" Target="../tags/tag61.xml"/><Relationship Id="rId16" Type="http://schemas.microsoft.com/office/2007/relationships/hdphoto" Target="../media/hdphoto5.wdp"/><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image" Target="../media/image7.png"/><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2" Type="http://schemas.openxmlformats.org/officeDocument/2006/relationships/tags" Target="../tags/tag74.xml"/><Relationship Id="rId16" Type="http://schemas.microsoft.com/office/2007/relationships/hdphoto" Target="../media/hdphoto5.wdp"/><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image" Target="../media/image7.png"/><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microsoft.com/office/2007/relationships/hdphoto" Target="../media/hdphoto5.wdp"/><Relationship Id="rId2" Type="http://schemas.openxmlformats.org/officeDocument/2006/relationships/tags" Target="../tags/tag87.xml"/><Relationship Id="rId16" Type="http://schemas.openxmlformats.org/officeDocument/2006/relationships/image" Target="../media/image7.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notesSlide" Target="../notesSlides/notesSlide3.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slideLayout" Target="../slideLayouts/slideLayout2.xml"/><Relationship Id="rId3" Type="http://schemas.openxmlformats.org/officeDocument/2006/relationships/tags" Target="../tags/tag101.xml"/><Relationship Id="rId7" Type="http://schemas.openxmlformats.org/officeDocument/2006/relationships/tags" Target="../tags/tag105.xml"/><Relationship Id="rId12" Type="http://schemas.openxmlformats.org/officeDocument/2006/relationships/tags" Target="../tags/tag110.xml"/><Relationship Id="rId17" Type="http://schemas.openxmlformats.org/officeDocument/2006/relationships/image" Target="../media/image11.png"/><Relationship Id="rId2" Type="http://schemas.openxmlformats.org/officeDocument/2006/relationships/tags" Target="../tags/tag100.xml"/><Relationship Id="rId16" Type="http://schemas.openxmlformats.org/officeDocument/2006/relationships/image" Target="../media/image10.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tags" Target="../tags/tag109.xml"/><Relationship Id="rId5" Type="http://schemas.openxmlformats.org/officeDocument/2006/relationships/tags" Target="../tags/tag103.xml"/><Relationship Id="rId15" Type="http://schemas.microsoft.com/office/2007/relationships/hdphoto" Target="../media/hdphoto5.wdp"/><Relationship Id="rId10" Type="http://schemas.openxmlformats.org/officeDocument/2006/relationships/tags" Target="../tags/tag108.xml"/><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18.xml"/><Relationship Id="rId13" Type="http://schemas.openxmlformats.org/officeDocument/2006/relationships/slideLayout" Target="../slideLayouts/slideLayout2.xml"/><Relationship Id="rId18" Type="http://schemas.openxmlformats.org/officeDocument/2006/relationships/image" Target="../media/image14.png"/><Relationship Id="rId3" Type="http://schemas.openxmlformats.org/officeDocument/2006/relationships/tags" Target="../tags/tag113.xml"/><Relationship Id="rId7" Type="http://schemas.openxmlformats.org/officeDocument/2006/relationships/tags" Target="../tags/tag117.xml"/><Relationship Id="rId12" Type="http://schemas.openxmlformats.org/officeDocument/2006/relationships/tags" Target="../tags/tag122.xml"/><Relationship Id="rId17" Type="http://schemas.openxmlformats.org/officeDocument/2006/relationships/image" Target="../media/image13.png"/><Relationship Id="rId2" Type="http://schemas.openxmlformats.org/officeDocument/2006/relationships/tags" Target="../tags/tag112.xml"/><Relationship Id="rId16" Type="http://schemas.openxmlformats.org/officeDocument/2006/relationships/image" Target="../media/image12.png"/><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tags" Target="../tags/tag121.xml"/><Relationship Id="rId5" Type="http://schemas.openxmlformats.org/officeDocument/2006/relationships/tags" Target="../tags/tag115.xml"/><Relationship Id="rId15" Type="http://schemas.microsoft.com/office/2007/relationships/hdphoto" Target="../media/hdphoto5.wdp"/><Relationship Id="rId10" Type="http://schemas.openxmlformats.org/officeDocument/2006/relationships/tags" Target="../tags/tag120.xml"/><Relationship Id="rId19" Type="http://schemas.openxmlformats.org/officeDocument/2006/relationships/image" Target="../media/image15.png"/><Relationship Id="rId4" Type="http://schemas.openxmlformats.org/officeDocument/2006/relationships/tags" Target="../tags/tag114.xml"/><Relationship Id="rId9" Type="http://schemas.openxmlformats.org/officeDocument/2006/relationships/tags" Target="../tags/tag119.xml"/><Relationship Id="rId1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tags" Target="../tags/tag135.xml"/><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tags" Target="../tags/tag134.xml"/><Relationship Id="rId2" Type="http://schemas.openxmlformats.org/officeDocument/2006/relationships/tags" Target="../tags/tag124.xml"/><Relationship Id="rId16" Type="http://schemas.microsoft.com/office/2007/relationships/hdphoto" Target="../media/hdphoto5.wdp"/><Relationship Id="rId1" Type="http://schemas.openxmlformats.org/officeDocument/2006/relationships/tags" Target="../tags/tag123.xml"/><Relationship Id="rId6" Type="http://schemas.openxmlformats.org/officeDocument/2006/relationships/tags" Target="../tags/tag128.xml"/><Relationship Id="rId11" Type="http://schemas.openxmlformats.org/officeDocument/2006/relationships/tags" Target="../tags/tag133.xml"/><Relationship Id="rId5" Type="http://schemas.openxmlformats.org/officeDocument/2006/relationships/tags" Target="../tags/tag127.xml"/><Relationship Id="rId15" Type="http://schemas.openxmlformats.org/officeDocument/2006/relationships/image" Target="../media/image7.png"/><Relationship Id="rId10" Type="http://schemas.openxmlformats.org/officeDocument/2006/relationships/tags" Target="../tags/tag132.xml"/><Relationship Id="rId4" Type="http://schemas.openxmlformats.org/officeDocument/2006/relationships/tags" Target="../tags/tag126.xml"/><Relationship Id="rId9" Type="http://schemas.openxmlformats.org/officeDocument/2006/relationships/tags" Target="../tags/tag131.xml"/><Relationship Id="rId1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tags" Target="../tags/tag147.xml"/><Relationship Id="rId2" Type="http://schemas.openxmlformats.org/officeDocument/2006/relationships/tags" Target="../tags/tag137.xml"/><Relationship Id="rId16" Type="http://schemas.microsoft.com/office/2007/relationships/hdphoto" Target="../media/hdphoto5.wdp"/><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5" Type="http://schemas.openxmlformats.org/officeDocument/2006/relationships/image" Target="../media/image7.png"/><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tags" Target="../tags/tag156.xml"/><Relationship Id="rId13" Type="http://schemas.openxmlformats.org/officeDocument/2006/relationships/tags" Target="../tags/tag161.xml"/><Relationship Id="rId3" Type="http://schemas.openxmlformats.org/officeDocument/2006/relationships/tags" Target="../tags/tag151.xml"/><Relationship Id="rId7" Type="http://schemas.openxmlformats.org/officeDocument/2006/relationships/tags" Target="../tags/tag155.xml"/><Relationship Id="rId12" Type="http://schemas.openxmlformats.org/officeDocument/2006/relationships/tags" Target="../tags/tag160.xml"/><Relationship Id="rId2" Type="http://schemas.openxmlformats.org/officeDocument/2006/relationships/tags" Target="../tags/tag150.xml"/><Relationship Id="rId16" Type="http://schemas.microsoft.com/office/2007/relationships/hdphoto" Target="../media/hdphoto5.wdp"/><Relationship Id="rId1" Type="http://schemas.openxmlformats.org/officeDocument/2006/relationships/tags" Target="../tags/tag149.xml"/><Relationship Id="rId6" Type="http://schemas.openxmlformats.org/officeDocument/2006/relationships/tags" Target="../tags/tag154.xml"/><Relationship Id="rId11" Type="http://schemas.openxmlformats.org/officeDocument/2006/relationships/tags" Target="../tags/tag159.xml"/><Relationship Id="rId5" Type="http://schemas.openxmlformats.org/officeDocument/2006/relationships/tags" Target="../tags/tag153.xml"/><Relationship Id="rId15" Type="http://schemas.openxmlformats.org/officeDocument/2006/relationships/image" Target="../media/image7.png"/><Relationship Id="rId10" Type="http://schemas.openxmlformats.org/officeDocument/2006/relationships/tags" Target="../tags/tag158.xml"/><Relationship Id="rId4" Type="http://schemas.openxmlformats.org/officeDocument/2006/relationships/tags" Target="../tags/tag152.xml"/><Relationship Id="rId9" Type="http://schemas.openxmlformats.org/officeDocument/2006/relationships/tags" Target="../tags/tag157.xml"/><Relationship Id="rId1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169.xml"/><Relationship Id="rId13" Type="http://schemas.openxmlformats.org/officeDocument/2006/relationships/tags" Target="../tags/tag174.xml"/><Relationship Id="rId3" Type="http://schemas.openxmlformats.org/officeDocument/2006/relationships/tags" Target="../tags/tag164.xml"/><Relationship Id="rId7" Type="http://schemas.openxmlformats.org/officeDocument/2006/relationships/tags" Target="../tags/tag168.xml"/><Relationship Id="rId12" Type="http://schemas.openxmlformats.org/officeDocument/2006/relationships/tags" Target="../tags/tag173.xml"/><Relationship Id="rId2" Type="http://schemas.openxmlformats.org/officeDocument/2006/relationships/tags" Target="../tags/tag163.xml"/><Relationship Id="rId16" Type="http://schemas.microsoft.com/office/2007/relationships/hdphoto" Target="../media/hdphoto5.wdp"/><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tags" Target="../tags/tag172.xml"/><Relationship Id="rId5" Type="http://schemas.openxmlformats.org/officeDocument/2006/relationships/tags" Target="../tags/tag166.xml"/><Relationship Id="rId15" Type="http://schemas.openxmlformats.org/officeDocument/2006/relationships/image" Target="../media/image7.png"/><Relationship Id="rId10" Type="http://schemas.openxmlformats.org/officeDocument/2006/relationships/tags" Target="../tags/tag171.xml"/><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hart" Target="../charts/chart2.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6.wdp"/></Relationships>
</file>

<file path=ppt/slides/_rels/slide7.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slideLayout" Target="../slideLayouts/slideLayout2.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图片 36">
            <a:extLst>
              <a:ext uri="{FF2B5EF4-FFF2-40B4-BE49-F238E27FC236}">
                <a16:creationId xmlns:a16="http://schemas.microsoft.com/office/drawing/2014/main" id="{74CB749D-5E7C-DEDA-3D92-26F876C2039B}"/>
              </a:ext>
            </a:extLst>
          </p:cNvPr>
          <p:cNvPicPr>
            <a:picLocks noChangeAspect="1"/>
          </p:cNvPicPr>
          <p:nvPr>
            <p:custDataLst>
              <p:tags r:id="rId1"/>
            </p:custDataLst>
          </p:nvPr>
        </p:nvPicPr>
        <p:blipFill rotWithShape="1">
          <a:blip r:embed="rId4">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177000"/>
                    </a14:imgEffect>
                  </a14:imgLayer>
                </a14:imgProps>
              </a:ext>
              <a:ext uri="{28A0092B-C50C-407E-A947-70E740481C1C}">
                <a14:useLocalDpi xmlns:a14="http://schemas.microsoft.com/office/drawing/2010/main" val="0"/>
              </a:ext>
            </a:extLst>
          </a:blip>
          <a:srcRect t="2858" r="4308"/>
          <a:stretch/>
        </p:blipFill>
        <p:spPr>
          <a:xfrm rot="2998817">
            <a:off x="3203994" y="3033335"/>
            <a:ext cx="1251470" cy="1480756"/>
          </a:xfrm>
          <a:prstGeom prst="rect">
            <a:avLst/>
          </a:prstGeom>
          <a:effectLst/>
        </p:spPr>
      </p:pic>
      <p:sp>
        <p:nvSpPr>
          <p:cNvPr id="5" name="椭圆 4">
            <a:extLst>
              <a:ext uri="{FF2B5EF4-FFF2-40B4-BE49-F238E27FC236}">
                <a16:creationId xmlns:a16="http://schemas.microsoft.com/office/drawing/2014/main" id="{46AB5DCE-353A-FC11-C631-E04F637B7E9E}"/>
              </a:ext>
            </a:extLst>
          </p:cNvPr>
          <p:cNvSpPr/>
          <p:nvPr/>
        </p:nvSpPr>
        <p:spPr>
          <a:xfrm>
            <a:off x="1769924" y="2224072"/>
            <a:ext cx="6317768" cy="2476516"/>
          </a:xfrm>
          <a:prstGeom prst="ellipse">
            <a:avLst/>
          </a:prstGeom>
          <a:gradFill flip="none" rotWithShape="1">
            <a:gsLst>
              <a:gs pos="70000">
                <a:schemeClr val="accent1">
                  <a:lumMod val="5000"/>
                  <a:lumOff val="95000"/>
                  <a:alpha val="0"/>
                </a:schemeClr>
              </a:gs>
              <a:gs pos="0">
                <a:schemeClr val="accent1">
                  <a:lumMod val="20000"/>
                  <a:lumOff val="80000"/>
                  <a:alpha val="8000"/>
                </a:schemeClr>
              </a:gs>
            </a:gsLst>
            <a:path path="shap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453C4E77-B4D3-9BD5-EAE7-C56BCAFB3127}"/>
              </a:ext>
            </a:extLst>
          </p:cNvPr>
          <p:cNvSpPr/>
          <p:nvPr/>
        </p:nvSpPr>
        <p:spPr>
          <a:xfrm rot="584818">
            <a:off x="4608212" y="3093513"/>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DA3396DF-280F-2225-AD12-30C9D60579C6}"/>
              </a:ext>
            </a:extLst>
          </p:cNvPr>
          <p:cNvSpPr/>
          <p:nvPr/>
        </p:nvSpPr>
        <p:spPr>
          <a:xfrm>
            <a:off x="3231227" y="611746"/>
            <a:ext cx="5715032" cy="5715032"/>
          </a:xfrm>
          <a:prstGeom prst="ellipse">
            <a:avLst/>
          </a:prstGeom>
          <a:noFill/>
          <a:ln w="6350">
            <a:solidFill>
              <a:schemeClr val="tx1">
                <a:lumMod val="40000"/>
                <a:lumOff val="60000"/>
                <a:alpha val="32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D74334AA-E373-BD27-E4DD-3F34C4404698}"/>
              </a:ext>
            </a:extLst>
          </p:cNvPr>
          <p:cNvGrpSpPr/>
          <p:nvPr/>
        </p:nvGrpSpPr>
        <p:grpSpPr>
          <a:xfrm>
            <a:off x="4092372" y="2926292"/>
            <a:ext cx="842994" cy="842992"/>
            <a:chOff x="2709830" y="819807"/>
            <a:chExt cx="1349528" cy="1349528"/>
          </a:xfrm>
          <a:noFill/>
        </p:grpSpPr>
        <p:sp>
          <p:nvSpPr>
            <p:cNvPr id="9" name="椭圆 8">
              <a:extLst>
                <a:ext uri="{FF2B5EF4-FFF2-40B4-BE49-F238E27FC236}">
                  <a16:creationId xmlns:a16="http://schemas.microsoft.com/office/drawing/2014/main" id="{85648490-D07E-D78E-A6D8-E1E87DFC6F23}"/>
                </a:ext>
              </a:extLst>
            </p:cNvPr>
            <p:cNvSpPr/>
            <p:nvPr/>
          </p:nvSpPr>
          <p:spPr>
            <a:xfrm>
              <a:off x="3054438" y="1164415"/>
              <a:ext cx="660312" cy="66031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7E2A7CA-BD7E-6802-5882-E552AC401E5A}"/>
                </a:ext>
              </a:extLst>
            </p:cNvPr>
            <p:cNvSpPr/>
            <p:nvPr/>
          </p:nvSpPr>
          <p:spPr>
            <a:xfrm>
              <a:off x="2986175" y="1096152"/>
              <a:ext cx="796838" cy="79683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793B6389-5BD8-9766-272F-90405553366D}"/>
                </a:ext>
              </a:extLst>
            </p:cNvPr>
            <p:cNvSpPr/>
            <p:nvPr/>
          </p:nvSpPr>
          <p:spPr>
            <a:xfrm>
              <a:off x="2915427" y="1025404"/>
              <a:ext cx="938334" cy="938334"/>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8E2A4F8-66CC-397A-01BD-96FB64B26622}"/>
                </a:ext>
              </a:extLst>
            </p:cNvPr>
            <p:cNvSpPr/>
            <p:nvPr/>
          </p:nvSpPr>
          <p:spPr>
            <a:xfrm>
              <a:off x="2779198" y="889175"/>
              <a:ext cx="1210792" cy="121079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69309DB8-3248-C0D3-8346-3185D97A30CA}"/>
                </a:ext>
              </a:extLst>
            </p:cNvPr>
            <p:cNvSpPr/>
            <p:nvPr/>
          </p:nvSpPr>
          <p:spPr>
            <a:xfrm>
              <a:off x="2709830" y="819807"/>
              <a:ext cx="1349528" cy="134952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D74BC7D4-DF03-01E3-7F02-4A805B2D07D0}"/>
                </a:ext>
              </a:extLst>
            </p:cNvPr>
            <p:cNvSpPr/>
            <p:nvPr/>
          </p:nvSpPr>
          <p:spPr>
            <a:xfrm>
              <a:off x="2845577" y="955554"/>
              <a:ext cx="1078034" cy="1078034"/>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E049337E-6FE4-A9C0-EDC9-733D8E0605B5}"/>
                </a:ext>
              </a:extLst>
            </p:cNvPr>
            <p:cNvSpPr/>
            <p:nvPr/>
          </p:nvSpPr>
          <p:spPr>
            <a:xfrm>
              <a:off x="3122700" y="1232677"/>
              <a:ext cx="523788" cy="52378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a:extLst>
                <a:ext uri="{FF2B5EF4-FFF2-40B4-BE49-F238E27FC236}">
                  <a16:creationId xmlns:a16="http://schemas.microsoft.com/office/drawing/2014/main" id="{9D4BBBA3-4172-C688-B937-288F99DD0764}"/>
                </a:ext>
              </a:extLst>
            </p:cNvPr>
            <p:cNvSpPr/>
            <p:nvPr/>
          </p:nvSpPr>
          <p:spPr>
            <a:xfrm>
              <a:off x="3194138" y="1304115"/>
              <a:ext cx="380912" cy="38091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644970FA-2872-B511-2B2E-2F8EE81E9749}"/>
                </a:ext>
              </a:extLst>
            </p:cNvPr>
            <p:cNvSpPr/>
            <p:nvPr/>
          </p:nvSpPr>
          <p:spPr>
            <a:xfrm>
              <a:off x="3256740" y="1366717"/>
              <a:ext cx="255708" cy="25570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C10B0AD7-08EA-DCDD-849A-B774AFD40A1D}"/>
              </a:ext>
            </a:extLst>
          </p:cNvPr>
          <p:cNvGrpSpPr/>
          <p:nvPr/>
        </p:nvGrpSpPr>
        <p:grpSpPr>
          <a:xfrm rot="10800000">
            <a:off x="4885477" y="2921862"/>
            <a:ext cx="842992" cy="842994"/>
            <a:chOff x="2709830" y="819807"/>
            <a:chExt cx="1349528" cy="1349528"/>
          </a:xfrm>
          <a:noFill/>
        </p:grpSpPr>
        <p:sp>
          <p:nvSpPr>
            <p:cNvPr id="19" name="椭圆 18">
              <a:extLst>
                <a:ext uri="{FF2B5EF4-FFF2-40B4-BE49-F238E27FC236}">
                  <a16:creationId xmlns:a16="http://schemas.microsoft.com/office/drawing/2014/main" id="{53E83D2C-AC0B-397F-AA91-C9E7158E03AF}"/>
                </a:ext>
              </a:extLst>
            </p:cNvPr>
            <p:cNvSpPr/>
            <p:nvPr/>
          </p:nvSpPr>
          <p:spPr>
            <a:xfrm>
              <a:off x="3054438" y="1164415"/>
              <a:ext cx="660312" cy="66031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000522D9-572A-F9CC-80A6-D27F379F158B}"/>
                </a:ext>
              </a:extLst>
            </p:cNvPr>
            <p:cNvSpPr/>
            <p:nvPr/>
          </p:nvSpPr>
          <p:spPr>
            <a:xfrm>
              <a:off x="2986175" y="1096152"/>
              <a:ext cx="796838" cy="79683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AB30C660-1B37-9901-A6A8-43D6F8E2421F}"/>
                </a:ext>
              </a:extLst>
            </p:cNvPr>
            <p:cNvSpPr/>
            <p:nvPr/>
          </p:nvSpPr>
          <p:spPr>
            <a:xfrm>
              <a:off x="2915427" y="1025404"/>
              <a:ext cx="938334" cy="938334"/>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FE6F7DB0-AB64-6600-4AFB-9F37FB012ED3}"/>
                </a:ext>
              </a:extLst>
            </p:cNvPr>
            <p:cNvSpPr/>
            <p:nvPr/>
          </p:nvSpPr>
          <p:spPr>
            <a:xfrm>
              <a:off x="2779198" y="889175"/>
              <a:ext cx="1210792" cy="121079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362ED1E-9881-BA03-BD09-DB7E9CA9DB04}"/>
                </a:ext>
              </a:extLst>
            </p:cNvPr>
            <p:cNvSpPr/>
            <p:nvPr/>
          </p:nvSpPr>
          <p:spPr>
            <a:xfrm>
              <a:off x="2709830" y="819807"/>
              <a:ext cx="1349528" cy="134952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a:extLst>
                <a:ext uri="{FF2B5EF4-FFF2-40B4-BE49-F238E27FC236}">
                  <a16:creationId xmlns:a16="http://schemas.microsoft.com/office/drawing/2014/main" id="{3D438BA5-D752-63D2-1012-0241CE2F13F1}"/>
                </a:ext>
              </a:extLst>
            </p:cNvPr>
            <p:cNvSpPr/>
            <p:nvPr/>
          </p:nvSpPr>
          <p:spPr>
            <a:xfrm>
              <a:off x="2845577" y="955554"/>
              <a:ext cx="1078034" cy="1078034"/>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C84C242-9B1B-C465-DAE1-6941DDB66B68}"/>
                </a:ext>
              </a:extLst>
            </p:cNvPr>
            <p:cNvSpPr/>
            <p:nvPr/>
          </p:nvSpPr>
          <p:spPr>
            <a:xfrm>
              <a:off x="3122700" y="1232677"/>
              <a:ext cx="523788" cy="52378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4C67BE56-4050-47EF-4B3F-DCC691EE90B9}"/>
                </a:ext>
              </a:extLst>
            </p:cNvPr>
            <p:cNvSpPr/>
            <p:nvPr/>
          </p:nvSpPr>
          <p:spPr>
            <a:xfrm>
              <a:off x="3194138" y="1304115"/>
              <a:ext cx="380912" cy="380912"/>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78F24259-0066-7857-5FF6-82AD6D61FF2E}"/>
                </a:ext>
              </a:extLst>
            </p:cNvPr>
            <p:cNvSpPr/>
            <p:nvPr/>
          </p:nvSpPr>
          <p:spPr>
            <a:xfrm>
              <a:off x="3256740" y="1366717"/>
              <a:ext cx="255708" cy="255708"/>
            </a:xfrm>
            <a:prstGeom prst="ellipse">
              <a:avLst/>
            </a:prstGeom>
            <a:grpFill/>
            <a:ln>
              <a:gradFill>
                <a:gsLst>
                  <a:gs pos="40000">
                    <a:srgbClr val="E9E4D5">
                      <a:alpha val="0"/>
                    </a:srgbClr>
                  </a:gs>
                  <a:gs pos="0">
                    <a:schemeClr val="accent1">
                      <a:lumMod val="5000"/>
                      <a:lumOff val="95000"/>
                      <a:alpha val="0"/>
                    </a:schemeClr>
                  </a:gs>
                  <a:gs pos="64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7" name="直接连接符 46">
            <a:extLst>
              <a:ext uri="{FF2B5EF4-FFF2-40B4-BE49-F238E27FC236}">
                <a16:creationId xmlns:a16="http://schemas.microsoft.com/office/drawing/2014/main" id="{6CB3675E-CEE1-44C4-A21B-D5C97B42A38C}"/>
              </a:ext>
            </a:extLst>
          </p:cNvPr>
          <p:cNvCxnSpPr>
            <a:cxnSpLocks/>
          </p:cNvCxnSpPr>
          <p:nvPr/>
        </p:nvCxnSpPr>
        <p:spPr>
          <a:xfrm>
            <a:off x="3860800" y="3773714"/>
            <a:ext cx="4455886" cy="0"/>
          </a:xfrm>
          <a:prstGeom prst="line">
            <a:avLst/>
          </a:prstGeom>
          <a:ln>
            <a:gradFill>
              <a:gsLst>
                <a:gs pos="0">
                  <a:srgbClr val="EDECE3">
                    <a:alpha val="34000"/>
                  </a:srgbClr>
                </a:gs>
                <a:gs pos="100000">
                  <a:schemeClr val="accent1">
                    <a:lumMod val="45000"/>
                    <a:lumOff val="55000"/>
                    <a:alpha val="0"/>
                  </a:schemeClr>
                </a:gs>
                <a:gs pos="51000">
                  <a:schemeClr val="accent1">
                    <a:lumMod val="30000"/>
                    <a:lumOff val="70000"/>
                    <a:alpha val="65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8D76679-5D4A-F8AD-B219-2D314C46054B}"/>
              </a:ext>
            </a:extLst>
          </p:cNvPr>
          <p:cNvCxnSpPr>
            <a:cxnSpLocks/>
          </p:cNvCxnSpPr>
          <p:nvPr/>
        </p:nvCxnSpPr>
        <p:spPr>
          <a:xfrm flipV="1">
            <a:off x="4084296" y="2627086"/>
            <a:ext cx="0" cy="1469139"/>
          </a:xfrm>
          <a:prstGeom prst="line">
            <a:avLst/>
          </a:prstGeom>
          <a:ln>
            <a:gradFill>
              <a:gsLst>
                <a:gs pos="0">
                  <a:srgbClr val="EDECE3">
                    <a:alpha val="27000"/>
                  </a:srgbClr>
                </a:gs>
                <a:gs pos="100000">
                  <a:schemeClr val="accent1">
                    <a:lumMod val="45000"/>
                    <a:lumOff val="55000"/>
                    <a:alpha val="0"/>
                  </a:schemeClr>
                </a:gs>
                <a:gs pos="51000">
                  <a:schemeClr val="accent1">
                    <a:lumMod val="30000"/>
                    <a:lumOff val="70000"/>
                    <a:alpha val="46000"/>
                  </a:schemeClr>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13FFA8E8-BDB9-F27F-75D0-E05D331918C8}"/>
              </a:ext>
            </a:extLst>
          </p:cNvPr>
          <p:cNvGrpSpPr/>
          <p:nvPr/>
        </p:nvGrpSpPr>
        <p:grpSpPr>
          <a:xfrm>
            <a:off x="7561892" y="3200028"/>
            <a:ext cx="312906" cy="477014"/>
            <a:chOff x="7511661" y="3219783"/>
            <a:chExt cx="312906" cy="477014"/>
          </a:xfrm>
        </p:grpSpPr>
        <p:grpSp>
          <p:nvGrpSpPr>
            <p:cNvPr id="50" name="组合 49">
              <a:extLst>
                <a:ext uri="{FF2B5EF4-FFF2-40B4-BE49-F238E27FC236}">
                  <a16:creationId xmlns:a16="http://schemas.microsoft.com/office/drawing/2014/main" id="{27179E62-78D4-9235-E227-9A3FE50B2D3C}"/>
                </a:ext>
              </a:extLst>
            </p:cNvPr>
            <p:cNvGrpSpPr/>
            <p:nvPr/>
          </p:nvGrpSpPr>
          <p:grpSpPr>
            <a:xfrm>
              <a:off x="7511661" y="3219783"/>
              <a:ext cx="46789" cy="477014"/>
              <a:chOff x="7528191" y="3241513"/>
              <a:chExt cx="46789" cy="477014"/>
            </a:xfrm>
          </p:grpSpPr>
          <p:cxnSp>
            <p:nvCxnSpPr>
              <p:cNvPr id="52" name="直接连接符 51">
                <a:extLst>
                  <a:ext uri="{FF2B5EF4-FFF2-40B4-BE49-F238E27FC236}">
                    <a16:creationId xmlns:a16="http://schemas.microsoft.com/office/drawing/2014/main" id="{1FABDF94-2C0A-2CC2-9CE3-9FF11EB5C264}"/>
                  </a:ext>
                </a:extLst>
              </p:cNvPr>
              <p:cNvCxnSpPr>
                <a:cxnSpLocks/>
              </p:cNvCxnSpPr>
              <p:nvPr/>
            </p:nvCxnSpPr>
            <p:spPr>
              <a:xfrm flipV="1">
                <a:off x="7574980" y="3241513"/>
                <a:ext cx="0" cy="477014"/>
              </a:xfrm>
              <a:prstGeom prst="line">
                <a:avLst/>
              </a:prstGeom>
              <a:ln>
                <a:gradFill>
                  <a:gsLst>
                    <a:gs pos="0">
                      <a:srgbClr val="EDECE3">
                        <a:alpha val="33000"/>
                      </a:srgbClr>
                    </a:gs>
                    <a:gs pos="100000">
                      <a:schemeClr val="accent1">
                        <a:lumMod val="45000"/>
                        <a:lumOff val="55000"/>
                        <a:alpha val="30000"/>
                      </a:schemeClr>
                    </a:gs>
                    <a:gs pos="51000">
                      <a:schemeClr val="accent1">
                        <a:lumMod val="30000"/>
                        <a:lumOff val="70000"/>
                        <a:alpha val="33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9C90A2A-D1F9-54EA-FE8D-06387F30E158}"/>
                  </a:ext>
                </a:extLst>
              </p:cNvPr>
              <p:cNvCxnSpPr>
                <a:cxnSpLocks/>
              </p:cNvCxnSpPr>
              <p:nvPr/>
            </p:nvCxnSpPr>
            <p:spPr>
              <a:xfrm>
                <a:off x="7528191" y="3241513"/>
                <a:ext cx="46789" cy="0"/>
              </a:xfrm>
              <a:prstGeom prst="line">
                <a:avLst/>
              </a:prstGeom>
              <a:ln>
                <a:gradFill>
                  <a:gsLst>
                    <a:gs pos="0">
                      <a:srgbClr val="EDECE3">
                        <a:alpha val="0"/>
                      </a:srgbClr>
                    </a:gs>
                    <a:gs pos="100000">
                      <a:schemeClr val="accent1">
                        <a:lumMod val="45000"/>
                        <a:lumOff val="55000"/>
                        <a:alpha val="0"/>
                      </a:schemeClr>
                    </a:gs>
                    <a:gs pos="51000">
                      <a:schemeClr val="accent1">
                        <a:lumMod val="30000"/>
                        <a:lumOff val="70000"/>
                        <a:alpha val="4600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1A46177-9736-4D33-7500-EDC7C2086F67}"/>
                  </a:ext>
                </a:extLst>
              </p:cNvPr>
              <p:cNvCxnSpPr>
                <a:cxnSpLocks/>
              </p:cNvCxnSpPr>
              <p:nvPr/>
            </p:nvCxnSpPr>
            <p:spPr>
              <a:xfrm>
                <a:off x="7528191" y="3718527"/>
                <a:ext cx="46789" cy="0"/>
              </a:xfrm>
              <a:prstGeom prst="line">
                <a:avLst/>
              </a:prstGeom>
              <a:ln>
                <a:gradFill>
                  <a:gsLst>
                    <a:gs pos="0">
                      <a:srgbClr val="EDECE3">
                        <a:alpha val="0"/>
                      </a:srgbClr>
                    </a:gs>
                    <a:gs pos="100000">
                      <a:schemeClr val="accent1">
                        <a:lumMod val="45000"/>
                        <a:lumOff val="55000"/>
                        <a:alpha val="0"/>
                      </a:schemeClr>
                    </a:gs>
                    <a:gs pos="51000">
                      <a:schemeClr val="accent1">
                        <a:lumMod val="30000"/>
                        <a:lumOff val="70000"/>
                        <a:alpha val="46000"/>
                      </a:schemeClr>
                    </a:gs>
                  </a:gsLst>
                  <a:lin ang="5400000" scaled="0"/>
                </a:gradFill>
              </a:ln>
            </p:spPr>
            <p:style>
              <a:lnRef idx="1">
                <a:schemeClr val="accent1"/>
              </a:lnRef>
              <a:fillRef idx="0">
                <a:schemeClr val="accent1"/>
              </a:fillRef>
              <a:effectRef idx="0">
                <a:schemeClr val="accent1"/>
              </a:effectRef>
              <a:fontRef idx="minor">
                <a:schemeClr val="tx1"/>
              </a:fontRef>
            </p:style>
          </p:cxnSp>
        </p:grpSp>
        <p:sp>
          <p:nvSpPr>
            <p:cNvPr id="51" name="文本框 50">
              <a:extLst>
                <a:ext uri="{FF2B5EF4-FFF2-40B4-BE49-F238E27FC236}">
                  <a16:creationId xmlns:a16="http://schemas.microsoft.com/office/drawing/2014/main" id="{5D7AD7E0-66C8-9C34-6F8E-C55366EC666F}"/>
                </a:ext>
              </a:extLst>
            </p:cNvPr>
            <p:cNvSpPr txBox="1"/>
            <p:nvPr/>
          </p:nvSpPr>
          <p:spPr>
            <a:xfrm>
              <a:off x="7511661" y="3325155"/>
              <a:ext cx="312906" cy="215444"/>
            </a:xfrm>
            <a:prstGeom prst="rect">
              <a:avLst/>
            </a:prstGeom>
            <a:noFill/>
          </p:spPr>
          <p:txBody>
            <a:bodyPr wrap="none" rtlCol="0">
              <a:spAutoFit/>
            </a:bodyPr>
            <a:lstStyle/>
            <a:p>
              <a:r>
                <a:rPr lang="en-US" altLang="zh-CN" sz="800" dirty="0">
                  <a:solidFill>
                    <a:schemeClr val="bg2">
                      <a:alpha val="31000"/>
                    </a:schemeClr>
                  </a:solidFill>
                </a:rPr>
                <a:t>6m</a:t>
              </a:r>
              <a:endParaRPr lang="zh-CN" altLang="en-US" sz="800" dirty="0">
                <a:solidFill>
                  <a:schemeClr val="bg2">
                    <a:alpha val="31000"/>
                  </a:schemeClr>
                </a:solidFill>
              </a:endParaRPr>
            </a:p>
          </p:txBody>
        </p:sp>
      </p:grpSp>
      <p:pic>
        <p:nvPicPr>
          <p:cNvPr id="56" name="Picture 2" descr="查看图片">
            <a:extLst>
              <a:ext uri="{FF2B5EF4-FFF2-40B4-BE49-F238E27FC236}">
                <a16:creationId xmlns:a16="http://schemas.microsoft.com/office/drawing/2014/main" id="{7F64C99F-21A1-E90F-E0B5-9954AA4B3360}"/>
              </a:ext>
            </a:extLst>
          </p:cNvPr>
          <p:cNvPicPr>
            <a:picLocks noChangeAspect="1" noChangeArrowheads="1"/>
          </p:cNvPicPr>
          <p:nvPr/>
        </p:nvPicPr>
        <p:blipFill>
          <a:blip r:embed="rId6">
            <a:duotone>
              <a:schemeClr val="accent2">
                <a:shade val="45000"/>
                <a:satMod val="135000"/>
              </a:schemeClr>
              <a:prstClr val="white"/>
            </a:duotone>
            <a:alphaModFix amt="41000"/>
            <a:extLst>
              <a:ext uri="{BEBA8EAE-BF5A-486C-A8C5-ECC9F3942E4B}">
                <a14:imgProps xmlns:a14="http://schemas.microsoft.com/office/drawing/2010/main">
                  <a14:imgLayer r:embed="rId7">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9177656" y="1215479"/>
            <a:ext cx="929370" cy="929370"/>
          </a:xfrm>
          <a:prstGeom prst="rect">
            <a:avLst/>
          </a:prstGeom>
          <a:noFill/>
          <a:extLst>
            <a:ext uri="{909E8E84-426E-40DD-AFC4-6F175D3DCCD1}">
              <a14:hiddenFill xmlns:a14="http://schemas.microsoft.com/office/drawing/2010/main">
                <a:solidFill>
                  <a:srgbClr val="FFFFFF"/>
                </a:solidFill>
              </a14:hiddenFill>
            </a:ext>
          </a:extLst>
        </p:spPr>
      </p:pic>
      <p:sp>
        <p:nvSpPr>
          <p:cNvPr id="98" name="矩形 97">
            <a:extLst>
              <a:ext uri="{FF2B5EF4-FFF2-40B4-BE49-F238E27FC236}">
                <a16:creationId xmlns:a16="http://schemas.microsoft.com/office/drawing/2014/main" id="{92DB190C-ACA3-43B4-0696-8808AAA3E908}"/>
              </a:ext>
            </a:extLst>
          </p:cNvPr>
          <p:cNvSpPr/>
          <p:nvPr/>
        </p:nvSpPr>
        <p:spPr>
          <a:xfrm>
            <a:off x="3635721" y="2503986"/>
            <a:ext cx="4455886" cy="200593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r>
              <a:rPr lang="en-US" altLang="zh-CN" sz="3200" dirty="0">
                <a:solidFill>
                  <a:schemeClr val="lt1"/>
                </a:solidFill>
              </a:rPr>
              <a:t>AI</a:t>
            </a:r>
            <a:r>
              <a:rPr lang="zh-CN" altLang="zh-CN" sz="3200" dirty="0">
                <a:solidFill>
                  <a:schemeClr val="lt1"/>
                </a:solidFill>
              </a:rPr>
              <a:t>驱动的</a:t>
            </a:r>
            <a:endParaRPr lang="en-US" altLang="zh-CN" sz="3200" dirty="0">
              <a:solidFill>
                <a:schemeClr val="lt1"/>
              </a:solidFill>
            </a:endParaRPr>
          </a:p>
          <a:p>
            <a:pPr algn="ctr"/>
            <a:r>
              <a:rPr lang="zh-CN" altLang="zh-CN" sz="3200" dirty="0">
                <a:solidFill>
                  <a:schemeClr val="lt1"/>
                </a:solidFill>
              </a:rPr>
              <a:t>社交媒体热点追踪</a:t>
            </a:r>
            <a:endParaRPr lang="en-US" altLang="zh-CN" sz="3200" dirty="0">
              <a:solidFill>
                <a:schemeClr val="lt1"/>
              </a:solidFill>
            </a:endParaRPr>
          </a:p>
          <a:p>
            <a:pPr algn="r"/>
            <a:r>
              <a:rPr lang="zh-CN" altLang="zh-CN" sz="3200" dirty="0">
                <a:solidFill>
                  <a:schemeClr val="lt1"/>
                </a:solidFill>
              </a:rPr>
              <a:t>与分析系统 </a:t>
            </a:r>
            <a:endParaRPr lang="zh-CN" altLang="en-US" sz="3200" dirty="0">
              <a:solidFill>
                <a:schemeClr val="lt1"/>
              </a:solidFill>
            </a:endParaRPr>
          </a:p>
        </p:txBody>
      </p:sp>
    </p:spTree>
    <p:extLst>
      <p:ext uri="{BB962C8B-B14F-4D97-AF65-F5344CB8AC3E}">
        <p14:creationId xmlns:p14="http://schemas.microsoft.com/office/powerpoint/2010/main" val="325754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3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anim calcmode="lin" valueType="num">
                                      <p:cBhvr>
                                        <p:cTn id="8" dur="1250" fill="hold"/>
                                        <p:tgtEl>
                                          <p:spTgt spid="8"/>
                                        </p:tgtEl>
                                        <p:attrNameLst>
                                          <p:attrName>ppt_x</p:attrName>
                                        </p:attrNameLst>
                                      </p:cBhvr>
                                      <p:tavLst>
                                        <p:tav tm="0">
                                          <p:val>
                                            <p:strVal val="#ppt_x"/>
                                          </p:val>
                                        </p:tav>
                                        <p:tav tm="100000">
                                          <p:val>
                                            <p:strVal val="#ppt_x"/>
                                          </p:val>
                                        </p:tav>
                                      </p:tavLst>
                                    </p:anim>
                                    <p:anim calcmode="lin" valueType="num">
                                      <p:cBhvr>
                                        <p:cTn id="9" dur="1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3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250"/>
                                        <p:tgtEl>
                                          <p:spTgt spid="18"/>
                                        </p:tgtEl>
                                      </p:cBhvr>
                                    </p:animEffect>
                                    <p:anim calcmode="lin" valueType="num">
                                      <p:cBhvr>
                                        <p:cTn id="13" dur="1250" fill="hold"/>
                                        <p:tgtEl>
                                          <p:spTgt spid="18"/>
                                        </p:tgtEl>
                                        <p:attrNameLst>
                                          <p:attrName>ppt_x</p:attrName>
                                        </p:attrNameLst>
                                      </p:cBhvr>
                                      <p:tavLst>
                                        <p:tav tm="0">
                                          <p:val>
                                            <p:strVal val="#ppt_x"/>
                                          </p:val>
                                        </p:tav>
                                        <p:tav tm="100000">
                                          <p:val>
                                            <p:strVal val="#ppt_x"/>
                                          </p:val>
                                        </p:tav>
                                      </p:tavLst>
                                    </p:anim>
                                    <p:anim calcmode="lin" valueType="num">
                                      <p:cBhvr>
                                        <p:cTn id="14" dur="125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anim calcmode="lin" valueType="num">
                                      <p:cBhvr>
                                        <p:cTn id="18" dur="750" fill="hold"/>
                                        <p:tgtEl>
                                          <p:spTgt spid="6"/>
                                        </p:tgtEl>
                                        <p:attrNameLst>
                                          <p:attrName>ppt_x</p:attrName>
                                        </p:attrNameLst>
                                      </p:cBhvr>
                                      <p:tavLst>
                                        <p:tav tm="0">
                                          <p:val>
                                            <p:strVal val="#ppt_x"/>
                                          </p:val>
                                        </p:tav>
                                        <p:tav tm="100000">
                                          <p:val>
                                            <p:strVal val="#ppt_x"/>
                                          </p:val>
                                        </p:tav>
                                      </p:tavLst>
                                    </p:anim>
                                    <p:anim calcmode="lin" valueType="num">
                                      <p:cBhvr>
                                        <p:cTn id="19" dur="750" fill="hold"/>
                                        <p:tgtEl>
                                          <p:spTgt spid="6"/>
                                        </p:tgtEl>
                                        <p:attrNameLst>
                                          <p:attrName>ppt_y</p:attrName>
                                        </p:attrNameLst>
                                      </p:cBhvr>
                                      <p:tavLst>
                                        <p:tav tm="0">
                                          <p:val>
                                            <p:strVal val="#ppt_y+.1"/>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250"/>
                                        <p:tgtEl>
                                          <p:spTgt spid="7"/>
                                        </p:tgtEl>
                                      </p:cBhvr>
                                    </p:animEffect>
                                  </p:childTnLst>
                                </p:cTn>
                              </p:par>
                              <p:par>
                                <p:cTn id="23" presetID="6" presetClass="emph" presetSubtype="0" repeatCount="indefinite" decel="100000" fill="hold" grpId="0" nodeType="withEffect">
                                  <p:stCondLst>
                                    <p:cond delay="0"/>
                                  </p:stCondLst>
                                  <p:childTnLst>
                                    <p:animScale>
                                      <p:cBhvr>
                                        <p:cTn id="24" dur="8000" fill="hold"/>
                                        <p:tgtEl>
                                          <p:spTgt spid="7"/>
                                        </p:tgtEl>
                                      </p:cBhvr>
                                      <p:by x="140000" y="140000"/>
                                    </p:animScale>
                                  </p:childTnLst>
                                </p:cTn>
                              </p:par>
                              <p:par>
                                <p:cTn id="25" presetID="22" presetClass="entr" presetSubtype="8" fill="hold"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750"/>
                                        <p:tgtEl>
                                          <p:spTgt spid="4"/>
                                        </p:tgtEl>
                                      </p:cBhvr>
                                    </p:animEffect>
                                  </p:childTnLst>
                                </p:cTn>
                              </p:par>
                              <p:par>
                                <p:cTn id="28" presetID="63" presetClass="path" presetSubtype="0" decel="100000" fill="hold" nodeType="withEffect">
                                  <p:stCondLst>
                                    <p:cond delay="250"/>
                                  </p:stCondLst>
                                  <p:childTnLst>
                                    <p:animMotion origin="layout" path="M -2.5E-6 -1.48148E-6 L 0.31094 -0.00208 " pathEditMode="relative" rAng="0" ptsTypes="AA">
                                      <p:cBhvr>
                                        <p:cTn id="29" dur="2500" fill="hold"/>
                                        <p:tgtEl>
                                          <p:spTgt spid="4"/>
                                        </p:tgtEl>
                                        <p:attrNameLst>
                                          <p:attrName>ppt_x</p:attrName>
                                          <p:attrName>ppt_y</p:attrName>
                                        </p:attrNameLst>
                                      </p:cBhvr>
                                      <p:rCtr x="15547" y="-116"/>
                                    </p:animMotion>
                                  </p:childTnLst>
                                </p:cTn>
                              </p:par>
                              <p:par>
                                <p:cTn id="30" presetID="10" presetClass="exit" presetSubtype="0" fill="hold" nodeType="withEffect">
                                  <p:stCondLst>
                                    <p:cond delay="2250"/>
                                  </p:stCondLst>
                                  <p:childTnLst>
                                    <p:animEffect transition="out" filter="fade">
                                      <p:cBhvr>
                                        <p:cTn id="31" dur="1500"/>
                                        <p:tgtEl>
                                          <p:spTgt spid="4"/>
                                        </p:tgtEl>
                                      </p:cBhvr>
                                    </p:animEffect>
                                    <p:set>
                                      <p:cBhvr>
                                        <p:cTn id="32" dur="1" fill="hold">
                                          <p:stCondLst>
                                            <p:cond delay="1499"/>
                                          </p:stCondLst>
                                        </p:cTn>
                                        <p:tgtEl>
                                          <p:spTgt spid="4"/>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1000"/>
                                        <p:tgtEl>
                                          <p:spTgt spid="48"/>
                                        </p:tgtEl>
                                      </p:cBhvr>
                                    </p:animEffect>
                                    <p:anim calcmode="lin" valueType="num">
                                      <p:cBhvr>
                                        <p:cTn id="36" dur="1000" fill="hold"/>
                                        <p:tgtEl>
                                          <p:spTgt spid="48"/>
                                        </p:tgtEl>
                                        <p:attrNameLst>
                                          <p:attrName>ppt_x</p:attrName>
                                        </p:attrNameLst>
                                      </p:cBhvr>
                                      <p:tavLst>
                                        <p:tav tm="0">
                                          <p:val>
                                            <p:strVal val="#ppt_x"/>
                                          </p:val>
                                        </p:tav>
                                        <p:tav tm="100000">
                                          <p:val>
                                            <p:strVal val="#ppt_x"/>
                                          </p:val>
                                        </p:tav>
                                      </p:tavLst>
                                    </p:anim>
                                    <p:anim calcmode="lin" valueType="num">
                                      <p:cBhvr>
                                        <p:cTn id="37" dur="1000" fill="hold"/>
                                        <p:tgtEl>
                                          <p:spTgt spid="48"/>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1000"/>
                                        <p:tgtEl>
                                          <p:spTgt spid="47"/>
                                        </p:tgtEl>
                                      </p:cBhvr>
                                    </p:animEffect>
                                    <p:anim calcmode="lin" valueType="num">
                                      <p:cBhvr>
                                        <p:cTn id="41" dur="1000" fill="hold"/>
                                        <p:tgtEl>
                                          <p:spTgt spid="47"/>
                                        </p:tgtEl>
                                        <p:attrNameLst>
                                          <p:attrName>ppt_x</p:attrName>
                                        </p:attrNameLst>
                                      </p:cBhvr>
                                      <p:tavLst>
                                        <p:tav tm="0">
                                          <p:val>
                                            <p:strVal val="#ppt_x"/>
                                          </p:val>
                                        </p:tav>
                                        <p:tav tm="100000">
                                          <p:val>
                                            <p:strVal val="#ppt_x"/>
                                          </p:val>
                                        </p:tav>
                                      </p:tavLst>
                                    </p:anim>
                                    <p:anim calcmode="lin" valueType="num">
                                      <p:cBhvr>
                                        <p:cTn id="42" dur="1000" fill="hold"/>
                                        <p:tgtEl>
                                          <p:spTgt spid="47"/>
                                        </p:tgtEl>
                                        <p:attrNameLst>
                                          <p:attrName>ppt_y</p:attrName>
                                        </p:attrNameLst>
                                      </p:cBhvr>
                                      <p:tavLst>
                                        <p:tav tm="0">
                                          <p:val>
                                            <p:strVal val="#ppt_y-.1"/>
                                          </p:val>
                                        </p:tav>
                                        <p:tav tm="100000">
                                          <p:val>
                                            <p:strVal val="#ppt_y"/>
                                          </p:val>
                                        </p:tav>
                                      </p:tavLst>
                                    </p:anim>
                                  </p:childTnLst>
                                </p:cTn>
                              </p:par>
                              <p:par>
                                <p:cTn id="43" presetID="53" presetClass="entr" presetSubtype="16"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p:cTn id="45" dur="1000" fill="hold"/>
                                        <p:tgtEl>
                                          <p:spTgt spid="49"/>
                                        </p:tgtEl>
                                        <p:attrNameLst>
                                          <p:attrName>ppt_w</p:attrName>
                                        </p:attrNameLst>
                                      </p:cBhvr>
                                      <p:tavLst>
                                        <p:tav tm="0">
                                          <p:val>
                                            <p:fltVal val="0"/>
                                          </p:val>
                                        </p:tav>
                                        <p:tav tm="100000">
                                          <p:val>
                                            <p:strVal val="#ppt_w"/>
                                          </p:val>
                                        </p:tav>
                                      </p:tavLst>
                                    </p:anim>
                                    <p:anim calcmode="lin" valueType="num">
                                      <p:cBhvr>
                                        <p:cTn id="46" dur="1000" fill="hold"/>
                                        <p:tgtEl>
                                          <p:spTgt spid="49"/>
                                        </p:tgtEl>
                                        <p:attrNameLst>
                                          <p:attrName>ppt_h</p:attrName>
                                        </p:attrNameLst>
                                      </p:cBhvr>
                                      <p:tavLst>
                                        <p:tav tm="0">
                                          <p:val>
                                            <p:fltVal val="0"/>
                                          </p:val>
                                        </p:tav>
                                        <p:tav tm="100000">
                                          <p:val>
                                            <p:strVal val="#ppt_h"/>
                                          </p:val>
                                        </p:tav>
                                      </p:tavLst>
                                    </p:anim>
                                    <p:animEffect transition="in" filter="fade">
                                      <p:cBhvr>
                                        <p:cTn id="47" dur="1000"/>
                                        <p:tgtEl>
                                          <p:spTgt spid="49"/>
                                        </p:tgtEl>
                                      </p:cBhvr>
                                    </p:animEffect>
                                  </p:childTnLst>
                                </p:cTn>
                              </p:par>
                              <p:par>
                                <p:cTn id="48" presetID="42" presetClass="entr" presetSubtype="0" fill="hold" nodeType="withEffect">
                                  <p:stCondLst>
                                    <p:cond delay="25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2000"/>
                                        <p:tgtEl>
                                          <p:spTgt spid="56"/>
                                        </p:tgtEl>
                                      </p:cBhvr>
                                    </p:animEffect>
                                    <p:anim calcmode="lin" valueType="num">
                                      <p:cBhvr>
                                        <p:cTn id="51" dur="2000" fill="hold"/>
                                        <p:tgtEl>
                                          <p:spTgt spid="56"/>
                                        </p:tgtEl>
                                        <p:attrNameLst>
                                          <p:attrName>ppt_x</p:attrName>
                                        </p:attrNameLst>
                                      </p:cBhvr>
                                      <p:tavLst>
                                        <p:tav tm="0">
                                          <p:val>
                                            <p:strVal val="#ppt_x"/>
                                          </p:val>
                                        </p:tav>
                                        <p:tav tm="100000">
                                          <p:val>
                                            <p:strVal val="#ppt_x"/>
                                          </p:val>
                                        </p:tav>
                                      </p:tavLst>
                                    </p:anim>
                                    <p:anim calcmode="lin" valueType="num">
                                      <p:cBhvr>
                                        <p:cTn id="52" dur="2000" fill="hold"/>
                                        <p:tgtEl>
                                          <p:spTgt spid="56"/>
                                        </p:tgtEl>
                                        <p:attrNameLst>
                                          <p:attrName>ppt_y</p:attrName>
                                        </p:attrNameLst>
                                      </p:cBhvr>
                                      <p:tavLst>
                                        <p:tav tm="0">
                                          <p:val>
                                            <p:strVal val="#ppt_y+.1"/>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par>
                                <p:cTn id="56" presetID="63" presetClass="path" presetSubtype="0" fill="hold" grpId="1" nodeType="withEffect">
                                  <p:stCondLst>
                                    <p:cond delay="0"/>
                                  </p:stCondLst>
                                  <p:childTnLst>
                                    <p:animMotion origin="layout" path="M 3.125E-6 -1.11111E-6 L 0.37122 -0.00231 " pathEditMode="relative" rAng="0" ptsTypes="AA">
                                      <p:cBhvr>
                                        <p:cTn id="57" dur="3000" fill="hold"/>
                                        <p:tgtEl>
                                          <p:spTgt spid="5"/>
                                        </p:tgtEl>
                                        <p:attrNameLst>
                                          <p:attrName>ppt_x</p:attrName>
                                          <p:attrName>ppt_y</p:attrName>
                                        </p:attrNameLst>
                                      </p:cBhvr>
                                      <p:rCtr x="18555" y="-116"/>
                                    </p:animMotion>
                                  </p:childTnLst>
                                </p:cTn>
                              </p:par>
                              <p:par>
                                <p:cTn id="58" presetID="10" presetClass="exit" presetSubtype="0" fill="hold" grpId="2" nodeType="withEffect">
                                  <p:stCondLst>
                                    <p:cond delay="1000"/>
                                  </p:stCondLst>
                                  <p:childTnLst>
                                    <p:animEffect transition="out" filter="fade">
                                      <p:cBhvr>
                                        <p:cTn id="59" dur="2000"/>
                                        <p:tgtEl>
                                          <p:spTgt spid="5"/>
                                        </p:tgtEl>
                                      </p:cBhvr>
                                    </p:animEffect>
                                    <p:set>
                                      <p:cBhvr>
                                        <p:cTn id="60" dur="1" fill="hold">
                                          <p:stCondLst>
                                            <p:cond delay="1999"/>
                                          </p:stCondLst>
                                        </p:cTn>
                                        <p:tgtEl>
                                          <p:spTgt spid="5"/>
                                        </p:tgtEl>
                                        <p:attrNameLst>
                                          <p:attrName>style.visibility</p:attrName>
                                        </p:attrNameLst>
                                      </p:cBhvr>
                                      <p:to>
                                        <p:strVal val="hidden"/>
                                      </p:to>
                                    </p:set>
                                  </p:childTnLst>
                                </p:cTn>
                              </p:par>
                              <p:par>
                                <p:cTn id="61" presetID="22" presetClass="entr" presetSubtype="8" fill="hold" grpId="0" nodeType="withEffect">
                                  <p:stCondLst>
                                    <p:cond delay="300"/>
                                  </p:stCondLst>
                                  <p:childTnLst>
                                    <p:set>
                                      <p:cBhvr>
                                        <p:cTn id="62" dur="1" fill="hold">
                                          <p:stCondLst>
                                            <p:cond delay="0"/>
                                          </p:stCondLst>
                                        </p:cTn>
                                        <p:tgtEl>
                                          <p:spTgt spid="98"/>
                                        </p:tgtEl>
                                        <p:attrNameLst>
                                          <p:attrName>style.visibility</p:attrName>
                                        </p:attrNameLst>
                                      </p:cBhvr>
                                      <p:to>
                                        <p:strVal val="visible"/>
                                      </p:to>
                                    </p:set>
                                    <p:animEffect transition="in" filter="wipe(left)">
                                      <p:cBhvr>
                                        <p:cTn id="63" dur="1250"/>
                                        <p:tgtEl>
                                          <p:spTgt spid="98"/>
                                        </p:tgtEl>
                                      </p:cBhvr>
                                    </p:animEffect>
                                  </p:childTnLst>
                                </p:cTn>
                              </p:par>
                              <p:par>
                                <p:cTn id="64" presetID="63" presetClass="path" presetSubtype="0" decel="50000" fill="hold" grpId="1" nodeType="withEffect">
                                  <p:stCondLst>
                                    <p:cond delay="300"/>
                                  </p:stCondLst>
                                  <p:childTnLst>
                                    <p:animMotion origin="layout" path="M 6.25E-7 -2.59259E-6 L 0.1026 0.00185 " pathEditMode="relative" rAng="0" ptsTypes="AA">
                                      <p:cBhvr>
                                        <p:cTn id="65" dur="1250" fill="hold"/>
                                        <p:tgtEl>
                                          <p:spTgt spid="98"/>
                                        </p:tgtEl>
                                        <p:attrNameLst>
                                          <p:attrName>ppt_x</p:attrName>
                                          <p:attrName>ppt_y</p:attrName>
                                        </p:attrNameLst>
                                      </p:cBhvr>
                                      <p:rCtr x="5130"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7" grpId="0" animBg="1"/>
      <p:bldP spid="7" grpId="1" animBg="1"/>
      <p:bldP spid="98" grpId="0" animBg="1"/>
      <p:bldP spid="98"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C1FFF-1247-44B7-EAC0-B2E0535E5106}"/>
            </a:ext>
          </a:extLst>
        </p:cNvPr>
        <p:cNvGrpSpPr/>
        <p:nvPr/>
      </p:nvGrpSpPr>
      <p:grpSpPr>
        <a:xfrm>
          <a:off x="0" y="0"/>
          <a:ext cx="0" cy="0"/>
          <a:chOff x="0" y="0"/>
          <a:chExt cx="0" cy="0"/>
        </a:xfrm>
      </p:grpSpPr>
      <p:sp>
        <p:nvSpPr>
          <p:cNvPr id="51" name="文本框 50">
            <a:extLst>
              <a:ext uri="{FF2B5EF4-FFF2-40B4-BE49-F238E27FC236}">
                <a16:creationId xmlns:a16="http://schemas.microsoft.com/office/drawing/2014/main" id="{585108A0-45DC-A784-E40A-F8D4FC570A37}"/>
              </a:ext>
            </a:extLst>
          </p:cNvPr>
          <p:cNvSpPr txBox="1"/>
          <p:nvPr/>
        </p:nvSpPr>
        <p:spPr>
          <a:xfrm>
            <a:off x="3089146" y="2162880"/>
            <a:ext cx="1343153" cy="369332"/>
          </a:xfrm>
          <a:prstGeom prst="rect">
            <a:avLst/>
          </a:prstGeom>
          <a:noFill/>
        </p:spPr>
        <p:txBody>
          <a:bodyPr wrap="square">
            <a:spAutoFit/>
          </a:bodyPr>
          <a:lstStyle/>
          <a:p>
            <a:r>
              <a:rPr lang="en-US" altLang="zh-CN" i="1" dirty="0">
                <a:solidFill>
                  <a:schemeClr val="accent2">
                    <a:alpha val="50000"/>
                  </a:schemeClr>
                </a:solidFill>
              </a:rPr>
              <a:t>PROPOSAL</a:t>
            </a:r>
            <a:endParaRPr lang="zh-CN" altLang="en-US" i="1" dirty="0">
              <a:solidFill>
                <a:schemeClr val="accent2">
                  <a:alpha val="50000"/>
                </a:schemeClr>
              </a:solidFill>
            </a:endParaRPr>
          </a:p>
        </p:txBody>
      </p:sp>
      <p:sp>
        <p:nvSpPr>
          <p:cNvPr id="50" name="文本框 49">
            <a:extLst>
              <a:ext uri="{FF2B5EF4-FFF2-40B4-BE49-F238E27FC236}">
                <a16:creationId xmlns:a16="http://schemas.microsoft.com/office/drawing/2014/main" id="{36A5C82D-283B-2061-8D47-F534B31AB8A0}"/>
              </a:ext>
            </a:extLst>
          </p:cNvPr>
          <p:cNvSpPr txBox="1"/>
          <p:nvPr/>
        </p:nvSpPr>
        <p:spPr>
          <a:xfrm>
            <a:off x="1304998" y="2073989"/>
            <a:ext cx="1699147" cy="461665"/>
          </a:xfrm>
          <a:prstGeom prst="rect">
            <a:avLst/>
          </a:prstGeom>
          <a:noFill/>
        </p:spPr>
        <p:txBody>
          <a:bodyPr wrap="square">
            <a:spAutoFit/>
          </a:bodyPr>
          <a:lstStyle/>
          <a:p>
            <a:r>
              <a:rPr lang="en-US" altLang="zh-CN" sz="2400" i="1" dirty="0">
                <a:solidFill>
                  <a:schemeClr val="accent2">
                    <a:alpha val="44000"/>
                  </a:schemeClr>
                </a:solidFill>
              </a:rPr>
              <a:t>DESIGN</a:t>
            </a:r>
            <a:endParaRPr lang="zh-CN" altLang="en-US" sz="2400" i="1" dirty="0">
              <a:solidFill>
                <a:schemeClr val="accent2">
                  <a:alpha val="44000"/>
                </a:schemeClr>
              </a:solidFill>
            </a:endParaRPr>
          </a:p>
        </p:txBody>
      </p:sp>
      <p:sp>
        <p:nvSpPr>
          <p:cNvPr id="64" name="矩形 63">
            <a:extLst>
              <a:ext uri="{FF2B5EF4-FFF2-40B4-BE49-F238E27FC236}">
                <a16:creationId xmlns:a16="http://schemas.microsoft.com/office/drawing/2014/main" id="{EEBAB0F4-D0D2-F99C-3A5E-D4585AF939C9}"/>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5C6C31E9-5EC8-FD87-98CB-E08E801425EF}"/>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046DBE8F-F127-88BE-3E1D-572C00DEFC59}"/>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sp>
        <p:nvSpPr>
          <p:cNvPr id="54" name="椭圆 53">
            <a:extLst>
              <a:ext uri="{FF2B5EF4-FFF2-40B4-BE49-F238E27FC236}">
                <a16:creationId xmlns:a16="http://schemas.microsoft.com/office/drawing/2014/main" id="{9D1AC9C4-45B5-624F-9C17-7AC9FBBAFDF6}"/>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AFF686FC-5DDB-32F7-227F-AFA2CD954158}"/>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0E7C1AA4-3254-7B34-629A-4F4F7993C679}"/>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B2682B4-7CDE-2018-4AD0-13B7AA573F5E}"/>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B4A05C02-CD51-5DEF-047A-B599D4C538F7}"/>
              </a:ext>
            </a:extLst>
          </p:cNvPr>
          <p:cNvSpPr/>
          <p:nvPr/>
        </p:nvSpPr>
        <p:spPr>
          <a:xfrm>
            <a:off x="-871038" y="3338531"/>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DA956E9D-4BEB-9C98-6A83-CE54E13A0BE5}"/>
              </a:ext>
            </a:extLst>
          </p:cNvPr>
          <p:cNvSpPr/>
          <p:nvPr/>
        </p:nvSpPr>
        <p:spPr>
          <a:xfrm>
            <a:off x="5076823" y="876300"/>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71B46BC6-600E-29DB-95E3-947378A52936}"/>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方案介绍</a:t>
            </a:r>
          </a:p>
        </p:txBody>
      </p:sp>
      <p:sp>
        <p:nvSpPr>
          <p:cNvPr id="67" name="文本框 66">
            <a:extLst>
              <a:ext uri="{FF2B5EF4-FFF2-40B4-BE49-F238E27FC236}">
                <a16:creationId xmlns:a16="http://schemas.microsoft.com/office/drawing/2014/main" id="{529EDEB7-DE3A-0F32-7D7B-0DF7273FBDDF}"/>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设计思路</a:t>
            </a:r>
          </a:p>
        </p:txBody>
      </p:sp>
      <p:sp>
        <p:nvSpPr>
          <p:cNvPr id="68" name="文本框 67">
            <a:extLst>
              <a:ext uri="{FF2B5EF4-FFF2-40B4-BE49-F238E27FC236}">
                <a16:creationId xmlns:a16="http://schemas.microsoft.com/office/drawing/2014/main" id="{4E2048C5-A5A6-3A2F-7A09-5F3812A5D167}"/>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设计目标</a:t>
            </a:r>
          </a:p>
        </p:txBody>
      </p:sp>
      <p:sp>
        <p:nvSpPr>
          <p:cNvPr id="69" name="菱形 68">
            <a:extLst>
              <a:ext uri="{FF2B5EF4-FFF2-40B4-BE49-F238E27FC236}">
                <a16:creationId xmlns:a16="http://schemas.microsoft.com/office/drawing/2014/main" id="{35CFB633-622F-CC5C-2625-10FF4018E9E5}"/>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DFF7E6BD-3B1B-A193-2FA4-37BCB847B1EA}"/>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B09B02C-3A7B-ADB5-F507-53E32E172E66}"/>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31D4392E-831B-E4F7-79A0-91DF1F1065AA}"/>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BF680F11-D8B3-3902-5460-2EDB1E2D10CD}"/>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42BB7B14-64F7-924A-C03F-8E7EB878F089}"/>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A3DF9ED6-6C36-A8FE-4358-AE3DE050A309}"/>
              </a:ext>
            </a:extLst>
          </p:cNvPr>
          <p:cNvCxnSpPr>
            <a:cxnSpLocks/>
          </p:cNvCxnSpPr>
          <p:nvPr/>
        </p:nvCxnSpPr>
        <p:spPr>
          <a:xfrm>
            <a:off x="5477870" y="1125936"/>
            <a:ext cx="43653" cy="43653"/>
          </a:xfrm>
          <a:prstGeom prst="line">
            <a:avLst/>
          </a:prstGeom>
          <a:ln w="12700">
            <a:solidFill>
              <a:srgbClr val="DEE1D5"/>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344EEF1-4972-A735-BFB5-30530DB901ED}"/>
              </a:ext>
            </a:extLst>
          </p:cNvPr>
          <p:cNvCxnSpPr>
            <a:cxnSpLocks/>
          </p:cNvCxnSpPr>
          <p:nvPr/>
        </p:nvCxnSpPr>
        <p:spPr>
          <a:xfrm>
            <a:off x="9778313" y="1106139"/>
            <a:ext cx="50239" cy="82927"/>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33216F0-62DE-52BA-A5AA-C3AEC324DD49}"/>
              </a:ext>
            </a:extLst>
          </p:cNvPr>
          <p:cNvCxnSpPr>
            <a:cxnSpLocks/>
          </p:cNvCxnSpPr>
          <p:nvPr/>
        </p:nvCxnSpPr>
        <p:spPr>
          <a:xfrm>
            <a:off x="7580183" y="1034545"/>
            <a:ext cx="73609" cy="65480"/>
          </a:xfrm>
          <a:prstGeom prst="line">
            <a:avLst/>
          </a:prstGeom>
          <a:ln w="63500">
            <a:solidFill>
              <a:srgbClr val="A5AFAC"/>
            </a:solidFill>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D1BDCD66-1F2C-CE1C-C663-D779C9CA4262}"/>
              </a:ext>
            </a:extLst>
          </p:cNvPr>
          <p:cNvSpPr txBox="1"/>
          <p:nvPr/>
        </p:nvSpPr>
        <p:spPr>
          <a:xfrm>
            <a:off x="4967463" y="2397179"/>
            <a:ext cx="6573986" cy="1884298"/>
          </a:xfrm>
          <a:prstGeom prst="rect">
            <a:avLst/>
          </a:prstGeom>
          <a:noFill/>
        </p:spPr>
        <p:txBody>
          <a:bodyPr wrap="square">
            <a:spAutoFit/>
          </a:bodyPr>
          <a:lstStyle/>
          <a:p>
            <a:pPr algn="just">
              <a:lnSpc>
                <a:spcPct val="150000"/>
              </a:lnSpc>
            </a:pPr>
            <a:r>
              <a:rPr lang="zh-CN" altLang="en-US" sz="2000" dirty="0">
                <a:solidFill>
                  <a:schemeClr val="accent2"/>
                </a:solidFill>
                <a:latin typeface="+mj-lt"/>
              </a:rPr>
              <a:t>本项目用</a:t>
            </a:r>
            <a:r>
              <a:rPr lang="en-US" altLang="zh-CN" sz="2000" dirty="0">
                <a:solidFill>
                  <a:schemeClr val="accent2"/>
                </a:solidFill>
                <a:latin typeface="+mj-lt"/>
              </a:rPr>
              <a:t>RPA</a:t>
            </a:r>
            <a:r>
              <a:rPr lang="zh-CN" altLang="en-US" sz="2000" dirty="0">
                <a:solidFill>
                  <a:schemeClr val="accent2"/>
                </a:solidFill>
                <a:latin typeface="+mj-lt"/>
              </a:rPr>
              <a:t>技术多线程、自动化收集社交媒体数据，结合两种方法进行数据预处理，然后通过自然语言处理（</a:t>
            </a:r>
            <a:r>
              <a:rPr lang="en-US" altLang="zh-CN" sz="2000" dirty="0">
                <a:solidFill>
                  <a:schemeClr val="accent2"/>
                </a:solidFill>
                <a:latin typeface="+mj-lt"/>
              </a:rPr>
              <a:t>NLP</a:t>
            </a:r>
            <a:r>
              <a:rPr lang="zh-CN" altLang="en-US" sz="2000" dirty="0">
                <a:solidFill>
                  <a:schemeClr val="accent2"/>
                </a:solidFill>
                <a:latin typeface="+mj-lt"/>
              </a:rPr>
              <a:t>）技术分析文本内容，识别主题和情感倾向，最后将数据整合为多个饼状图展示给用户。</a:t>
            </a:r>
            <a:endParaRPr lang="en-US" altLang="zh-CN" sz="2000" dirty="0">
              <a:solidFill>
                <a:schemeClr val="accent2"/>
              </a:solidFill>
              <a:latin typeface="+mj-lt"/>
            </a:endParaRPr>
          </a:p>
        </p:txBody>
      </p:sp>
      <p:grpSp>
        <p:nvGrpSpPr>
          <p:cNvPr id="108" name="组合 107">
            <a:extLst>
              <a:ext uri="{FF2B5EF4-FFF2-40B4-BE49-F238E27FC236}">
                <a16:creationId xmlns:a16="http://schemas.microsoft.com/office/drawing/2014/main" id="{695375D6-0048-B876-77F4-4A8E7E520F1C}"/>
              </a:ext>
            </a:extLst>
          </p:cNvPr>
          <p:cNvGrpSpPr/>
          <p:nvPr/>
        </p:nvGrpSpPr>
        <p:grpSpPr>
          <a:xfrm>
            <a:off x="1287046" y="1519429"/>
            <a:ext cx="3226640" cy="830997"/>
            <a:chOff x="1287046" y="1519429"/>
            <a:chExt cx="3226640" cy="830997"/>
          </a:xfrm>
        </p:grpSpPr>
        <p:sp>
          <p:nvSpPr>
            <p:cNvPr id="101" name="文本框 100">
              <a:extLst>
                <a:ext uri="{FF2B5EF4-FFF2-40B4-BE49-F238E27FC236}">
                  <a16:creationId xmlns:a16="http://schemas.microsoft.com/office/drawing/2014/main" id="{067423C6-D825-F9CC-33DE-A70D14800874}"/>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建</a:t>
              </a:r>
            </a:p>
          </p:txBody>
        </p:sp>
        <p:sp>
          <p:nvSpPr>
            <p:cNvPr id="105" name="文本框 104">
              <a:extLst>
                <a:ext uri="{FF2B5EF4-FFF2-40B4-BE49-F238E27FC236}">
                  <a16:creationId xmlns:a16="http://schemas.microsoft.com/office/drawing/2014/main" id="{F93E784B-783D-0131-3054-E65DC8BC6E07}"/>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设</a:t>
              </a:r>
            </a:p>
          </p:txBody>
        </p:sp>
        <p:sp>
          <p:nvSpPr>
            <p:cNvPr id="106" name="矩形 105">
              <a:extLst>
                <a:ext uri="{FF2B5EF4-FFF2-40B4-BE49-F238E27FC236}">
                  <a16:creationId xmlns:a16="http://schemas.microsoft.com/office/drawing/2014/main" id="{894C45BA-5D2B-17EF-F51D-7733BF3114E0}"/>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方案</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grpSp>
      <p:grpSp>
        <p:nvGrpSpPr>
          <p:cNvPr id="114" name="组合 113">
            <a:extLst>
              <a:ext uri="{FF2B5EF4-FFF2-40B4-BE49-F238E27FC236}">
                <a16:creationId xmlns:a16="http://schemas.microsoft.com/office/drawing/2014/main" id="{5DDFEA62-E7B9-A7D2-D913-B72F07A56607}"/>
              </a:ext>
            </a:extLst>
          </p:cNvPr>
          <p:cNvGrpSpPr/>
          <p:nvPr/>
        </p:nvGrpSpPr>
        <p:grpSpPr>
          <a:xfrm>
            <a:off x="4989223" y="1656132"/>
            <a:ext cx="2590960" cy="416194"/>
            <a:chOff x="4989223" y="1656132"/>
            <a:chExt cx="2116699" cy="416194"/>
          </a:xfrm>
        </p:grpSpPr>
        <p:sp>
          <p:nvSpPr>
            <p:cNvPr id="89" name="矩形 88">
              <a:extLst>
                <a:ext uri="{FF2B5EF4-FFF2-40B4-BE49-F238E27FC236}">
                  <a16:creationId xmlns:a16="http://schemas.microsoft.com/office/drawing/2014/main" id="{B21EAF37-CD95-7185-5B41-3003C2FACED1}"/>
                </a:ext>
              </a:extLst>
            </p:cNvPr>
            <p:cNvSpPr/>
            <p:nvPr/>
          </p:nvSpPr>
          <p:spPr>
            <a:xfrm>
              <a:off x="5076824" y="1974821"/>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FD2D535C-17C1-22AB-B3A7-9425645E62F4}"/>
                </a:ext>
              </a:extLst>
            </p:cNvPr>
            <p:cNvSpPr txBox="1"/>
            <p:nvPr/>
          </p:nvSpPr>
          <p:spPr>
            <a:xfrm>
              <a:off x="4989223" y="1656132"/>
              <a:ext cx="2116699" cy="369332"/>
            </a:xfrm>
            <a:prstGeom prst="rect">
              <a:avLst/>
            </a:prstGeom>
            <a:noFill/>
          </p:spPr>
          <p:txBody>
            <a:bodyPr wrap="square">
              <a:spAutoFit/>
            </a:bodyPr>
            <a:lstStyle/>
            <a:p>
              <a:r>
                <a:rPr lang="zh-CN" altLang="en-US" dirty="0">
                  <a:solidFill>
                    <a:schemeClr val="accent2"/>
                  </a:solidFill>
                  <a:latin typeface="+mj-lt"/>
                </a:rPr>
                <a:t>项目建设方案介绍</a:t>
              </a:r>
              <a:endParaRPr lang="zh-CN" altLang="en-US" dirty="0"/>
            </a:p>
          </p:txBody>
        </p:sp>
      </p:grpSp>
    </p:spTree>
    <p:extLst>
      <p:ext uri="{BB962C8B-B14F-4D97-AF65-F5344CB8AC3E}">
        <p14:creationId xmlns:p14="http://schemas.microsoft.com/office/powerpoint/2010/main" val="127674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500" fill="hold"/>
                                        <p:tgtEl>
                                          <p:spTgt spid="51"/>
                                        </p:tgtEl>
                                        <p:attrNameLst>
                                          <p:attrName>ppt_x</p:attrName>
                                        </p:attrNameLst>
                                      </p:cBhvr>
                                      <p:tavLst>
                                        <p:tav tm="0">
                                          <p:val>
                                            <p:strVal val="0-#ppt_w/2"/>
                                          </p:val>
                                        </p:tav>
                                        <p:tav tm="100000">
                                          <p:val>
                                            <p:strVal val="#ppt_x"/>
                                          </p:val>
                                        </p:tav>
                                      </p:tavLst>
                                    </p:anim>
                                    <p:anim calcmode="lin" valueType="num">
                                      <p:cBhvr additive="base">
                                        <p:cTn id="8" dur="1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500" fill="hold"/>
                                        <p:tgtEl>
                                          <p:spTgt spid="50"/>
                                        </p:tgtEl>
                                        <p:attrNameLst>
                                          <p:attrName>ppt_x</p:attrName>
                                        </p:attrNameLst>
                                      </p:cBhvr>
                                      <p:tavLst>
                                        <p:tav tm="0">
                                          <p:val>
                                            <p:strVal val="0-#ppt_w/2"/>
                                          </p:val>
                                        </p:tav>
                                        <p:tav tm="100000">
                                          <p:val>
                                            <p:strVal val="#ppt_x"/>
                                          </p:val>
                                        </p:tav>
                                      </p:tavLst>
                                    </p:anim>
                                    <p:anim calcmode="lin" valueType="num">
                                      <p:cBhvr additive="base">
                                        <p:cTn id="12" dur="1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500" fill="hold"/>
                                        <p:tgtEl>
                                          <p:spTgt spid="48"/>
                                        </p:tgtEl>
                                        <p:attrNameLst>
                                          <p:attrName>ppt_x</p:attrName>
                                        </p:attrNameLst>
                                      </p:cBhvr>
                                      <p:tavLst>
                                        <p:tav tm="0">
                                          <p:val>
                                            <p:strVal val="0-#ppt_w/2"/>
                                          </p:val>
                                        </p:tav>
                                        <p:tav tm="100000">
                                          <p:val>
                                            <p:strVal val="#ppt_x"/>
                                          </p:val>
                                        </p:tav>
                                      </p:tavLst>
                                    </p:anim>
                                    <p:anim calcmode="lin" valueType="num">
                                      <p:cBhvr additive="base">
                                        <p:cTn id="16" dur="1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500" fill="hold"/>
                                        <p:tgtEl>
                                          <p:spTgt spid="52"/>
                                        </p:tgtEl>
                                        <p:attrNameLst>
                                          <p:attrName>ppt_x</p:attrName>
                                        </p:attrNameLst>
                                      </p:cBhvr>
                                      <p:tavLst>
                                        <p:tav tm="0">
                                          <p:val>
                                            <p:strVal val="0-#ppt_w/2"/>
                                          </p:val>
                                        </p:tav>
                                        <p:tav tm="100000">
                                          <p:val>
                                            <p:strVal val="#ppt_x"/>
                                          </p:val>
                                        </p:tav>
                                      </p:tavLst>
                                    </p:anim>
                                    <p:anim calcmode="lin" valueType="num">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1500"/>
                                        <p:tgtEl>
                                          <p:spTgt spid="59"/>
                                        </p:tgtEl>
                                      </p:cBhvr>
                                    </p:animEffect>
                                  </p:childTnLst>
                                </p:cTn>
                              </p:par>
                              <p:par>
                                <p:cTn id="24" presetID="8" presetClass="emph" presetSubtype="0" repeatCount="indefinite" fill="hold" grpId="1" nodeType="withEffect">
                                  <p:stCondLst>
                                    <p:cond delay="0"/>
                                  </p:stCondLst>
                                  <p:childTnLst>
                                    <p:animRot by="21600000">
                                      <p:cBhvr>
                                        <p:cTn id="25" dur="6000" fill="hold"/>
                                        <p:tgtEl>
                                          <p:spTgt spid="59"/>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8" presetClass="emph" presetSubtype="0" repeatCount="indefinite" fill="hold" grpId="1" nodeType="withEffect">
                                  <p:stCondLst>
                                    <p:cond delay="0"/>
                                  </p:stCondLst>
                                  <p:childTnLst>
                                    <p:animRot by="21600000">
                                      <p:cBhvr>
                                        <p:cTn id="30" dur="8000" fill="hold"/>
                                        <p:tgtEl>
                                          <p:spTgt spid="60"/>
                                        </p:tgtEl>
                                        <p:attrNameLst>
                                          <p:attrName>r</p:attrName>
                                        </p:attrNameLst>
                                      </p:cBhvr>
                                    </p:animRo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8" presetClass="emph" presetSubtype="0" repeatCount="indefinite" fill="hold" grpId="1" nodeType="withEffect">
                                  <p:stCondLst>
                                    <p:cond delay="0"/>
                                  </p:stCondLst>
                                  <p:childTnLst>
                                    <p:animRot by="21600000">
                                      <p:cBhvr>
                                        <p:cTn id="35" dur="4000" fill="hold"/>
                                        <p:tgtEl>
                                          <p:spTgt spid="61"/>
                                        </p:tgtEl>
                                        <p:attrNameLst>
                                          <p:attrName>r</p:attrName>
                                        </p:attrNameLst>
                                      </p:cBhvr>
                                    </p:animRot>
                                  </p:childTnLst>
                                </p:cTn>
                              </p:par>
                              <p:par>
                                <p:cTn id="36" presetID="22" presetClass="entr" presetSubtype="1" fill="hold" grpId="0" nodeType="withEffect">
                                  <p:stCondLst>
                                    <p:cond delay="500"/>
                                  </p:stCondLst>
                                  <p:childTnLst>
                                    <p:set>
                                      <p:cBhvr>
                                        <p:cTn id="37" dur="1" fill="hold">
                                          <p:stCondLst>
                                            <p:cond delay="0"/>
                                          </p:stCondLst>
                                        </p:cTn>
                                        <p:tgtEl>
                                          <p:spTgt spid="87"/>
                                        </p:tgtEl>
                                        <p:attrNameLst>
                                          <p:attrName>style.visibility</p:attrName>
                                        </p:attrNameLst>
                                      </p:cBhvr>
                                      <p:to>
                                        <p:strVal val="visible"/>
                                      </p:to>
                                    </p:set>
                                    <p:animEffect transition="in" filter="wipe(up)">
                                      <p:cBhvr>
                                        <p:cTn id="38" dur="1000"/>
                                        <p:tgtEl>
                                          <p:spTgt spid="87"/>
                                        </p:tgtEl>
                                      </p:cBhvr>
                                    </p:animEffect>
                                  </p:childTnLst>
                                </p:cTn>
                              </p:par>
                              <p:par>
                                <p:cTn id="39" presetID="2" presetClass="entr" presetSubtype="8" decel="10000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additive="base">
                                        <p:cTn id="41" dur="1500" fill="hold"/>
                                        <p:tgtEl>
                                          <p:spTgt spid="108"/>
                                        </p:tgtEl>
                                        <p:attrNameLst>
                                          <p:attrName>ppt_x</p:attrName>
                                        </p:attrNameLst>
                                      </p:cBhvr>
                                      <p:tavLst>
                                        <p:tav tm="0">
                                          <p:val>
                                            <p:strVal val="0-#ppt_w/2"/>
                                          </p:val>
                                        </p:tav>
                                        <p:tav tm="100000">
                                          <p:val>
                                            <p:strVal val="#ppt_x"/>
                                          </p:val>
                                        </p:tav>
                                      </p:tavLst>
                                    </p:anim>
                                    <p:anim calcmode="lin" valueType="num">
                                      <p:cBhvr additive="base">
                                        <p:cTn id="42" dur="1500" fill="hold"/>
                                        <p:tgtEl>
                                          <p:spTgt spid="108"/>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48" grpId="0" animBg="1"/>
      <p:bldP spid="52" grpId="0"/>
      <p:bldP spid="59" grpId="0" animBg="1"/>
      <p:bldP spid="59" grpId="1" animBg="1"/>
      <p:bldP spid="60" grpId="0" animBg="1"/>
      <p:bldP spid="60" grpId="1" animBg="1"/>
      <p:bldP spid="61" grpId="0" animBg="1"/>
      <p:bldP spid="61" grpId="1" animBg="1"/>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7D5F0-FF1B-82DA-FE14-79B9EC03F77B}"/>
            </a:ext>
          </a:extLst>
        </p:cNvPr>
        <p:cNvGrpSpPr/>
        <p:nvPr/>
      </p:nvGrpSpPr>
      <p:grpSpPr>
        <a:xfrm>
          <a:off x="0" y="0"/>
          <a:ext cx="0" cy="0"/>
          <a:chOff x="0" y="0"/>
          <a:chExt cx="0" cy="0"/>
        </a:xfrm>
      </p:grpSpPr>
      <p:sp>
        <p:nvSpPr>
          <p:cNvPr id="90" name="矩形 89">
            <a:extLst>
              <a:ext uri="{FF2B5EF4-FFF2-40B4-BE49-F238E27FC236}">
                <a16:creationId xmlns:a16="http://schemas.microsoft.com/office/drawing/2014/main" id="{F93B9723-DBD6-9AAF-915A-D2C40B04968F}"/>
              </a:ext>
            </a:extLst>
          </p:cNvPr>
          <p:cNvSpPr/>
          <p:nvPr/>
        </p:nvSpPr>
        <p:spPr>
          <a:xfrm>
            <a:off x="10547174" y="6129031"/>
            <a:ext cx="1902130" cy="101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00066EF9-4FCB-F1DB-4D81-DA755A9DB00E}"/>
              </a:ext>
            </a:extLst>
          </p:cNvPr>
          <p:cNvSpPr/>
          <p:nvPr/>
        </p:nvSpPr>
        <p:spPr>
          <a:xfrm>
            <a:off x="4996973" y="1974821"/>
            <a:ext cx="331644" cy="15521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0332C9D1-A399-682A-FF36-36552CEA80A9}"/>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BF6EA588-E3EB-F622-6FFE-A5CB791521E6}"/>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D10C61F-26C3-A788-A2F6-13301D65A817}"/>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0F56C58-40C1-C661-C233-E468A75B9DCD}"/>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9536A1A5-555C-3524-2308-24D58F82FFCE}"/>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A8D1EDF-2A42-9497-71CD-FBD77AD7FC7E}"/>
              </a:ext>
            </a:extLst>
          </p:cNvPr>
          <p:cNvSpPr/>
          <p:nvPr/>
        </p:nvSpPr>
        <p:spPr>
          <a:xfrm>
            <a:off x="1138948" y="4833503"/>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80333A2-A529-8D82-C0F9-121A8283210C}"/>
              </a:ext>
            </a:extLst>
          </p:cNvPr>
          <p:cNvSpPr/>
          <p:nvPr/>
        </p:nvSpPr>
        <p:spPr>
          <a:xfrm>
            <a:off x="7229181" y="876300"/>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4EB86133-FB51-3B5F-EBB7-05785E03B26F}"/>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方案介绍</a:t>
            </a:r>
          </a:p>
        </p:txBody>
      </p:sp>
      <p:sp>
        <p:nvSpPr>
          <p:cNvPr id="67" name="文本框 66">
            <a:extLst>
              <a:ext uri="{FF2B5EF4-FFF2-40B4-BE49-F238E27FC236}">
                <a16:creationId xmlns:a16="http://schemas.microsoft.com/office/drawing/2014/main" id="{20689345-5B3B-8263-6C04-DF8797FA946B}"/>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设计思路</a:t>
            </a:r>
          </a:p>
        </p:txBody>
      </p:sp>
      <p:sp>
        <p:nvSpPr>
          <p:cNvPr id="68" name="文本框 67">
            <a:extLst>
              <a:ext uri="{FF2B5EF4-FFF2-40B4-BE49-F238E27FC236}">
                <a16:creationId xmlns:a16="http://schemas.microsoft.com/office/drawing/2014/main" id="{5B84EA10-12C4-15A1-210F-4F7FB7222938}"/>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设计目标</a:t>
            </a:r>
          </a:p>
        </p:txBody>
      </p:sp>
      <p:sp>
        <p:nvSpPr>
          <p:cNvPr id="69" name="菱形 68">
            <a:extLst>
              <a:ext uri="{FF2B5EF4-FFF2-40B4-BE49-F238E27FC236}">
                <a16:creationId xmlns:a16="http://schemas.microsoft.com/office/drawing/2014/main" id="{E712E69D-76E8-B8E3-55BC-3E1D1B7F2BD1}"/>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D6E9FDBB-14E5-4F8D-6176-15262B4B1991}"/>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5BB4D5E9-4701-3477-EB47-1F9FFDDCBBBB}"/>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1744350-5679-2F02-CDD2-ECAFED7E9341}"/>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53706147-BE4A-73AB-8BC1-EFAE8E71365A}"/>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CEA318C0-31FF-494B-112A-D3CC461779FD}"/>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399E71E1-AC24-2EF9-E045-97E77BF3E205}"/>
              </a:ext>
            </a:extLst>
          </p:cNvPr>
          <p:cNvCxnSpPr>
            <a:cxnSpLocks/>
          </p:cNvCxnSpPr>
          <p:nvPr/>
        </p:nvCxnSpPr>
        <p:spPr>
          <a:xfrm>
            <a:off x="5477870" y="1067285"/>
            <a:ext cx="43653" cy="43653"/>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B9D20893-D22C-DF95-751B-8CF6DCA6AA9F}"/>
              </a:ext>
            </a:extLst>
          </p:cNvPr>
          <p:cNvCxnSpPr>
            <a:cxnSpLocks/>
          </p:cNvCxnSpPr>
          <p:nvPr/>
        </p:nvCxnSpPr>
        <p:spPr>
          <a:xfrm>
            <a:off x="9778313" y="1106139"/>
            <a:ext cx="50239" cy="82927"/>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3326A068-6CB9-344F-BC3B-98B4B4008DA5}"/>
              </a:ext>
            </a:extLst>
          </p:cNvPr>
          <p:cNvCxnSpPr>
            <a:cxnSpLocks/>
          </p:cNvCxnSpPr>
          <p:nvPr/>
        </p:nvCxnSpPr>
        <p:spPr>
          <a:xfrm>
            <a:off x="7580183" y="1034545"/>
            <a:ext cx="73609" cy="65480"/>
          </a:xfrm>
          <a:prstGeom prst="line">
            <a:avLst/>
          </a:prstGeom>
          <a:ln w="63500">
            <a:solidFill>
              <a:srgbClr val="DEE1D5"/>
            </a:solidFill>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478D75B7-6EEE-7DFA-C9C0-A15956FBBFD9}"/>
              </a:ext>
            </a:extLst>
          </p:cNvPr>
          <p:cNvSpPr txBox="1"/>
          <p:nvPr/>
        </p:nvSpPr>
        <p:spPr>
          <a:xfrm>
            <a:off x="5076824" y="1942594"/>
            <a:ext cx="6281021" cy="874150"/>
          </a:xfrm>
          <a:prstGeom prst="rect">
            <a:avLst/>
          </a:prstGeom>
          <a:noFill/>
        </p:spPr>
        <p:txBody>
          <a:bodyPr wrap="square">
            <a:spAutoFit/>
          </a:bodyPr>
          <a:lstStyle/>
          <a:p>
            <a:pPr algn="just">
              <a:lnSpc>
                <a:spcPct val="150000"/>
              </a:lnSpc>
            </a:pPr>
            <a:r>
              <a:rPr lang="zh-CN" altLang="en-US" dirty="0">
                <a:solidFill>
                  <a:schemeClr val="accent2"/>
                </a:solidFill>
                <a:latin typeface="+mj-lt"/>
              </a:rPr>
              <a:t>本项目旨在利用</a:t>
            </a:r>
            <a:r>
              <a:rPr lang="en-US" altLang="zh-CN" dirty="0">
                <a:solidFill>
                  <a:schemeClr val="accent2"/>
                </a:solidFill>
                <a:latin typeface="+mj-lt"/>
              </a:rPr>
              <a:t>RPA</a:t>
            </a:r>
            <a:r>
              <a:rPr lang="zh-CN" altLang="en-US" dirty="0">
                <a:solidFill>
                  <a:schemeClr val="accent2"/>
                </a:solidFill>
                <a:latin typeface="+mj-lt"/>
              </a:rPr>
              <a:t>技术和</a:t>
            </a:r>
            <a:r>
              <a:rPr lang="en-US" altLang="zh-CN" dirty="0">
                <a:solidFill>
                  <a:schemeClr val="accent2"/>
                </a:solidFill>
                <a:latin typeface="+mj-lt"/>
              </a:rPr>
              <a:t>AI</a:t>
            </a:r>
            <a:r>
              <a:rPr lang="zh-CN" altLang="en-US" dirty="0">
                <a:solidFill>
                  <a:schemeClr val="accent2"/>
                </a:solidFill>
                <a:latin typeface="+mj-lt"/>
              </a:rPr>
              <a:t>算法</a:t>
            </a:r>
            <a:r>
              <a:rPr lang="zh-CN" altLang="en-US" b="1" kern="100" dirty="0">
                <a:ea typeface="仿宋" panose="02010609060101010101" pitchFamily="49" charset="-122"/>
                <a:cs typeface="Times New Roman" panose="02020603050405020304" pitchFamily="18" charset="0"/>
              </a:rPr>
              <a:t>自动化</a:t>
            </a:r>
            <a:r>
              <a:rPr lang="zh-CN" altLang="en-US" dirty="0">
                <a:solidFill>
                  <a:schemeClr val="accent2"/>
                </a:solidFill>
                <a:latin typeface="+mj-lt"/>
              </a:rPr>
              <a:t>收集和分析社交媒体数据，以实现情感分析等结果。</a:t>
            </a:r>
            <a:endParaRPr lang="en-US" altLang="zh-CN" dirty="0">
              <a:solidFill>
                <a:schemeClr val="accent2"/>
              </a:solidFill>
              <a:latin typeface="+mj-lt"/>
            </a:endParaRPr>
          </a:p>
        </p:txBody>
      </p:sp>
      <p:sp>
        <p:nvSpPr>
          <p:cNvPr id="88" name="文本框 87">
            <a:extLst>
              <a:ext uri="{FF2B5EF4-FFF2-40B4-BE49-F238E27FC236}">
                <a16:creationId xmlns:a16="http://schemas.microsoft.com/office/drawing/2014/main" id="{F415908B-B0E5-8FC2-3C2D-89FF04ADE652}"/>
              </a:ext>
            </a:extLst>
          </p:cNvPr>
          <p:cNvSpPr txBox="1"/>
          <p:nvPr/>
        </p:nvSpPr>
        <p:spPr>
          <a:xfrm>
            <a:off x="5064064" y="2750896"/>
            <a:ext cx="6224837" cy="3413307"/>
          </a:xfrm>
          <a:prstGeom prst="rect">
            <a:avLst/>
          </a:prstGeom>
          <a:noFill/>
        </p:spPr>
        <p:txBody>
          <a:bodyPr wrap="square">
            <a:spAutoFit/>
          </a:bodyPr>
          <a:lstStyle/>
          <a:p>
            <a:pPr algn="just">
              <a:lnSpc>
                <a:spcPct val="150000"/>
              </a:lnSpc>
            </a:pPr>
            <a:r>
              <a:rPr lang="zh-CN" altLang="en-US" dirty="0">
                <a:solidFill>
                  <a:schemeClr val="accent2"/>
                </a:solidFill>
                <a:latin typeface="+mj-lt"/>
              </a:rPr>
              <a:t>首先，通过</a:t>
            </a:r>
            <a:r>
              <a:rPr lang="en-US" altLang="zh-CN" dirty="0">
                <a:solidFill>
                  <a:schemeClr val="accent2"/>
                </a:solidFill>
                <a:latin typeface="+mj-lt"/>
              </a:rPr>
              <a:t>RPA</a:t>
            </a:r>
            <a:r>
              <a:rPr lang="zh-CN" altLang="en-US" dirty="0">
                <a:solidFill>
                  <a:schemeClr val="accent2"/>
                </a:solidFill>
                <a:latin typeface="+mj-lt"/>
              </a:rPr>
              <a:t>技术自动登录社交平台，多线程抓取用户发布的</a:t>
            </a:r>
            <a:r>
              <a:rPr lang="zh-CN" altLang="en-US" b="1" kern="100" dirty="0">
                <a:ea typeface="仿宋" panose="02010609060101010101" pitchFamily="49" charset="-122"/>
                <a:cs typeface="Times New Roman" panose="02020603050405020304" pitchFamily="18" charset="0"/>
              </a:rPr>
              <a:t>内容、评论</a:t>
            </a:r>
            <a:r>
              <a:rPr lang="zh-CN" altLang="en-US" dirty="0">
                <a:solidFill>
                  <a:schemeClr val="accent2"/>
                </a:solidFill>
                <a:latin typeface="+mj-lt"/>
              </a:rPr>
              <a:t>等关键数据。接着，将抓取数据进行预处理并写入到数据表格中。然后使用自然语言处理（</a:t>
            </a:r>
            <a:r>
              <a:rPr lang="en-US" altLang="zh-CN" dirty="0">
                <a:solidFill>
                  <a:schemeClr val="accent2"/>
                </a:solidFill>
                <a:latin typeface="+mj-lt"/>
              </a:rPr>
              <a:t>NLP</a:t>
            </a:r>
            <a:r>
              <a:rPr lang="zh-CN" altLang="en-US" dirty="0">
                <a:solidFill>
                  <a:schemeClr val="accent2"/>
                </a:solidFill>
                <a:latin typeface="+mj-lt"/>
              </a:rPr>
              <a:t>）技术对处理后的数据进行</a:t>
            </a:r>
            <a:r>
              <a:rPr lang="zh-CN" altLang="en-US" b="1" kern="100" dirty="0">
                <a:ea typeface="仿宋" panose="02010609060101010101" pitchFamily="49" charset="-122"/>
                <a:cs typeface="Times New Roman" panose="02020603050405020304" pitchFamily="18" charset="0"/>
              </a:rPr>
              <a:t>深入分析</a:t>
            </a:r>
            <a:r>
              <a:rPr lang="zh-CN" altLang="en-US" dirty="0">
                <a:solidFill>
                  <a:schemeClr val="accent2"/>
                </a:solidFill>
                <a:latin typeface="+mj-lt"/>
              </a:rPr>
              <a:t>，</a:t>
            </a:r>
            <a:r>
              <a:rPr lang="zh-CN" altLang="en-US" b="1" kern="100" dirty="0">
                <a:ea typeface="仿宋" panose="02010609060101010101" pitchFamily="49" charset="-122"/>
                <a:cs typeface="Times New Roman" panose="02020603050405020304" pitchFamily="18" charset="0"/>
              </a:rPr>
              <a:t>识别情感倾向</a:t>
            </a:r>
            <a:r>
              <a:rPr lang="zh-CN" altLang="en-US" dirty="0">
                <a:solidFill>
                  <a:schemeClr val="accent2"/>
                </a:solidFill>
                <a:latin typeface="+mj-lt"/>
              </a:rPr>
              <a:t>，并</a:t>
            </a:r>
            <a:r>
              <a:rPr lang="zh-CN" altLang="en-US" b="1" kern="100" dirty="0">
                <a:ea typeface="仿宋" panose="02010609060101010101" pitchFamily="49" charset="-122"/>
                <a:cs typeface="Times New Roman" panose="02020603050405020304" pitchFamily="18" charset="0"/>
              </a:rPr>
              <a:t>进行情感分类</a:t>
            </a:r>
            <a:r>
              <a:rPr lang="zh-CN" altLang="en-US" dirty="0">
                <a:solidFill>
                  <a:schemeClr val="accent2"/>
                </a:solidFill>
                <a:latin typeface="+mj-lt"/>
              </a:rPr>
              <a:t>。然后，开发数据可视化工具</a:t>
            </a:r>
            <a:r>
              <a:rPr lang="zh-CN" altLang="en-US" b="1" kern="100" dirty="0">
                <a:ea typeface="仿宋" panose="02010609060101010101" pitchFamily="49" charset="-122"/>
                <a:cs typeface="Times New Roman" panose="02020603050405020304" pitchFamily="18" charset="0"/>
              </a:rPr>
              <a:t>生成饼状图等图表</a:t>
            </a:r>
            <a:r>
              <a:rPr lang="zh-CN" altLang="en-US" dirty="0">
                <a:solidFill>
                  <a:schemeClr val="accent2"/>
                </a:solidFill>
                <a:latin typeface="+mj-lt"/>
              </a:rPr>
              <a:t>，提供</a:t>
            </a:r>
            <a:r>
              <a:rPr lang="zh-CN" altLang="en-US" b="1" kern="100" dirty="0">
                <a:ea typeface="仿宋" panose="02010609060101010101" pitchFamily="49" charset="-122"/>
                <a:cs typeface="Times New Roman" panose="02020603050405020304" pitchFamily="18" charset="0"/>
              </a:rPr>
              <a:t>直观</a:t>
            </a:r>
            <a:r>
              <a:rPr lang="zh-CN" altLang="en-US" dirty="0">
                <a:solidFill>
                  <a:schemeClr val="accent2"/>
                </a:solidFill>
                <a:latin typeface="+mj-lt"/>
              </a:rPr>
              <a:t>的数据展示，帮助用户理解分析结果。此外，整个系统设计注重</a:t>
            </a:r>
            <a:r>
              <a:rPr lang="zh-CN" altLang="en-US" sz="2000" b="1" kern="100" dirty="0">
                <a:ea typeface="仿宋" panose="02010609060101010101" pitchFamily="49" charset="-122"/>
                <a:cs typeface="Times New Roman" panose="02020603050405020304" pitchFamily="18" charset="0"/>
              </a:rPr>
              <a:t>用户友好性、多线程支持</a:t>
            </a:r>
            <a:r>
              <a:rPr lang="zh-CN" altLang="en-US" dirty="0">
                <a:solidFill>
                  <a:schemeClr val="accent2"/>
                </a:solidFill>
                <a:latin typeface="+mj-lt"/>
              </a:rPr>
              <a:t>以及</a:t>
            </a:r>
            <a:r>
              <a:rPr lang="zh-CN" altLang="en-US" sz="2000" b="1" kern="100" dirty="0">
                <a:ea typeface="仿宋" panose="02010609060101010101" pitchFamily="49" charset="-122"/>
                <a:cs typeface="Times New Roman" panose="02020603050405020304" pitchFamily="18" charset="0"/>
              </a:rPr>
              <a:t>可扩展性</a:t>
            </a:r>
            <a:r>
              <a:rPr lang="zh-CN" altLang="en-US" dirty="0">
                <a:solidFill>
                  <a:schemeClr val="accent2"/>
                </a:solidFill>
                <a:latin typeface="+mj-lt"/>
              </a:rPr>
              <a:t>，确保能够满足不同用户的定制化需求。</a:t>
            </a:r>
          </a:p>
        </p:txBody>
      </p:sp>
      <p:sp>
        <p:nvSpPr>
          <p:cNvPr id="2" name="文本框 1">
            <a:extLst>
              <a:ext uri="{FF2B5EF4-FFF2-40B4-BE49-F238E27FC236}">
                <a16:creationId xmlns:a16="http://schemas.microsoft.com/office/drawing/2014/main" id="{EF679D31-1621-5C46-A87B-011B426F4CE8}"/>
              </a:ext>
            </a:extLst>
          </p:cNvPr>
          <p:cNvSpPr txBox="1"/>
          <p:nvPr/>
        </p:nvSpPr>
        <p:spPr>
          <a:xfrm>
            <a:off x="3089146" y="2162880"/>
            <a:ext cx="1343153" cy="369332"/>
          </a:xfrm>
          <a:prstGeom prst="rect">
            <a:avLst/>
          </a:prstGeom>
          <a:noFill/>
        </p:spPr>
        <p:txBody>
          <a:bodyPr wrap="square">
            <a:spAutoFit/>
          </a:bodyPr>
          <a:lstStyle/>
          <a:p>
            <a:r>
              <a:rPr lang="en-US" altLang="zh-CN" i="1" dirty="0">
                <a:solidFill>
                  <a:schemeClr val="accent2">
                    <a:alpha val="50000"/>
                  </a:schemeClr>
                </a:solidFill>
              </a:rPr>
              <a:t>PROPOSAL</a:t>
            </a:r>
            <a:endParaRPr lang="zh-CN" altLang="en-US" i="1" dirty="0">
              <a:solidFill>
                <a:schemeClr val="accent2">
                  <a:alpha val="50000"/>
                </a:schemeClr>
              </a:solidFill>
            </a:endParaRPr>
          </a:p>
        </p:txBody>
      </p:sp>
      <p:sp>
        <p:nvSpPr>
          <p:cNvPr id="3" name="文本框 2">
            <a:extLst>
              <a:ext uri="{FF2B5EF4-FFF2-40B4-BE49-F238E27FC236}">
                <a16:creationId xmlns:a16="http://schemas.microsoft.com/office/drawing/2014/main" id="{4D802CEF-0404-6B7A-3A6E-B12588FCB8A2}"/>
              </a:ext>
            </a:extLst>
          </p:cNvPr>
          <p:cNvSpPr txBox="1"/>
          <p:nvPr/>
        </p:nvSpPr>
        <p:spPr>
          <a:xfrm>
            <a:off x="1304998" y="2073989"/>
            <a:ext cx="1699147" cy="461665"/>
          </a:xfrm>
          <a:prstGeom prst="rect">
            <a:avLst/>
          </a:prstGeom>
          <a:noFill/>
        </p:spPr>
        <p:txBody>
          <a:bodyPr wrap="square">
            <a:spAutoFit/>
          </a:bodyPr>
          <a:lstStyle/>
          <a:p>
            <a:r>
              <a:rPr lang="en-US" altLang="zh-CN" sz="2400" i="1" dirty="0">
                <a:solidFill>
                  <a:schemeClr val="accent2">
                    <a:alpha val="44000"/>
                  </a:schemeClr>
                </a:solidFill>
              </a:rPr>
              <a:t>DESIGN</a:t>
            </a:r>
            <a:endParaRPr lang="zh-CN" altLang="en-US" sz="2400" i="1" dirty="0">
              <a:solidFill>
                <a:schemeClr val="accent2">
                  <a:alpha val="44000"/>
                </a:schemeClr>
              </a:solidFill>
            </a:endParaRPr>
          </a:p>
        </p:txBody>
      </p:sp>
      <p:sp>
        <p:nvSpPr>
          <p:cNvPr id="4" name="椭圆 3">
            <a:extLst>
              <a:ext uri="{FF2B5EF4-FFF2-40B4-BE49-F238E27FC236}">
                <a16:creationId xmlns:a16="http://schemas.microsoft.com/office/drawing/2014/main" id="{9DCEC1F1-278C-6886-45E8-4F022C009854}"/>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24C2D19-0176-24F5-A16E-653DA263EC9A}"/>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grpSp>
        <p:nvGrpSpPr>
          <p:cNvPr id="6" name="组合 5">
            <a:extLst>
              <a:ext uri="{FF2B5EF4-FFF2-40B4-BE49-F238E27FC236}">
                <a16:creationId xmlns:a16="http://schemas.microsoft.com/office/drawing/2014/main" id="{2582076E-90C2-0481-279E-ED75D26EDFC5}"/>
              </a:ext>
            </a:extLst>
          </p:cNvPr>
          <p:cNvGrpSpPr/>
          <p:nvPr/>
        </p:nvGrpSpPr>
        <p:grpSpPr>
          <a:xfrm>
            <a:off x="1287046" y="1519429"/>
            <a:ext cx="3226640" cy="830997"/>
            <a:chOff x="1287046" y="1519429"/>
            <a:chExt cx="3226640" cy="830997"/>
          </a:xfrm>
        </p:grpSpPr>
        <p:sp>
          <p:nvSpPr>
            <p:cNvPr id="7" name="文本框 6">
              <a:extLst>
                <a:ext uri="{FF2B5EF4-FFF2-40B4-BE49-F238E27FC236}">
                  <a16:creationId xmlns:a16="http://schemas.microsoft.com/office/drawing/2014/main" id="{B1C9C069-4AEC-AC58-4FE9-1B96A0C0C18C}"/>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建</a:t>
              </a:r>
            </a:p>
          </p:txBody>
        </p:sp>
        <p:sp>
          <p:nvSpPr>
            <p:cNvPr id="8" name="文本框 7">
              <a:extLst>
                <a:ext uri="{FF2B5EF4-FFF2-40B4-BE49-F238E27FC236}">
                  <a16:creationId xmlns:a16="http://schemas.microsoft.com/office/drawing/2014/main" id="{B45E35EB-8B1D-3B07-6B5E-69544A882F88}"/>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设</a:t>
              </a:r>
            </a:p>
          </p:txBody>
        </p:sp>
        <p:sp>
          <p:nvSpPr>
            <p:cNvPr id="9" name="矩形 8">
              <a:extLst>
                <a:ext uri="{FF2B5EF4-FFF2-40B4-BE49-F238E27FC236}">
                  <a16:creationId xmlns:a16="http://schemas.microsoft.com/office/drawing/2014/main" id="{9DAA6D49-CA2B-2062-76F2-C93A9C792BE4}"/>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方案</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988567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21600000">
                                      <p:cBhvr>
                                        <p:cTn id="9" dur="6000" fill="hold"/>
                                        <p:tgtEl>
                                          <p:spTgt spid="59"/>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8" presetClass="emph" presetSubtype="0" repeatCount="indefinite" fill="hold" grpId="1" nodeType="withEffect">
                                  <p:stCondLst>
                                    <p:cond delay="0"/>
                                  </p:stCondLst>
                                  <p:childTnLst>
                                    <p:animRot by="21600000">
                                      <p:cBhvr>
                                        <p:cTn id="14" dur="3000" fill="hold"/>
                                        <p:tgtEl>
                                          <p:spTgt spid="60"/>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8" presetClass="emph" presetSubtype="0" repeatCount="indefinite" fill="hold" grpId="1" nodeType="withEffect">
                                  <p:stCondLst>
                                    <p:cond delay="0"/>
                                  </p:stCondLst>
                                  <p:childTnLst>
                                    <p:animRot by="21600000">
                                      <p:cBhvr>
                                        <p:cTn id="19" dur="4000" fill="hold"/>
                                        <p:tgtEl>
                                          <p:spTgt spid="61"/>
                                        </p:tgtEl>
                                        <p:attrNameLst>
                                          <p:attrName>r</p:attrName>
                                        </p:attrNameLst>
                                      </p:cBhvr>
                                    </p:animRot>
                                  </p:childTnLst>
                                </p:cTn>
                              </p:par>
                              <p:par>
                                <p:cTn id="20" presetID="22" presetClass="entr" presetSubtype="1" fill="hold" grpId="0"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up)">
                                      <p:cBhvr>
                                        <p:cTn id="22" dur="1000"/>
                                        <p:tgtEl>
                                          <p:spTgt spid="87"/>
                                        </p:tgtEl>
                                      </p:cBhvr>
                                    </p:animEffect>
                                  </p:childTnLst>
                                </p:cTn>
                              </p:par>
                              <p:par>
                                <p:cTn id="23" presetID="22" presetClass="entr" presetSubtype="1" fill="hold" grpId="0" nodeType="withEffect">
                                  <p:stCondLst>
                                    <p:cond delay="750"/>
                                  </p:stCondLst>
                                  <p:childTnLst>
                                    <p:set>
                                      <p:cBhvr>
                                        <p:cTn id="24" dur="1" fill="hold">
                                          <p:stCondLst>
                                            <p:cond delay="0"/>
                                          </p:stCondLst>
                                        </p:cTn>
                                        <p:tgtEl>
                                          <p:spTgt spid="88"/>
                                        </p:tgtEl>
                                        <p:attrNameLst>
                                          <p:attrName>style.visibility</p:attrName>
                                        </p:attrNameLst>
                                      </p:cBhvr>
                                      <p:to>
                                        <p:strVal val="visible"/>
                                      </p:to>
                                    </p:set>
                                    <p:animEffect transition="in" filter="wipe(up)">
                                      <p:cBhvr>
                                        <p:cTn id="25" dur="1000"/>
                                        <p:tgtEl>
                                          <p:spTgt spid="88"/>
                                        </p:tgtEl>
                                      </p:cBhvr>
                                    </p:animEffect>
                                  </p:childTnLst>
                                </p:cTn>
                              </p:par>
                              <p:par>
                                <p:cTn id="26" presetID="2" presetClass="entr" presetSubtype="8" decel="100000" fill="hold" grpId="0" nodeType="with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1500" fill="hold"/>
                                        <p:tgtEl>
                                          <p:spTgt spid="2"/>
                                        </p:tgtEl>
                                        <p:attrNameLst>
                                          <p:attrName>ppt_x</p:attrName>
                                        </p:attrNameLst>
                                      </p:cBhvr>
                                      <p:tavLst>
                                        <p:tav tm="0">
                                          <p:val>
                                            <p:strVal val="0-#ppt_w/2"/>
                                          </p:val>
                                        </p:tav>
                                        <p:tav tm="100000">
                                          <p:val>
                                            <p:strVal val="#ppt_x"/>
                                          </p:val>
                                        </p:tav>
                                      </p:tavLst>
                                    </p:anim>
                                    <p:anim calcmode="lin" valueType="num">
                                      <p:cBhvr additive="base">
                                        <p:cTn id="29" dur="1500" fill="hold"/>
                                        <p:tgtEl>
                                          <p:spTgt spid="2"/>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500" fill="hold"/>
                                        <p:tgtEl>
                                          <p:spTgt spid="3"/>
                                        </p:tgtEl>
                                        <p:attrNameLst>
                                          <p:attrName>ppt_x</p:attrName>
                                        </p:attrNameLst>
                                      </p:cBhvr>
                                      <p:tavLst>
                                        <p:tav tm="0">
                                          <p:val>
                                            <p:strVal val="0-#ppt_w/2"/>
                                          </p:val>
                                        </p:tav>
                                        <p:tav tm="100000">
                                          <p:val>
                                            <p:strVal val="#ppt_x"/>
                                          </p:val>
                                        </p:tav>
                                      </p:tavLst>
                                    </p:anim>
                                    <p:anim calcmode="lin" valueType="num">
                                      <p:cBhvr additive="base">
                                        <p:cTn id="33" dur="1500" fill="hold"/>
                                        <p:tgtEl>
                                          <p:spTgt spid="3"/>
                                        </p:tgtEl>
                                        <p:attrNameLst>
                                          <p:attrName>ppt_y</p:attrName>
                                        </p:attrNameLst>
                                      </p:cBhvr>
                                      <p:tavLst>
                                        <p:tav tm="0">
                                          <p:val>
                                            <p:strVal val="#ppt_y"/>
                                          </p:val>
                                        </p:tav>
                                        <p:tav tm="100000">
                                          <p:val>
                                            <p:strVal val="#ppt_y"/>
                                          </p:val>
                                        </p:tav>
                                      </p:tavLst>
                                    </p:anim>
                                  </p:childTnLst>
                                </p:cTn>
                              </p:par>
                              <p:par>
                                <p:cTn id="34" presetID="2" presetClass="entr" presetSubtype="8" decel="10000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1500" fill="hold"/>
                                        <p:tgtEl>
                                          <p:spTgt spid="4"/>
                                        </p:tgtEl>
                                        <p:attrNameLst>
                                          <p:attrName>ppt_x</p:attrName>
                                        </p:attrNameLst>
                                      </p:cBhvr>
                                      <p:tavLst>
                                        <p:tav tm="0">
                                          <p:val>
                                            <p:strVal val="0-#ppt_w/2"/>
                                          </p:val>
                                        </p:tav>
                                        <p:tav tm="100000">
                                          <p:val>
                                            <p:strVal val="#ppt_x"/>
                                          </p:val>
                                        </p:tav>
                                      </p:tavLst>
                                    </p:anim>
                                    <p:anim calcmode="lin" valueType="num">
                                      <p:cBhvr additive="base">
                                        <p:cTn id="37" dur="1500" fill="hold"/>
                                        <p:tgtEl>
                                          <p:spTgt spid="4"/>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1500" fill="hold"/>
                                        <p:tgtEl>
                                          <p:spTgt spid="5"/>
                                        </p:tgtEl>
                                        <p:attrNameLst>
                                          <p:attrName>ppt_x</p:attrName>
                                        </p:attrNameLst>
                                      </p:cBhvr>
                                      <p:tavLst>
                                        <p:tav tm="0">
                                          <p:val>
                                            <p:strVal val="0-#ppt_w/2"/>
                                          </p:val>
                                        </p:tav>
                                        <p:tav tm="100000">
                                          <p:val>
                                            <p:strVal val="#ppt_x"/>
                                          </p:val>
                                        </p:tav>
                                      </p:tavLst>
                                    </p:anim>
                                    <p:anim calcmode="lin" valueType="num">
                                      <p:cBhvr additive="base">
                                        <p:cTn id="41" dur="1500" fill="hold"/>
                                        <p:tgtEl>
                                          <p:spTgt spid="5"/>
                                        </p:tgtEl>
                                        <p:attrNameLst>
                                          <p:attrName>ppt_y</p:attrName>
                                        </p:attrNameLst>
                                      </p:cBhvr>
                                      <p:tavLst>
                                        <p:tav tm="0">
                                          <p:val>
                                            <p:strVal val="#ppt_y"/>
                                          </p:val>
                                        </p:tav>
                                        <p:tav tm="100000">
                                          <p:val>
                                            <p:strVal val="#ppt_y"/>
                                          </p:val>
                                        </p:tav>
                                      </p:tavLst>
                                    </p:anim>
                                  </p:childTnLst>
                                </p:cTn>
                              </p:par>
                              <p:par>
                                <p:cTn id="42" presetID="2" presetClass="entr" presetSubtype="8" decel="10000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1500" fill="hold"/>
                                        <p:tgtEl>
                                          <p:spTgt spid="6"/>
                                        </p:tgtEl>
                                        <p:attrNameLst>
                                          <p:attrName>ppt_x</p:attrName>
                                        </p:attrNameLst>
                                      </p:cBhvr>
                                      <p:tavLst>
                                        <p:tav tm="0">
                                          <p:val>
                                            <p:strVal val="0-#ppt_w/2"/>
                                          </p:val>
                                        </p:tav>
                                        <p:tav tm="100000">
                                          <p:val>
                                            <p:strVal val="#ppt_x"/>
                                          </p:val>
                                        </p:tav>
                                      </p:tavLst>
                                    </p:anim>
                                    <p:anim calcmode="lin" valueType="num">
                                      <p:cBhvr additive="base">
                                        <p:cTn id="45"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87" grpId="0"/>
      <p:bldP spid="88" grpId="0"/>
      <p:bldP spid="2" grpId="0"/>
      <p:bldP spid="3" grpId="0"/>
      <p:bldP spid="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E7A80-6BFE-3074-CF65-424361E251AB}"/>
            </a:ext>
          </a:extLst>
        </p:cNvPr>
        <p:cNvGrpSpPr/>
        <p:nvPr/>
      </p:nvGrpSpPr>
      <p:grpSpPr>
        <a:xfrm>
          <a:off x="0" y="0"/>
          <a:ext cx="0" cy="0"/>
          <a:chOff x="0" y="0"/>
          <a:chExt cx="0" cy="0"/>
        </a:xfrm>
      </p:grpSpPr>
      <p:sp>
        <p:nvSpPr>
          <p:cNvPr id="64" name="矩形 63">
            <a:extLst>
              <a:ext uri="{FF2B5EF4-FFF2-40B4-BE49-F238E27FC236}">
                <a16:creationId xmlns:a16="http://schemas.microsoft.com/office/drawing/2014/main" id="{1E58A1B3-5C99-7C4C-2A87-C7C51640B519}"/>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22FF2732-DB82-5D57-B698-BB5D41ABBFCF}"/>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23E2B7B8-346B-5442-3CB3-50EEBED58AFA}"/>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E6B89850-6D75-99E2-9ADB-A04D0D52C478}"/>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1C5E8457-0417-7226-C1AD-77B2CC60A71E}"/>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9B40503-067A-8617-101B-FACB9CCD02E0}"/>
              </a:ext>
            </a:extLst>
          </p:cNvPr>
          <p:cNvSpPr/>
          <p:nvPr/>
        </p:nvSpPr>
        <p:spPr>
          <a:xfrm>
            <a:off x="734380" y="4029295"/>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3D17988E-0B10-F286-C410-B0E57130DF1D}"/>
              </a:ext>
            </a:extLst>
          </p:cNvPr>
          <p:cNvSpPr/>
          <p:nvPr/>
        </p:nvSpPr>
        <p:spPr>
          <a:xfrm>
            <a:off x="9391748" y="878284"/>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BF3C0F76-A7ED-6E57-8777-28AD5C589B21}"/>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方案介绍</a:t>
            </a:r>
          </a:p>
        </p:txBody>
      </p:sp>
      <p:sp>
        <p:nvSpPr>
          <p:cNvPr id="67" name="文本框 66">
            <a:extLst>
              <a:ext uri="{FF2B5EF4-FFF2-40B4-BE49-F238E27FC236}">
                <a16:creationId xmlns:a16="http://schemas.microsoft.com/office/drawing/2014/main" id="{70690617-76F6-D932-712D-E7E4CD1CAF92}"/>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设计思路</a:t>
            </a:r>
          </a:p>
        </p:txBody>
      </p:sp>
      <p:sp>
        <p:nvSpPr>
          <p:cNvPr id="68" name="文本框 67">
            <a:extLst>
              <a:ext uri="{FF2B5EF4-FFF2-40B4-BE49-F238E27FC236}">
                <a16:creationId xmlns:a16="http://schemas.microsoft.com/office/drawing/2014/main" id="{6620399A-65D2-A004-18E8-8DC2E95B5B3A}"/>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设计目标</a:t>
            </a:r>
          </a:p>
        </p:txBody>
      </p:sp>
      <p:sp>
        <p:nvSpPr>
          <p:cNvPr id="69" name="菱形 68">
            <a:extLst>
              <a:ext uri="{FF2B5EF4-FFF2-40B4-BE49-F238E27FC236}">
                <a16:creationId xmlns:a16="http://schemas.microsoft.com/office/drawing/2014/main" id="{2F56E87A-E1D1-E165-3BE4-BB1C7EB0499A}"/>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1F7EFFB4-4ED5-CE8C-E315-0DC116507CFB}"/>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284CD4C-DF4D-2728-83C6-14BEE27FE422}"/>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6BD89459-2048-41D2-F189-5D96C410548C}"/>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63F057A8-F9D0-1C80-7BAE-BCF7DF2C77DD}"/>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F46F3F25-F024-F693-E3BE-A0C90C1B697B}"/>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21A3C2C0-DDB1-5F1F-C7AA-5D7CCB40928A}"/>
              </a:ext>
            </a:extLst>
          </p:cNvPr>
          <p:cNvCxnSpPr>
            <a:cxnSpLocks/>
          </p:cNvCxnSpPr>
          <p:nvPr/>
        </p:nvCxnSpPr>
        <p:spPr>
          <a:xfrm>
            <a:off x="5481124" y="1064816"/>
            <a:ext cx="43653" cy="43653"/>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110F88F-D486-1C6B-4F44-D5A75D193F5C}"/>
              </a:ext>
            </a:extLst>
          </p:cNvPr>
          <p:cNvCxnSpPr>
            <a:cxnSpLocks/>
          </p:cNvCxnSpPr>
          <p:nvPr/>
        </p:nvCxnSpPr>
        <p:spPr>
          <a:xfrm>
            <a:off x="9778313" y="1106139"/>
            <a:ext cx="50239" cy="82927"/>
          </a:xfrm>
          <a:prstGeom prst="line">
            <a:avLst/>
          </a:prstGeom>
          <a:ln w="19050">
            <a:solidFill>
              <a:srgbClr val="DEE1D5"/>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99354981-26A7-7B65-C518-2D7A24F6659F}"/>
              </a:ext>
            </a:extLst>
          </p:cNvPr>
          <p:cNvCxnSpPr>
            <a:cxnSpLocks/>
          </p:cNvCxnSpPr>
          <p:nvPr/>
        </p:nvCxnSpPr>
        <p:spPr>
          <a:xfrm>
            <a:off x="7580183" y="1034545"/>
            <a:ext cx="73609" cy="65480"/>
          </a:xfrm>
          <a:prstGeom prst="line">
            <a:avLst/>
          </a:prstGeom>
          <a:ln w="63500">
            <a:solidFill>
              <a:srgbClr val="A5AFAC"/>
            </a:solidFil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988A38-3175-9B57-348E-22B13F9094C3}"/>
              </a:ext>
            </a:extLst>
          </p:cNvPr>
          <p:cNvSpPr/>
          <p:nvPr/>
        </p:nvSpPr>
        <p:spPr>
          <a:xfrm>
            <a:off x="4310467" y="5646786"/>
            <a:ext cx="501897" cy="17224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8D7E0B00-E309-DB17-9857-2A615085A2A4}"/>
              </a:ext>
            </a:extLst>
          </p:cNvPr>
          <p:cNvSpPr/>
          <p:nvPr/>
        </p:nvSpPr>
        <p:spPr>
          <a:xfrm>
            <a:off x="11077012" y="328379"/>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F93107A3-A10F-FE78-BF1F-6D565E705138}"/>
              </a:ext>
            </a:extLst>
          </p:cNvPr>
          <p:cNvGrpSpPr/>
          <p:nvPr/>
        </p:nvGrpSpPr>
        <p:grpSpPr>
          <a:xfrm>
            <a:off x="5076824" y="1918393"/>
            <a:ext cx="6421415" cy="1122631"/>
            <a:chOff x="5076824" y="1918393"/>
            <a:chExt cx="6421415" cy="1122631"/>
          </a:xfrm>
        </p:grpSpPr>
        <p:sp>
          <p:nvSpPr>
            <p:cNvPr id="8" name="矩形: 单圆角 7">
              <a:extLst>
                <a:ext uri="{FF2B5EF4-FFF2-40B4-BE49-F238E27FC236}">
                  <a16:creationId xmlns:a16="http://schemas.microsoft.com/office/drawing/2014/main" id="{96ECCC8D-E28E-C706-52A5-AB6F0A6BC6F1}"/>
                </a:ext>
              </a:extLst>
            </p:cNvPr>
            <p:cNvSpPr/>
            <p:nvPr/>
          </p:nvSpPr>
          <p:spPr>
            <a:xfrm>
              <a:off x="5076824" y="1918393"/>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7F77D7AF-C8E4-C186-7D0D-22B0DCA96384}"/>
                </a:ext>
              </a:extLst>
            </p:cNvPr>
            <p:cNvSpPr txBox="1"/>
            <p:nvPr/>
          </p:nvSpPr>
          <p:spPr>
            <a:xfrm>
              <a:off x="6096000" y="1963806"/>
              <a:ext cx="4981012" cy="1077218"/>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自动化数据收集：通过“影刀”平台搭建</a:t>
              </a:r>
              <a:r>
                <a:rPr lang="en-US" altLang="zh-CN" sz="1600" b="0" i="0" dirty="0">
                  <a:solidFill>
                    <a:schemeClr val="accent2">
                      <a:lumMod val="25000"/>
                    </a:schemeClr>
                  </a:solidFill>
                  <a:effectLst/>
                  <a:latin typeface="+mj-lt"/>
                </a:rPr>
                <a:t>RPA</a:t>
              </a:r>
              <a:r>
                <a:rPr lang="zh-CN" altLang="en-US" sz="1600" b="0" i="0" dirty="0">
                  <a:solidFill>
                    <a:schemeClr val="accent2">
                      <a:lumMod val="25000"/>
                    </a:schemeClr>
                  </a:solidFill>
                  <a:effectLst/>
                  <a:latin typeface="+mj-lt"/>
                </a:rPr>
                <a:t>机器人，登录社交平台之后，抓取网络热点新闻和相关的用户发布的内容、评论等关键数据。</a:t>
              </a:r>
              <a:endParaRPr lang="en-US" altLang="zh-CN" sz="1600" b="0" i="0" dirty="0">
                <a:solidFill>
                  <a:schemeClr val="accent2">
                    <a:lumMod val="25000"/>
                  </a:schemeClr>
                </a:solidFill>
                <a:effectLst/>
                <a:latin typeface="+mj-lt"/>
              </a:endParaRPr>
            </a:p>
            <a:p>
              <a:pPr algn="just"/>
              <a:endParaRPr lang="zh-CN" altLang="en-US" sz="1600" dirty="0">
                <a:solidFill>
                  <a:schemeClr val="accent2">
                    <a:lumMod val="25000"/>
                  </a:schemeClr>
                </a:solidFill>
                <a:latin typeface="+mj-lt"/>
              </a:endParaRPr>
            </a:p>
          </p:txBody>
        </p:sp>
        <p:sp>
          <p:nvSpPr>
            <p:cNvPr id="30" name="文本框 29">
              <a:extLst>
                <a:ext uri="{FF2B5EF4-FFF2-40B4-BE49-F238E27FC236}">
                  <a16:creationId xmlns:a16="http://schemas.microsoft.com/office/drawing/2014/main" id="{02803E86-A02F-E2AA-B841-08B5020F832C}"/>
                </a:ext>
              </a:extLst>
            </p:cNvPr>
            <p:cNvSpPr txBox="1"/>
            <p:nvPr/>
          </p:nvSpPr>
          <p:spPr>
            <a:xfrm>
              <a:off x="5206948" y="1961044"/>
              <a:ext cx="705642" cy="769441"/>
            </a:xfrm>
            <a:prstGeom prst="rect">
              <a:avLst/>
            </a:prstGeom>
            <a:noFill/>
          </p:spPr>
          <p:txBody>
            <a:bodyPr wrap="none" rtlCol="0">
              <a:spAutoFit/>
            </a:bodyPr>
            <a:lstStyle/>
            <a:p>
              <a:r>
                <a:rPr lang="en-US" altLang="zh-CN" sz="4400" dirty="0">
                  <a:solidFill>
                    <a:schemeClr val="bg1"/>
                  </a:solidFill>
                </a:rPr>
                <a:t>1</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6" name="组合 55">
            <a:extLst>
              <a:ext uri="{FF2B5EF4-FFF2-40B4-BE49-F238E27FC236}">
                <a16:creationId xmlns:a16="http://schemas.microsoft.com/office/drawing/2014/main" id="{2CB39BC4-C13E-1138-EBE9-E55FD8762736}"/>
              </a:ext>
            </a:extLst>
          </p:cNvPr>
          <p:cNvGrpSpPr/>
          <p:nvPr/>
        </p:nvGrpSpPr>
        <p:grpSpPr>
          <a:xfrm>
            <a:off x="5076824" y="3016437"/>
            <a:ext cx="6421415" cy="873572"/>
            <a:chOff x="5076824" y="3016437"/>
            <a:chExt cx="6421415" cy="873572"/>
          </a:xfrm>
        </p:grpSpPr>
        <p:sp>
          <p:nvSpPr>
            <p:cNvPr id="9" name="矩形: 单圆角 8">
              <a:extLst>
                <a:ext uri="{FF2B5EF4-FFF2-40B4-BE49-F238E27FC236}">
                  <a16:creationId xmlns:a16="http://schemas.microsoft.com/office/drawing/2014/main" id="{9C7DE907-E389-394F-81B4-F6557781DE94}"/>
                </a:ext>
              </a:extLst>
            </p:cNvPr>
            <p:cNvSpPr/>
            <p:nvPr/>
          </p:nvSpPr>
          <p:spPr>
            <a:xfrm>
              <a:off x="5076824" y="3016437"/>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0322A34-B5F8-FB7A-38D5-721D462189DD}"/>
                </a:ext>
              </a:extLst>
            </p:cNvPr>
            <p:cNvSpPr txBox="1"/>
            <p:nvPr/>
          </p:nvSpPr>
          <p:spPr>
            <a:xfrm>
              <a:off x="6086474" y="3047430"/>
              <a:ext cx="4981012" cy="830997"/>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智能文本预处理：通过筛选掉帖子内容中的</a:t>
              </a:r>
              <a:r>
                <a:rPr lang="en-US" altLang="zh-CN" sz="1600" b="0" i="0" dirty="0">
                  <a:solidFill>
                    <a:schemeClr val="accent2">
                      <a:lumMod val="25000"/>
                    </a:schemeClr>
                  </a:solidFill>
                  <a:effectLst/>
                  <a:latin typeface="+mj-lt"/>
                </a:rPr>
                <a:t>#</a:t>
              </a:r>
              <a:r>
                <a:rPr lang="zh-CN" altLang="en-US" sz="1600" b="0" i="0" dirty="0">
                  <a:solidFill>
                    <a:schemeClr val="accent2">
                      <a:lumMod val="25000"/>
                    </a:schemeClr>
                  </a:solidFill>
                  <a:effectLst/>
                  <a:latin typeface="+mj-lt"/>
                </a:rPr>
                <a:t>话题标签</a:t>
              </a:r>
              <a:r>
                <a:rPr lang="en-US" altLang="zh-CN" sz="1600" b="0" i="0" dirty="0">
                  <a:solidFill>
                    <a:schemeClr val="accent2">
                      <a:lumMod val="25000"/>
                    </a:schemeClr>
                  </a:solidFill>
                  <a:effectLst/>
                  <a:latin typeface="+mj-lt"/>
                </a:rPr>
                <a:t>#</a:t>
              </a:r>
              <a:r>
                <a:rPr lang="zh-CN" altLang="en-US" sz="1600" dirty="0">
                  <a:solidFill>
                    <a:schemeClr val="accent2">
                      <a:lumMod val="25000"/>
                    </a:schemeClr>
                  </a:solidFill>
                  <a:latin typeface="+mj-lt"/>
                </a:rPr>
                <a:t>和</a:t>
              </a:r>
              <a:r>
                <a:rPr lang="zh-CN" altLang="en-US" sz="1600" b="0" i="0" dirty="0">
                  <a:solidFill>
                    <a:schemeClr val="accent2">
                      <a:lumMod val="25000"/>
                    </a:schemeClr>
                  </a:solidFill>
                  <a:effectLst/>
                  <a:latin typeface="+mj-lt"/>
                </a:rPr>
                <a:t>字数较长帖子，使更多内容来源为用户生成的内容，以提高情感分析的准确性和效率。</a:t>
              </a:r>
              <a:endParaRPr lang="zh-CN" altLang="en-US" sz="1600" dirty="0">
                <a:solidFill>
                  <a:schemeClr val="accent2">
                    <a:lumMod val="25000"/>
                  </a:schemeClr>
                </a:solidFill>
                <a:latin typeface="+mj-lt"/>
              </a:endParaRPr>
            </a:p>
          </p:txBody>
        </p:sp>
        <p:sp>
          <p:nvSpPr>
            <p:cNvPr id="42" name="文本框 41">
              <a:extLst>
                <a:ext uri="{FF2B5EF4-FFF2-40B4-BE49-F238E27FC236}">
                  <a16:creationId xmlns:a16="http://schemas.microsoft.com/office/drawing/2014/main" id="{589EC598-2D5C-36BA-426D-C64C0AFC7508}"/>
                </a:ext>
              </a:extLst>
            </p:cNvPr>
            <p:cNvSpPr txBox="1"/>
            <p:nvPr/>
          </p:nvSpPr>
          <p:spPr>
            <a:xfrm>
              <a:off x="5228828" y="3068502"/>
              <a:ext cx="705642" cy="769441"/>
            </a:xfrm>
            <a:prstGeom prst="rect">
              <a:avLst/>
            </a:prstGeom>
            <a:noFill/>
          </p:spPr>
          <p:txBody>
            <a:bodyPr wrap="none" rtlCol="0">
              <a:spAutoFit/>
            </a:bodyPr>
            <a:lstStyle/>
            <a:p>
              <a:r>
                <a:rPr lang="en-US" altLang="zh-CN" sz="4400" dirty="0">
                  <a:solidFill>
                    <a:schemeClr val="bg1"/>
                  </a:solidFill>
                </a:rPr>
                <a:t>2</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7" name="组合 56">
            <a:extLst>
              <a:ext uri="{FF2B5EF4-FFF2-40B4-BE49-F238E27FC236}">
                <a16:creationId xmlns:a16="http://schemas.microsoft.com/office/drawing/2014/main" id="{5B44C5AA-82B0-E785-20B7-C7B65A11C411}"/>
              </a:ext>
            </a:extLst>
          </p:cNvPr>
          <p:cNvGrpSpPr/>
          <p:nvPr/>
        </p:nvGrpSpPr>
        <p:grpSpPr>
          <a:xfrm>
            <a:off x="5076824" y="4114481"/>
            <a:ext cx="6421415" cy="873572"/>
            <a:chOff x="5076824" y="4114481"/>
            <a:chExt cx="6421415" cy="873572"/>
          </a:xfrm>
        </p:grpSpPr>
        <p:sp>
          <p:nvSpPr>
            <p:cNvPr id="12" name="矩形: 单圆角 11">
              <a:extLst>
                <a:ext uri="{FF2B5EF4-FFF2-40B4-BE49-F238E27FC236}">
                  <a16:creationId xmlns:a16="http://schemas.microsoft.com/office/drawing/2014/main" id="{A6F956C7-FDBF-C3AE-9B32-CF6EDD5AA79B}"/>
                </a:ext>
              </a:extLst>
            </p:cNvPr>
            <p:cNvSpPr/>
            <p:nvPr/>
          </p:nvSpPr>
          <p:spPr>
            <a:xfrm>
              <a:off x="5076824" y="4114481"/>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7AC4C87C-4F51-CE6A-C5F2-C146E59990B1}"/>
                </a:ext>
              </a:extLst>
            </p:cNvPr>
            <p:cNvSpPr txBox="1"/>
            <p:nvPr/>
          </p:nvSpPr>
          <p:spPr>
            <a:xfrm>
              <a:off x="6086474" y="4157056"/>
              <a:ext cx="4981012" cy="830997"/>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文本内容分析：应用</a:t>
              </a:r>
              <a:r>
                <a:rPr lang="en-US" altLang="zh-CN" sz="1600" b="0" i="0" dirty="0">
                  <a:solidFill>
                    <a:schemeClr val="accent2">
                      <a:lumMod val="25000"/>
                    </a:schemeClr>
                  </a:solidFill>
                  <a:effectLst/>
                  <a:latin typeface="+mj-lt"/>
                </a:rPr>
                <a:t>NLP</a:t>
              </a:r>
              <a:r>
                <a:rPr lang="zh-CN" altLang="en-US" sz="1600" b="0" i="0" dirty="0">
                  <a:solidFill>
                    <a:schemeClr val="accent2">
                      <a:lumMod val="25000"/>
                    </a:schemeClr>
                  </a:solidFill>
                  <a:effectLst/>
                  <a:latin typeface="+mj-lt"/>
                </a:rPr>
                <a:t>算法识别文本中的主题和情感倾向，提取关键词，并进行情感分析（如积极、消极、中立）。</a:t>
              </a:r>
              <a:endParaRPr lang="zh-CN" altLang="en-US" sz="1600" dirty="0">
                <a:solidFill>
                  <a:schemeClr val="accent2">
                    <a:lumMod val="25000"/>
                  </a:schemeClr>
                </a:solidFill>
                <a:latin typeface="+mj-lt"/>
              </a:endParaRPr>
            </a:p>
          </p:txBody>
        </p:sp>
        <p:sp>
          <p:nvSpPr>
            <p:cNvPr id="49" name="文本框 48">
              <a:extLst>
                <a:ext uri="{FF2B5EF4-FFF2-40B4-BE49-F238E27FC236}">
                  <a16:creationId xmlns:a16="http://schemas.microsoft.com/office/drawing/2014/main" id="{33259294-65FB-B1B9-8487-F008A411520F}"/>
                </a:ext>
              </a:extLst>
            </p:cNvPr>
            <p:cNvSpPr txBox="1"/>
            <p:nvPr/>
          </p:nvSpPr>
          <p:spPr>
            <a:xfrm>
              <a:off x="5233591" y="4166546"/>
              <a:ext cx="705642" cy="769441"/>
            </a:xfrm>
            <a:prstGeom prst="rect">
              <a:avLst/>
            </a:prstGeom>
            <a:noFill/>
          </p:spPr>
          <p:txBody>
            <a:bodyPr wrap="none" rtlCol="0">
              <a:spAutoFit/>
            </a:bodyPr>
            <a:lstStyle/>
            <a:p>
              <a:r>
                <a:rPr lang="en-US" altLang="zh-CN" sz="4400" dirty="0">
                  <a:solidFill>
                    <a:schemeClr val="bg1"/>
                  </a:solidFill>
                </a:rPr>
                <a:t>3</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8" name="组合 57">
            <a:extLst>
              <a:ext uri="{FF2B5EF4-FFF2-40B4-BE49-F238E27FC236}">
                <a16:creationId xmlns:a16="http://schemas.microsoft.com/office/drawing/2014/main" id="{49AF5F58-CB6A-3F96-002F-C6E03D513FB5}"/>
              </a:ext>
            </a:extLst>
          </p:cNvPr>
          <p:cNvGrpSpPr/>
          <p:nvPr/>
        </p:nvGrpSpPr>
        <p:grpSpPr>
          <a:xfrm>
            <a:off x="5076824" y="5212525"/>
            <a:ext cx="6421415" cy="873572"/>
            <a:chOff x="5076824" y="5212525"/>
            <a:chExt cx="6421415" cy="873572"/>
          </a:xfrm>
        </p:grpSpPr>
        <p:sp>
          <p:nvSpPr>
            <p:cNvPr id="14" name="矩形: 单圆角 13">
              <a:extLst>
                <a:ext uri="{FF2B5EF4-FFF2-40B4-BE49-F238E27FC236}">
                  <a16:creationId xmlns:a16="http://schemas.microsoft.com/office/drawing/2014/main" id="{EF1A35FF-4F3E-9766-55F9-CB9E3ECBB540}"/>
                </a:ext>
              </a:extLst>
            </p:cNvPr>
            <p:cNvSpPr/>
            <p:nvPr/>
          </p:nvSpPr>
          <p:spPr>
            <a:xfrm>
              <a:off x="5076824" y="5212525"/>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CDFDC876-407E-A1F1-951B-6761A429EAE0}"/>
                </a:ext>
              </a:extLst>
            </p:cNvPr>
            <p:cNvSpPr txBox="1"/>
            <p:nvPr/>
          </p:nvSpPr>
          <p:spPr>
            <a:xfrm>
              <a:off x="6096000" y="5338648"/>
              <a:ext cx="4981012" cy="584775"/>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数据可视化：开发数据可视化工具，生成饼状图等图表，展示情感分布、主题变化等结果。</a:t>
              </a:r>
              <a:endParaRPr lang="zh-CN" altLang="en-US" sz="1600" dirty="0">
                <a:solidFill>
                  <a:schemeClr val="accent2">
                    <a:lumMod val="25000"/>
                  </a:schemeClr>
                </a:solidFill>
                <a:latin typeface="+mj-lt"/>
              </a:endParaRPr>
            </a:p>
          </p:txBody>
        </p:sp>
        <p:sp>
          <p:nvSpPr>
            <p:cNvPr id="53" name="文本框 52">
              <a:extLst>
                <a:ext uri="{FF2B5EF4-FFF2-40B4-BE49-F238E27FC236}">
                  <a16:creationId xmlns:a16="http://schemas.microsoft.com/office/drawing/2014/main" id="{F6C0E90E-2D20-D4DF-DC76-A9B0AF93DF1C}"/>
                </a:ext>
              </a:extLst>
            </p:cNvPr>
            <p:cNvSpPr txBox="1"/>
            <p:nvPr/>
          </p:nvSpPr>
          <p:spPr>
            <a:xfrm>
              <a:off x="5233591" y="5264590"/>
              <a:ext cx="705642" cy="769441"/>
            </a:xfrm>
            <a:prstGeom prst="rect">
              <a:avLst/>
            </a:prstGeom>
            <a:noFill/>
          </p:spPr>
          <p:txBody>
            <a:bodyPr wrap="none" rtlCol="0">
              <a:spAutoFit/>
            </a:bodyPr>
            <a:lstStyle/>
            <a:p>
              <a:r>
                <a:rPr lang="en-US" altLang="zh-CN" sz="4400" dirty="0">
                  <a:solidFill>
                    <a:schemeClr val="bg1"/>
                  </a:solidFill>
                </a:rPr>
                <a:t>4</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sp>
        <p:nvSpPr>
          <p:cNvPr id="17" name="文本框 16">
            <a:extLst>
              <a:ext uri="{FF2B5EF4-FFF2-40B4-BE49-F238E27FC236}">
                <a16:creationId xmlns:a16="http://schemas.microsoft.com/office/drawing/2014/main" id="{78815060-8AC6-924C-13EB-B89AF987946B}"/>
              </a:ext>
            </a:extLst>
          </p:cNvPr>
          <p:cNvSpPr txBox="1"/>
          <p:nvPr/>
        </p:nvSpPr>
        <p:spPr>
          <a:xfrm>
            <a:off x="3089146" y="2162880"/>
            <a:ext cx="1343153" cy="369332"/>
          </a:xfrm>
          <a:prstGeom prst="rect">
            <a:avLst/>
          </a:prstGeom>
          <a:noFill/>
        </p:spPr>
        <p:txBody>
          <a:bodyPr wrap="square">
            <a:spAutoFit/>
          </a:bodyPr>
          <a:lstStyle/>
          <a:p>
            <a:r>
              <a:rPr lang="en-US" altLang="zh-CN" i="1" dirty="0">
                <a:solidFill>
                  <a:schemeClr val="accent2">
                    <a:alpha val="50000"/>
                  </a:schemeClr>
                </a:solidFill>
              </a:rPr>
              <a:t>PROPOSAL</a:t>
            </a:r>
            <a:endParaRPr lang="zh-CN" altLang="en-US" i="1" dirty="0">
              <a:solidFill>
                <a:schemeClr val="accent2">
                  <a:alpha val="50000"/>
                </a:schemeClr>
              </a:solidFill>
            </a:endParaRPr>
          </a:p>
        </p:txBody>
      </p:sp>
      <p:sp>
        <p:nvSpPr>
          <p:cNvPr id="18" name="文本框 17">
            <a:extLst>
              <a:ext uri="{FF2B5EF4-FFF2-40B4-BE49-F238E27FC236}">
                <a16:creationId xmlns:a16="http://schemas.microsoft.com/office/drawing/2014/main" id="{CC5743C2-1E3F-3E73-E7D1-ADEE714B399D}"/>
              </a:ext>
            </a:extLst>
          </p:cNvPr>
          <p:cNvSpPr txBox="1"/>
          <p:nvPr/>
        </p:nvSpPr>
        <p:spPr>
          <a:xfrm>
            <a:off x="1304998" y="2073989"/>
            <a:ext cx="1699147" cy="461665"/>
          </a:xfrm>
          <a:prstGeom prst="rect">
            <a:avLst/>
          </a:prstGeom>
          <a:noFill/>
        </p:spPr>
        <p:txBody>
          <a:bodyPr wrap="square">
            <a:spAutoFit/>
          </a:bodyPr>
          <a:lstStyle/>
          <a:p>
            <a:r>
              <a:rPr lang="en-US" altLang="zh-CN" sz="2400" i="1" dirty="0">
                <a:solidFill>
                  <a:schemeClr val="accent2">
                    <a:alpha val="44000"/>
                  </a:schemeClr>
                </a:solidFill>
              </a:rPr>
              <a:t>DESIGN</a:t>
            </a:r>
            <a:endParaRPr lang="zh-CN" altLang="en-US" sz="2400" i="1" dirty="0">
              <a:solidFill>
                <a:schemeClr val="accent2">
                  <a:alpha val="44000"/>
                </a:schemeClr>
              </a:solidFill>
            </a:endParaRPr>
          </a:p>
        </p:txBody>
      </p:sp>
      <p:sp>
        <p:nvSpPr>
          <p:cNvPr id="19" name="椭圆 18">
            <a:extLst>
              <a:ext uri="{FF2B5EF4-FFF2-40B4-BE49-F238E27FC236}">
                <a16:creationId xmlns:a16="http://schemas.microsoft.com/office/drawing/2014/main" id="{E8E12193-671F-C759-1EA6-E0B36246EE88}"/>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25BBE28-A158-1E36-B304-A4BD5477D5DF}"/>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grpSp>
        <p:nvGrpSpPr>
          <p:cNvPr id="21" name="组合 20">
            <a:extLst>
              <a:ext uri="{FF2B5EF4-FFF2-40B4-BE49-F238E27FC236}">
                <a16:creationId xmlns:a16="http://schemas.microsoft.com/office/drawing/2014/main" id="{1FA25A67-3A96-BE4E-BE72-0F4FF6C54ECA}"/>
              </a:ext>
            </a:extLst>
          </p:cNvPr>
          <p:cNvGrpSpPr/>
          <p:nvPr/>
        </p:nvGrpSpPr>
        <p:grpSpPr>
          <a:xfrm>
            <a:off x="1287046" y="1519429"/>
            <a:ext cx="3226640" cy="830997"/>
            <a:chOff x="1287046" y="1519429"/>
            <a:chExt cx="3226640" cy="830997"/>
          </a:xfrm>
        </p:grpSpPr>
        <p:sp>
          <p:nvSpPr>
            <p:cNvPr id="22" name="文本框 21">
              <a:extLst>
                <a:ext uri="{FF2B5EF4-FFF2-40B4-BE49-F238E27FC236}">
                  <a16:creationId xmlns:a16="http://schemas.microsoft.com/office/drawing/2014/main" id="{97BC9955-F6CF-D47C-EE59-C634AD9098D5}"/>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建</a:t>
              </a:r>
            </a:p>
          </p:txBody>
        </p:sp>
        <p:sp>
          <p:nvSpPr>
            <p:cNvPr id="23" name="文本框 22">
              <a:extLst>
                <a:ext uri="{FF2B5EF4-FFF2-40B4-BE49-F238E27FC236}">
                  <a16:creationId xmlns:a16="http://schemas.microsoft.com/office/drawing/2014/main" id="{988F19DF-B71C-B355-6EEA-84C7C5DEDBE7}"/>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设</a:t>
              </a:r>
            </a:p>
          </p:txBody>
        </p:sp>
        <p:sp>
          <p:nvSpPr>
            <p:cNvPr id="24" name="矩形 23">
              <a:extLst>
                <a:ext uri="{FF2B5EF4-FFF2-40B4-BE49-F238E27FC236}">
                  <a16:creationId xmlns:a16="http://schemas.microsoft.com/office/drawing/2014/main" id="{B845391A-B62C-AF36-D849-470A2BC34005}"/>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方案</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920521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21600000">
                                      <p:cBhvr>
                                        <p:cTn id="9" dur="2000" fill="hold"/>
                                        <p:tgtEl>
                                          <p:spTgt spid="59"/>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8" presetClass="emph" presetSubtype="0" repeatCount="indefinite" fill="hold" grpId="1" nodeType="withEffect">
                                  <p:stCondLst>
                                    <p:cond delay="0"/>
                                  </p:stCondLst>
                                  <p:childTnLst>
                                    <p:animRot by="-21600000">
                                      <p:cBhvr>
                                        <p:cTn id="14" dur="3000" fill="hold"/>
                                        <p:tgtEl>
                                          <p:spTgt spid="60"/>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8" presetClass="emph" presetSubtype="0" repeatCount="indefinite" fill="hold" grpId="1" nodeType="withEffect">
                                  <p:stCondLst>
                                    <p:cond delay="0"/>
                                  </p:stCondLst>
                                  <p:childTnLst>
                                    <p:animRot by="21600000">
                                      <p:cBhvr>
                                        <p:cTn id="19" dur="1500" fill="hold"/>
                                        <p:tgtEl>
                                          <p:spTgt spid="61"/>
                                        </p:tgtEl>
                                        <p:attrNameLst>
                                          <p:attrName>r</p:attrName>
                                        </p:attrNameLst>
                                      </p:cBhvr>
                                    </p:animRot>
                                  </p:childTnLst>
                                </p:cTn>
                              </p:par>
                              <p:par>
                                <p:cTn id="20" presetID="2" presetClass="entr" presetSubtype="2" decel="10000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500" fill="hold"/>
                                        <p:tgtEl>
                                          <p:spTgt spid="55"/>
                                        </p:tgtEl>
                                        <p:attrNameLst>
                                          <p:attrName>ppt_x</p:attrName>
                                        </p:attrNameLst>
                                      </p:cBhvr>
                                      <p:tavLst>
                                        <p:tav tm="0">
                                          <p:val>
                                            <p:strVal val="1+#ppt_w/2"/>
                                          </p:val>
                                        </p:tav>
                                        <p:tav tm="100000">
                                          <p:val>
                                            <p:strVal val="#ppt_x"/>
                                          </p:val>
                                        </p:tav>
                                      </p:tavLst>
                                    </p:anim>
                                    <p:anim calcmode="lin" valueType="num">
                                      <p:cBhvr additive="base">
                                        <p:cTn id="23" dur="1500" fill="hold"/>
                                        <p:tgtEl>
                                          <p:spTgt spid="55"/>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500"/>
                                        <p:tgtEl>
                                          <p:spTgt spid="55"/>
                                        </p:tgtEl>
                                      </p:cBhvr>
                                    </p:animEffect>
                                  </p:childTnLst>
                                </p:cTn>
                              </p:par>
                              <p:par>
                                <p:cTn id="27" presetID="2" presetClass="entr" presetSubtype="2" decel="100000" fill="hold" nodeType="withEffect">
                                  <p:stCondLst>
                                    <p:cond delay="75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1500" fill="hold"/>
                                        <p:tgtEl>
                                          <p:spTgt spid="56"/>
                                        </p:tgtEl>
                                        <p:attrNameLst>
                                          <p:attrName>ppt_x</p:attrName>
                                        </p:attrNameLst>
                                      </p:cBhvr>
                                      <p:tavLst>
                                        <p:tav tm="0">
                                          <p:val>
                                            <p:strVal val="1+#ppt_w/2"/>
                                          </p:val>
                                        </p:tav>
                                        <p:tav tm="100000">
                                          <p:val>
                                            <p:strVal val="#ppt_x"/>
                                          </p:val>
                                        </p:tav>
                                      </p:tavLst>
                                    </p:anim>
                                    <p:anim calcmode="lin" valueType="num">
                                      <p:cBhvr additive="base">
                                        <p:cTn id="30" dur="1500" fill="hold"/>
                                        <p:tgtEl>
                                          <p:spTgt spid="56"/>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500"/>
                                        <p:tgtEl>
                                          <p:spTgt spid="56"/>
                                        </p:tgtEl>
                                      </p:cBhvr>
                                    </p:animEffect>
                                  </p:childTnLst>
                                </p:cTn>
                              </p:par>
                              <p:par>
                                <p:cTn id="34" presetID="2" presetClass="entr" presetSubtype="2" decel="100000" fill="hold" nodeType="withEffect">
                                  <p:stCondLst>
                                    <p:cond delay="150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1500" fill="hold"/>
                                        <p:tgtEl>
                                          <p:spTgt spid="57"/>
                                        </p:tgtEl>
                                        <p:attrNameLst>
                                          <p:attrName>ppt_x</p:attrName>
                                        </p:attrNameLst>
                                      </p:cBhvr>
                                      <p:tavLst>
                                        <p:tav tm="0">
                                          <p:val>
                                            <p:strVal val="1+#ppt_w/2"/>
                                          </p:val>
                                        </p:tav>
                                        <p:tav tm="100000">
                                          <p:val>
                                            <p:strVal val="#ppt_x"/>
                                          </p:val>
                                        </p:tav>
                                      </p:tavLst>
                                    </p:anim>
                                    <p:anim calcmode="lin" valueType="num">
                                      <p:cBhvr additive="base">
                                        <p:cTn id="37" dur="1500" fill="hold"/>
                                        <p:tgtEl>
                                          <p:spTgt spid="57"/>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5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500"/>
                                        <p:tgtEl>
                                          <p:spTgt spid="57"/>
                                        </p:tgtEl>
                                      </p:cBhvr>
                                    </p:animEffect>
                                  </p:childTnLst>
                                </p:cTn>
                              </p:par>
                              <p:par>
                                <p:cTn id="41" presetID="2" presetClass="entr" presetSubtype="2" decel="100000" fill="hold" nodeType="withEffect">
                                  <p:stCondLst>
                                    <p:cond delay="225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500" fill="hold"/>
                                        <p:tgtEl>
                                          <p:spTgt spid="58"/>
                                        </p:tgtEl>
                                        <p:attrNameLst>
                                          <p:attrName>ppt_x</p:attrName>
                                        </p:attrNameLst>
                                      </p:cBhvr>
                                      <p:tavLst>
                                        <p:tav tm="0">
                                          <p:val>
                                            <p:strVal val="1+#ppt_w/2"/>
                                          </p:val>
                                        </p:tav>
                                        <p:tav tm="100000">
                                          <p:val>
                                            <p:strVal val="#ppt_x"/>
                                          </p:val>
                                        </p:tav>
                                      </p:tavLst>
                                    </p:anim>
                                    <p:anim calcmode="lin" valueType="num">
                                      <p:cBhvr additive="base">
                                        <p:cTn id="44" dur="1500" fill="hold"/>
                                        <p:tgtEl>
                                          <p:spTgt spid="58"/>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22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500"/>
                                        <p:tgtEl>
                                          <p:spTgt spid="58"/>
                                        </p:tgtEl>
                                      </p:cBhvr>
                                    </p:animEffect>
                                  </p:childTnLst>
                                </p:cTn>
                              </p:par>
                              <p:par>
                                <p:cTn id="48" presetID="2" presetClass="entr" presetSubtype="8" decel="10000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1500" fill="hold"/>
                                        <p:tgtEl>
                                          <p:spTgt spid="17"/>
                                        </p:tgtEl>
                                        <p:attrNameLst>
                                          <p:attrName>ppt_x</p:attrName>
                                        </p:attrNameLst>
                                      </p:cBhvr>
                                      <p:tavLst>
                                        <p:tav tm="0">
                                          <p:val>
                                            <p:strVal val="0-#ppt_w/2"/>
                                          </p:val>
                                        </p:tav>
                                        <p:tav tm="100000">
                                          <p:val>
                                            <p:strVal val="#ppt_x"/>
                                          </p:val>
                                        </p:tav>
                                      </p:tavLst>
                                    </p:anim>
                                    <p:anim calcmode="lin" valueType="num">
                                      <p:cBhvr additive="base">
                                        <p:cTn id="51" dur="1500" fill="hold"/>
                                        <p:tgtEl>
                                          <p:spTgt spid="17"/>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1500" fill="hold"/>
                                        <p:tgtEl>
                                          <p:spTgt spid="18"/>
                                        </p:tgtEl>
                                        <p:attrNameLst>
                                          <p:attrName>ppt_x</p:attrName>
                                        </p:attrNameLst>
                                      </p:cBhvr>
                                      <p:tavLst>
                                        <p:tav tm="0">
                                          <p:val>
                                            <p:strVal val="0-#ppt_w/2"/>
                                          </p:val>
                                        </p:tav>
                                        <p:tav tm="100000">
                                          <p:val>
                                            <p:strVal val="#ppt_x"/>
                                          </p:val>
                                        </p:tav>
                                      </p:tavLst>
                                    </p:anim>
                                    <p:anim calcmode="lin" valueType="num">
                                      <p:cBhvr additive="base">
                                        <p:cTn id="55" dur="1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1500" fill="hold"/>
                                        <p:tgtEl>
                                          <p:spTgt spid="19"/>
                                        </p:tgtEl>
                                        <p:attrNameLst>
                                          <p:attrName>ppt_x</p:attrName>
                                        </p:attrNameLst>
                                      </p:cBhvr>
                                      <p:tavLst>
                                        <p:tav tm="0">
                                          <p:val>
                                            <p:strVal val="0-#ppt_w/2"/>
                                          </p:val>
                                        </p:tav>
                                        <p:tav tm="100000">
                                          <p:val>
                                            <p:strVal val="#ppt_x"/>
                                          </p:val>
                                        </p:tav>
                                      </p:tavLst>
                                    </p:anim>
                                    <p:anim calcmode="lin" valueType="num">
                                      <p:cBhvr additive="base">
                                        <p:cTn id="59" dur="1500" fill="hold"/>
                                        <p:tgtEl>
                                          <p:spTgt spid="19"/>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1500" fill="hold"/>
                                        <p:tgtEl>
                                          <p:spTgt spid="20"/>
                                        </p:tgtEl>
                                        <p:attrNameLst>
                                          <p:attrName>ppt_x</p:attrName>
                                        </p:attrNameLst>
                                      </p:cBhvr>
                                      <p:tavLst>
                                        <p:tav tm="0">
                                          <p:val>
                                            <p:strVal val="0-#ppt_w/2"/>
                                          </p:val>
                                        </p:tav>
                                        <p:tav tm="100000">
                                          <p:val>
                                            <p:strVal val="#ppt_x"/>
                                          </p:val>
                                        </p:tav>
                                      </p:tavLst>
                                    </p:anim>
                                    <p:anim calcmode="lin" valueType="num">
                                      <p:cBhvr additive="base">
                                        <p:cTn id="63" dur="1500" fill="hold"/>
                                        <p:tgtEl>
                                          <p:spTgt spid="20"/>
                                        </p:tgtEl>
                                        <p:attrNameLst>
                                          <p:attrName>ppt_y</p:attrName>
                                        </p:attrNameLst>
                                      </p:cBhvr>
                                      <p:tavLst>
                                        <p:tav tm="0">
                                          <p:val>
                                            <p:strVal val="#ppt_y"/>
                                          </p:val>
                                        </p:tav>
                                        <p:tav tm="100000">
                                          <p:val>
                                            <p:strVal val="#ppt_y"/>
                                          </p:val>
                                        </p:tav>
                                      </p:tavLst>
                                    </p:anim>
                                  </p:childTnLst>
                                </p:cTn>
                              </p:par>
                              <p:par>
                                <p:cTn id="64" presetID="2" presetClass="entr" presetSubtype="8" decel="10000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1500" fill="hold"/>
                                        <p:tgtEl>
                                          <p:spTgt spid="21"/>
                                        </p:tgtEl>
                                        <p:attrNameLst>
                                          <p:attrName>ppt_x</p:attrName>
                                        </p:attrNameLst>
                                      </p:cBhvr>
                                      <p:tavLst>
                                        <p:tav tm="0">
                                          <p:val>
                                            <p:strVal val="0-#ppt_w/2"/>
                                          </p:val>
                                        </p:tav>
                                        <p:tav tm="100000">
                                          <p:val>
                                            <p:strVal val="#ppt_x"/>
                                          </p:val>
                                        </p:tav>
                                      </p:tavLst>
                                    </p:anim>
                                    <p:anim calcmode="lin" valueType="num">
                                      <p:cBhvr additive="base">
                                        <p:cTn id="67" dur="1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17" grpId="0"/>
      <p:bldP spid="18" grpId="0"/>
      <p:bldP spid="19" grpId="0" animBg="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BE74E-C59F-52C0-ADDC-55FBD1110CC6}"/>
            </a:ext>
          </a:extLst>
        </p:cNvPr>
        <p:cNvGrpSpPr/>
        <p:nvPr/>
      </p:nvGrpSpPr>
      <p:grpSpPr>
        <a:xfrm>
          <a:off x="0" y="0"/>
          <a:ext cx="0" cy="0"/>
          <a:chOff x="0" y="0"/>
          <a:chExt cx="0" cy="0"/>
        </a:xfrm>
      </p:grpSpPr>
      <p:sp>
        <p:nvSpPr>
          <p:cNvPr id="64" name="矩形 63">
            <a:extLst>
              <a:ext uri="{FF2B5EF4-FFF2-40B4-BE49-F238E27FC236}">
                <a16:creationId xmlns:a16="http://schemas.microsoft.com/office/drawing/2014/main" id="{2E2280FF-4610-4907-0CD7-76960236DB8C}"/>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C3BF26C9-95B1-8B1D-BE58-8BF044298B87}"/>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26AC510-38EB-D34E-DA0C-CF117D8C6F4E}"/>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B4172346-78D7-C73F-A3B1-F4540ED3D17D}"/>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A1D8166D-0749-FE23-9E15-6B34877D4DC8}"/>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527044AA-A55C-06CB-9169-A94EE2075B20}"/>
              </a:ext>
            </a:extLst>
          </p:cNvPr>
          <p:cNvSpPr/>
          <p:nvPr/>
        </p:nvSpPr>
        <p:spPr>
          <a:xfrm>
            <a:off x="734380" y="4029295"/>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B0270A76-B4CF-C6BE-3F17-40D4C44B2A1B}"/>
              </a:ext>
            </a:extLst>
          </p:cNvPr>
          <p:cNvSpPr/>
          <p:nvPr/>
        </p:nvSpPr>
        <p:spPr>
          <a:xfrm>
            <a:off x="9391748" y="878284"/>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0AE32E32-2EF6-53B5-E51D-7CEEFA45304F}"/>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方案介绍</a:t>
            </a:r>
          </a:p>
        </p:txBody>
      </p:sp>
      <p:sp>
        <p:nvSpPr>
          <p:cNvPr id="67" name="文本框 66">
            <a:extLst>
              <a:ext uri="{FF2B5EF4-FFF2-40B4-BE49-F238E27FC236}">
                <a16:creationId xmlns:a16="http://schemas.microsoft.com/office/drawing/2014/main" id="{F3A5641A-1B03-5346-AAE9-E5B804592552}"/>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设计思路</a:t>
            </a:r>
          </a:p>
        </p:txBody>
      </p:sp>
      <p:sp>
        <p:nvSpPr>
          <p:cNvPr id="68" name="文本框 67">
            <a:extLst>
              <a:ext uri="{FF2B5EF4-FFF2-40B4-BE49-F238E27FC236}">
                <a16:creationId xmlns:a16="http://schemas.microsoft.com/office/drawing/2014/main" id="{CE363C98-4D5B-1204-BBA3-94EDEC63923A}"/>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设计目标</a:t>
            </a:r>
          </a:p>
        </p:txBody>
      </p:sp>
      <p:sp>
        <p:nvSpPr>
          <p:cNvPr id="69" name="菱形 68">
            <a:extLst>
              <a:ext uri="{FF2B5EF4-FFF2-40B4-BE49-F238E27FC236}">
                <a16:creationId xmlns:a16="http://schemas.microsoft.com/office/drawing/2014/main" id="{C8DD97BE-EBB9-19A0-0D23-2A9217A60674}"/>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464A2C40-D9B2-0F8F-B75B-98C98C8703A5}"/>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081D9541-4EBE-AE05-7D1F-9EA4ABD008F3}"/>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262324B-08DF-B672-E69E-268CEAB4D56F}"/>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46E195B8-5329-4071-D1B1-E9264757CB11}"/>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11C1EEDE-BC77-E28A-BB8F-0237884BA6E6}"/>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57E865FB-A47A-79E0-64BE-3B9024792DF5}"/>
              </a:ext>
            </a:extLst>
          </p:cNvPr>
          <p:cNvCxnSpPr>
            <a:cxnSpLocks/>
          </p:cNvCxnSpPr>
          <p:nvPr/>
        </p:nvCxnSpPr>
        <p:spPr>
          <a:xfrm>
            <a:off x="5481124" y="1064816"/>
            <a:ext cx="43653" cy="43653"/>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799D2AFD-9F84-5778-E443-BCB56186BB51}"/>
              </a:ext>
            </a:extLst>
          </p:cNvPr>
          <p:cNvCxnSpPr>
            <a:cxnSpLocks/>
          </p:cNvCxnSpPr>
          <p:nvPr/>
        </p:nvCxnSpPr>
        <p:spPr>
          <a:xfrm>
            <a:off x="9778313" y="1106139"/>
            <a:ext cx="50239" cy="82927"/>
          </a:xfrm>
          <a:prstGeom prst="line">
            <a:avLst/>
          </a:prstGeom>
          <a:ln w="19050">
            <a:solidFill>
              <a:srgbClr val="DEE1D5"/>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099FA2B-1D0E-D61E-7087-AD3E9D607D9D}"/>
              </a:ext>
            </a:extLst>
          </p:cNvPr>
          <p:cNvCxnSpPr>
            <a:cxnSpLocks/>
          </p:cNvCxnSpPr>
          <p:nvPr/>
        </p:nvCxnSpPr>
        <p:spPr>
          <a:xfrm>
            <a:off x="7580183" y="1034545"/>
            <a:ext cx="73609" cy="65480"/>
          </a:xfrm>
          <a:prstGeom prst="line">
            <a:avLst/>
          </a:prstGeom>
          <a:ln w="63500">
            <a:solidFill>
              <a:srgbClr val="A5AFAC"/>
            </a:solidFil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63BA765-EF94-5385-6EB5-D5AEC0ACA60C}"/>
              </a:ext>
            </a:extLst>
          </p:cNvPr>
          <p:cNvSpPr/>
          <p:nvPr/>
        </p:nvSpPr>
        <p:spPr>
          <a:xfrm>
            <a:off x="4310467" y="5646786"/>
            <a:ext cx="501897" cy="17224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F3E9A2E1-CAAC-B5C9-30A1-5E2C66AFBB0D}"/>
              </a:ext>
            </a:extLst>
          </p:cNvPr>
          <p:cNvSpPr/>
          <p:nvPr/>
        </p:nvSpPr>
        <p:spPr>
          <a:xfrm>
            <a:off x="11077012" y="328379"/>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30769D10-0BF7-EBD8-9535-5A8203CE5B31}"/>
              </a:ext>
            </a:extLst>
          </p:cNvPr>
          <p:cNvGrpSpPr/>
          <p:nvPr/>
        </p:nvGrpSpPr>
        <p:grpSpPr>
          <a:xfrm>
            <a:off x="5076824" y="1918393"/>
            <a:ext cx="6421415" cy="873572"/>
            <a:chOff x="5076824" y="1918393"/>
            <a:chExt cx="6421415" cy="873572"/>
          </a:xfrm>
        </p:grpSpPr>
        <p:sp>
          <p:nvSpPr>
            <p:cNvPr id="8" name="矩形: 单圆角 7">
              <a:extLst>
                <a:ext uri="{FF2B5EF4-FFF2-40B4-BE49-F238E27FC236}">
                  <a16:creationId xmlns:a16="http://schemas.microsoft.com/office/drawing/2014/main" id="{BA28825C-5F6C-C20D-3DBF-645C6C6FDE4F}"/>
                </a:ext>
              </a:extLst>
            </p:cNvPr>
            <p:cNvSpPr/>
            <p:nvPr/>
          </p:nvSpPr>
          <p:spPr>
            <a:xfrm>
              <a:off x="5076824" y="1918393"/>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AAC26CC5-FEE3-266D-4863-D6998E36C6F3}"/>
                </a:ext>
              </a:extLst>
            </p:cNvPr>
            <p:cNvSpPr txBox="1"/>
            <p:nvPr/>
          </p:nvSpPr>
          <p:spPr>
            <a:xfrm>
              <a:off x="6096000" y="1963806"/>
              <a:ext cx="4981012" cy="584775"/>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多线程支持：确保系统能够兼容多线程抓取和处理数据，不同子线程在进度上可以互相兼容。</a:t>
              </a:r>
              <a:endParaRPr lang="zh-CN" altLang="en-US" sz="1600" dirty="0">
                <a:solidFill>
                  <a:schemeClr val="accent2">
                    <a:lumMod val="25000"/>
                  </a:schemeClr>
                </a:solidFill>
                <a:latin typeface="+mj-lt"/>
              </a:endParaRPr>
            </a:p>
          </p:txBody>
        </p:sp>
        <p:sp>
          <p:nvSpPr>
            <p:cNvPr id="30" name="文本框 29">
              <a:extLst>
                <a:ext uri="{FF2B5EF4-FFF2-40B4-BE49-F238E27FC236}">
                  <a16:creationId xmlns:a16="http://schemas.microsoft.com/office/drawing/2014/main" id="{35E6F9AD-0FFF-CDB9-DDFC-936111E6CDA8}"/>
                </a:ext>
              </a:extLst>
            </p:cNvPr>
            <p:cNvSpPr txBox="1"/>
            <p:nvPr/>
          </p:nvSpPr>
          <p:spPr>
            <a:xfrm>
              <a:off x="5206948" y="1961044"/>
              <a:ext cx="705642" cy="769441"/>
            </a:xfrm>
            <a:prstGeom prst="rect">
              <a:avLst/>
            </a:prstGeom>
            <a:noFill/>
          </p:spPr>
          <p:txBody>
            <a:bodyPr wrap="none" rtlCol="0">
              <a:spAutoFit/>
            </a:bodyPr>
            <a:lstStyle/>
            <a:p>
              <a:r>
                <a:rPr lang="en-US" altLang="zh-CN" sz="4400" dirty="0">
                  <a:solidFill>
                    <a:schemeClr val="bg1"/>
                  </a:solidFill>
                </a:rPr>
                <a:t>5</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6" name="组合 55">
            <a:extLst>
              <a:ext uri="{FF2B5EF4-FFF2-40B4-BE49-F238E27FC236}">
                <a16:creationId xmlns:a16="http://schemas.microsoft.com/office/drawing/2014/main" id="{6BEFE5A8-475E-6697-9515-F3F70FFE02E8}"/>
              </a:ext>
            </a:extLst>
          </p:cNvPr>
          <p:cNvGrpSpPr/>
          <p:nvPr/>
        </p:nvGrpSpPr>
        <p:grpSpPr>
          <a:xfrm>
            <a:off x="5076824" y="3016437"/>
            <a:ext cx="6421415" cy="873572"/>
            <a:chOff x="5076824" y="3016437"/>
            <a:chExt cx="6421415" cy="873572"/>
          </a:xfrm>
        </p:grpSpPr>
        <p:sp>
          <p:nvSpPr>
            <p:cNvPr id="9" name="矩形: 单圆角 8">
              <a:extLst>
                <a:ext uri="{FF2B5EF4-FFF2-40B4-BE49-F238E27FC236}">
                  <a16:creationId xmlns:a16="http://schemas.microsoft.com/office/drawing/2014/main" id="{DFB6937C-A360-4CD5-7256-1086EF0AA4C8}"/>
                </a:ext>
              </a:extLst>
            </p:cNvPr>
            <p:cNvSpPr/>
            <p:nvPr/>
          </p:nvSpPr>
          <p:spPr>
            <a:xfrm>
              <a:off x="5076824" y="3016437"/>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5108B0D-2B8C-191A-2A61-92C986E067AB}"/>
                </a:ext>
              </a:extLst>
            </p:cNvPr>
            <p:cNvSpPr txBox="1"/>
            <p:nvPr/>
          </p:nvSpPr>
          <p:spPr>
            <a:xfrm>
              <a:off x="6086474" y="3136612"/>
              <a:ext cx="4981012" cy="584775"/>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用户友好的界面：提供易于使用的界面，方便非技术用户操作和查看分析结果。</a:t>
              </a:r>
              <a:endParaRPr lang="zh-CN" altLang="en-US" sz="1600" dirty="0">
                <a:solidFill>
                  <a:schemeClr val="accent2">
                    <a:lumMod val="25000"/>
                  </a:schemeClr>
                </a:solidFill>
                <a:latin typeface="+mj-lt"/>
              </a:endParaRPr>
            </a:p>
          </p:txBody>
        </p:sp>
        <p:sp>
          <p:nvSpPr>
            <p:cNvPr id="42" name="文本框 41">
              <a:extLst>
                <a:ext uri="{FF2B5EF4-FFF2-40B4-BE49-F238E27FC236}">
                  <a16:creationId xmlns:a16="http://schemas.microsoft.com/office/drawing/2014/main" id="{815850C6-4001-5D02-C4F7-097B654CCD0A}"/>
                </a:ext>
              </a:extLst>
            </p:cNvPr>
            <p:cNvSpPr txBox="1"/>
            <p:nvPr/>
          </p:nvSpPr>
          <p:spPr>
            <a:xfrm>
              <a:off x="5228828" y="3068502"/>
              <a:ext cx="705642" cy="769441"/>
            </a:xfrm>
            <a:prstGeom prst="rect">
              <a:avLst/>
            </a:prstGeom>
            <a:noFill/>
          </p:spPr>
          <p:txBody>
            <a:bodyPr wrap="none" rtlCol="0">
              <a:spAutoFit/>
            </a:bodyPr>
            <a:lstStyle/>
            <a:p>
              <a:r>
                <a:rPr lang="en-US" altLang="zh-CN" sz="4400" dirty="0">
                  <a:solidFill>
                    <a:schemeClr val="bg1"/>
                  </a:solidFill>
                </a:rPr>
                <a:t>6</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7" name="组合 56">
            <a:extLst>
              <a:ext uri="{FF2B5EF4-FFF2-40B4-BE49-F238E27FC236}">
                <a16:creationId xmlns:a16="http://schemas.microsoft.com/office/drawing/2014/main" id="{2A86D65E-2E47-D83D-1A39-7E9303912A63}"/>
              </a:ext>
            </a:extLst>
          </p:cNvPr>
          <p:cNvGrpSpPr/>
          <p:nvPr/>
        </p:nvGrpSpPr>
        <p:grpSpPr>
          <a:xfrm>
            <a:off x="5076824" y="4114481"/>
            <a:ext cx="6421415" cy="873572"/>
            <a:chOff x="5076824" y="4114481"/>
            <a:chExt cx="6421415" cy="873572"/>
          </a:xfrm>
        </p:grpSpPr>
        <p:sp>
          <p:nvSpPr>
            <p:cNvPr id="12" name="矩形: 单圆角 11">
              <a:extLst>
                <a:ext uri="{FF2B5EF4-FFF2-40B4-BE49-F238E27FC236}">
                  <a16:creationId xmlns:a16="http://schemas.microsoft.com/office/drawing/2014/main" id="{06E0BA14-1E89-C448-CED1-0A3A06D3600B}"/>
                </a:ext>
              </a:extLst>
            </p:cNvPr>
            <p:cNvSpPr/>
            <p:nvPr/>
          </p:nvSpPr>
          <p:spPr>
            <a:xfrm>
              <a:off x="5076824" y="4114481"/>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FAD692B-99A5-4A86-8E84-BD609A51AF16}"/>
                </a:ext>
              </a:extLst>
            </p:cNvPr>
            <p:cNvSpPr txBox="1"/>
            <p:nvPr/>
          </p:nvSpPr>
          <p:spPr>
            <a:xfrm>
              <a:off x="6086474" y="4157056"/>
              <a:ext cx="4981012" cy="830997"/>
            </a:xfrm>
            <a:prstGeom prst="rect">
              <a:avLst/>
            </a:prstGeom>
            <a:noFill/>
          </p:spPr>
          <p:txBody>
            <a:bodyPr wrap="square">
              <a:spAutoFit/>
            </a:bodyPr>
            <a:lstStyle/>
            <a:p>
              <a:pPr algn="just"/>
              <a:r>
                <a:rPr lang="zh-CN" altLang="en-US" sz="1600" dirty="0">
                  <a:solidFill>
                    <a:schemeClr val="accent2">
                      <a:lumMod val="25000"/>
                    </a:schemeClr>
                  </a:solidFill>
                  <a:latin typeface="+mj-lt"/>
                </a:rPr>
                <a:t>可扩展性与定制化服务</a:t>
              </a:r>
              <a:r>
                <a:rPr lang="zh-CN" altLang="en-US" sz="1600" b="0" i="0" dirty="0">
                  <a:solidFill>
                    <a:schemeClr val="accent2">
                      <a:lumMod val="25000"/>
                    </a:schemeClr>
                  </a:solidFill>
                  <a:effectLst/>
                  <a:latin typeface="+mj-lt"/>
                </a:rPr>
                <a:t>：提供模块化设计，允许用户根据需要选择和添加高级功能模块，如深度分析报告、竞品对比等。</a:t>
              </a:r>
              <a:endParaRPr lang="zh-CN" altLang="en-US" sz="1600" dirty="0">
                <a:solidFill>
                  <a:schemeClr val="accent2">
                    <a:lumMod val="25000"/>
                  </a:schemeClr>
                </a:solidFill>
                <a:latin typeface="+mj-lt"/>
              </a:endParaRPr>
            </a:p>
          </p:txBody>
        </p:sp>
        <p:sp>
          <p:nvSpPr>
            <p:cNvPr id="49" name="文本框 48">
              <a:extLst>
                <a:ext uri="{FF2B5EF4-FFF2-40B4-BE49-F238E27FC236}">
                  <a16:creationId xmlns:a16="http://schemas.microsoft.com/office/drawing/2014/main" id="{6298C969-79FA-0FFF-BB17-BA77A215CD09}"/>
                </a:ext>
              </a:extLst>
            </p:cNvPr>
            <p:cNvSpPr txBox="1"/>
            <p:nvPr/>
          </p:nvSpPr>
          <p:spPr>
            <a:xfrm>
              <a:off x="5233591" y="4166546"/>
              <a:ext cx="705642" cy="769441"/>
            </a:xfrm>
            <a:prstGeom prst="rect">
              <a:avLst/>
            </a:prstGeom>
            <a:noFill/>
          </p:spPr>
          <p:txBody>
            <a:bodyPr wrap="none" rtlCol="0">
              <a:spAutoFit/>
            </a:bodyPr>
            <a:lstStyle/>
            <a:p>
              <a:r>
                <a:rPr lang="en-US" altLang="zh-CN" sz="4400" dirty="0">
                  <a:solidFill>
                    <a:schemeClr val="bg1"/>
                  </a:solidFill>
                </a:rPr>
                <a:t>7</a:t>
              </a:r>
              <a:r>
                <a:rPr lang="en-US" altLang="zh-CN" sz="2400" dirty="0">
                  <a:solidFill>
                    <a:schemeClr val="accent2">
                      <a:lumMod val="25000"/>
                    </a:schemeClr>
                  </a:solidFill>
                </a:rPr>
                <a:t>/7</a:t>
              </a:r>
              <a:endParaRPr lang="zh-CN" altLang="en-US" sz="2400" dirty="0">
                <a:solidFill>
                  <a:schemeClr val="accent2">
                    <a:lumMod val="25000"/>
                  </a:schemeClr>
                </a:solidFill>
              </a:endParaRPr>
            </a:p>
          </p:txBody>
        </p:sp>
      </p:grpSp>
      <p:grpSp>
        <p:nvGrpSpPr>
          <p:cNvPr id="58" name="组合 57">
            <a:extLst>
              <a:ext uri="{FF2B5EF4-FFF2-40B4-BE49-F238E27FC236}">
                <a16:creationId xmlns:a16="http://schemas.microsoft.com/office/drawing/2014/main" id="{F41E7CC7-5E91-E84C-7995-5BE8021D5640}"/>
              </a:ext>
            </a:extLst>
          </p:cNvPr>
          <p:cNvGrpSpPr/>
          <p:nvPr/>
        </p:nvGrpSpPr>
        <p:grpSpPr>
          <a:xfrm>
            <a:off x="5076824" y="5212525"/>
            <a:ext cx="6421415" cy="873572"/>
            <a:chOff x="5076824" y="5212525"/>
            <a:chExt cx="6421415" cy="873572"/>
          </a:xfrm>
        </p:grpSpPr>
        <p:sp>
          <p:nvSpPr>
            <p:cNvPr id="14" name="矩形: 单圆角 13">
              <a:extLst>
                <a:ext uri="{FF2B5EF4-FFF2-40B4-BE49-F238E27FC236}">
                  <a16:creationId xmlns:a16="http://schemas.microsoft.com/office/drawing/2014/main" id="{339E2524-3F1F-C8E2-5A87-6EA00CEF3112}"/>
                </a:ext>
              </a:extLst>
            </p:cNvPr>
            <p:cNvSpPr/>
            <p:nvPr/>
          </p:nvSpPr>
          <p:spPr>
            <a:xfrm>
              <a:off x="5076824" y="5212525"/>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AF75D1B-8D21-3A1F-3C42-80E7D74FB7A1}"/>
                </a:ext>
              </a:extLst>
            </p:cNvPr>
            <p:cNvSpPr txBox="1"/>
            <p:nvPr/>
          </p:nvSpPr>
          <p:spPr>
            <a:xfrm>
              <a:off x="6096000" y="5338648"/>
              <a:ext cx="4981012" cy="584775"/>
            </a:xfrm>
            <a:prstGeom prst="rect">
              <a:avLst/>
            </a:prstGeom>
            <a:noFill/>
          </p:spPr>
          <p:txBody>
            <a:bodyPr wrap="square">
              <a:spAutoFit/>
            </a:bodyPr>
            <a:lstStyle/>
            <a:p>
              <a:pPr algn="just"/>
              <a:r>
                <a:rPr lang="zh-CN" altLang="en-US" sz="1600" dirty="0">
                  <a:solidFill>
                    <a:schemeClr val="accent2">
                      <a:lumMod val="25000"/>
                    </a:schemeClr>
                  </a:solidFill>
                  <a:latin typeface="+mj-lt"/>
                </a:rPr>
                <a:t>通过以上设计目标，可以实现项目的创新性，同时有效解决了企业的痛点问题。</a:t>
              </a:r>
            </a:p>
          </p:txBody>
        </p:sp>
        <p:sp>
          <p:nvSpPr>
            <p:cNvPr id="53" name="文本框 52">
              <a:extLst>
                <a:ext uri="{FF2B5EF4-FFF2-40B4-BE49-F238E27FC236}">
                  <a16:creationId xmlns:a16="http://schemas.microsoft.com/office/drawing/2014/main" id="{1E5FEDD6-9F28-DA9E-A702-81C6D9D022CA}"/>
                </a:ext>
              </a:extLst>
            </p:cNvPr>
            <p:cNvSpPr txBox="1"/>
            <p:nvPr/>
          </p:nvSpPr>
          <p:spPr>
            <a:xfrm>
              <a:off x="5125389" y="5300747"/>
              <a:ext cx="922047" cy="584775"/>
            </a:xfrm>
            <a:prstGeom prst="rect">
              <a:avLst/>
            </a:prstGeom>
            <a:noFill/>
          </p:spPr>
          <p:txBody>
            <a:bodyPr wrap="none" rtlCol="0">
              <a:spAutoFit/>
            </a:bodyPr>
            <a:lstStyle/>
            <a:p>
              <a:r>
                <a:rPr lang="zh-CN" altLang="en-US" sz="3200" dirty="0">
                  <a:solidFill>
                    <a:schemeClr val="bg1"/>
                  </a:solidFill>
                </a:rPr>
                <a:t>总</a:t>
              </a:r>
              <a:r>
                <a:rPr lang="en-US" altLang="zh-CN" sz="2000" dirty="0">
                  <a:solidFill>
                    <a:schemeClr val="accent2">
                      <a:lumMod val="25000"/>
                    </a:schemeClr>
                  </a:solidFill>
                </a:rPr>
                <a:t>/</a:t>
              </a:r>
              <a:r>
                <a:rPr lang="zh-CN" altLang="en-US" sz="2000" dirty="0">
                  <a:solidFill>
                    <a:schemeClr val="accent2">
                      <a:lumMod val="25000"/>
                    </a:schemeClr>
                  </a:solidFill>
                </a:rPr>
                <a:t>结</a:t>
              </a:r>
            </a:p>
          </p:txBody>
        </p:sp>
      </p:grpSp>
      <p:sp>
        <p:nvSpPr>
          <p:cNvPr id="17" name="文本框 16">
            <a:extLst>
              <a:ext uri="{FF2B5EF4-FFF2-40B4-BE49-F238E27FC236}">
                <a16:creationId xmlns:a16="http://schemas.microsoft.com/office/drawing/2014/main" id="{18574192-1558-7133-87DE-A3D76EBE9CE7}"/>
              </a:ext>
            </a:extLst>
          </p:cNvPr>
          <p:cNvSpPr txBox="1"/>
          <p:nvPr/>
        </p:nvSpPr>
        <p:spPr>
          <a:xfrm>
            <a:off x="3089146" y="2162880"/>
            <a:ext cx="1343153" cy="369332"/>
          </a:xfrm>
          <a:prstGeom prst="rect">
            <a:avLst/>
          </a:prstGeom>
          <a:noFill/>
        </p:spPr>
        <p:txBody>
          <a:bodyPr wrap="square">
            <a:spAutoFit/>
          </a:bodyPr>
          <a:lstStyle/>
          <a:p>
            <a:r>
              <a:rPr lang="en-US" altLang="zh-CN" i="1" dirty="0">
                <a:solidFill>
                  <a:schemeClr val="accent2">
                    <a:alpha val="50000"/>
                  </a:schemeClr>
                </a:solidFill>
              </a:rPr>
              <a:t>PROPOSAL</a:t>
            </a:r>
            <a:endParaRPr lang="zh-CN" altLang="en-US" i="1" dirty="0">
              <a:solidFill>
                <a:schemeClr val="accent2">
                  <a:alpha val="50000"/>
                </a:schemeClr>
              </a:solidFill>
            </a:endParaRPr>
          </a:p>
        </p:txBody>
      </p:sp>
      <p:sp>
        <p:nvSpPr>
          <p:cNvPr id="18" name="文本框 17">
            <a:extLst>
              <a:ext uri="{FF2B5EF4-FFF2-40B4-BE49-F238E27FC236}">
                <a16:creationId xmlns:a16="http://schemas.microsoft.com/office/drawing/2014/main" id="{2133993F-E380-3DBD-45BE-B5304B308A92}"/>
              </a:ext>
            </a:extLst>
          </p:cNvPr>
          <p:cNvSpPr txBox="1"/>
          <p:nvPr/>
        </p:nvSpPr>
        <p:spPr>
          <a:xfrm>
            <a:off x="1304998" y="2073989"/>
            <a:ext cx="1699147" cy="461665"/>
          </a:xfrm>
          <a:prstGeom prst="rect">
            <a:avLst/>
          </a:prstGeom>
          <a:noFill/>
        </p:spPr>
        <p:txBody>
          <a:bodyPr wrap="square">
            <a:spAutoFit/>
          </a:bodyPr>
          <a:lstStyle/>
          <a:p>
            <a:r>
              <a:rPr lang="en-US" altLang="zh-CN" sz="2400" i="1" dirty="0">
                <a:solidFill>
                  <a:schemeClr val="accent2">
                    <a:alpha val="44000"/>
                  </a:schemeClr>
                </a:solidFill>
              </a:rPr>
              <a:t>DESIGN</a:t>
            </a:r>
            <a:endParaRPr lang="zh-CN" altLang="en-US" sz="2400" i="1" dirty="0">
              <a:solidFill>
                <a:schemeClr val="accent2">
                  <a:alpha val="44000"/>
                </a:schemeClr>
              </a:solidFill>
            </a:endParaRPr>
          </a:p>
        </p:txBody>
      </p:sp>
      <p:sp>
        <p:nvSpPr>
          <p:cNvPr id="19" name="椭圆 18">
            <a:extLst>
              <a:ext uri="{FF2B5EF4-FFF2-40B4-BE49-F238E27FC236}">
                <a16:creationId xmlns:a16="http://schemas.microsoft.com/office/drawing/2014/main" id="{4BC11E3A-23AC-BA4F-0691-5814C383EBC9}"/>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9277480-1BA5-1903-DCA2-C029A491481B}"/>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grpSp>
        <p:nvGrpSpPr>
          <p:cNvPr id="21" name="组合 20">
            <a:extLst>
              <a:ext uri="{FF2B5EF4-FFF2-40B4-BE49-F238E27FC236}">
                <a16:creationId xmlns:a16="http://schemas.microsoft.com/office/drawing/2014/main" id="{43316015-6622-FA00-9547-54A32682C40D}"/>
              </a:ext>
            </a:extLst>
          </p:cNvPr>
          <p:cNvGrpSpPr/>
          <p:nvPr/>
        </p:nvGrpSpPr>
        <p:grpSpPr>
          <a:xfrm>
            <a:off x="1287046" y="1519429"/>
            <a:ext cx="3226640" cy="830997"/>
            <a:chOff x="1287046" y="1519429"/>
            <a:chExt cx="3226640" cy="830997"/>
          </a:xfrm>
        </p:grpSpPr>
        <p:sp>
          <p:nvSpPr>
            <p:cNvPr id="22" name="文本框 21">
              <a:extLst>
                <a:ext uri="{FF2B5EF4-FFF2-40B4-BE49-F238E27FC236}">
                  <a16:creationId xmlns:a16="http://schemas.microsoft.com/office/drawing/2014/main" id="{97EDCE4F-D687-B0C0-75E6-02E14FA30902}"/>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建</a:t>
              </a:r>
            </a:p>
          </p:txBody>
        </p:sp>
        <p:sp>
          <p:nvSpPr>
            <p:cNvPr id="23" name="文本框 22">
              <a:extLst>
                <a:ext uri="{FF2B5EF4-FFF2-40B4-BE49-F238E27FC236}">
                  <a16:creationId xmlns:a16="http://schemas.microsoft.com/office/drawing/2014/main" id="{E17216AB-BDFF-2789-B93B-560F526D4041}"/>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设</a:t>
              </a:r>
            </a:p>
          </p:txBody>
        </p:sp>
        <p:sp>
          <p:nvSpPr>
            <p:cNvPr id="24" name="矩形 23">
              <a:extLst>
                <a:ext uri="{FF2B5EF4-FFF2-40B4-BE49-F238E27FC236}">
                  <a16:creationId xmlns:a16="http://schemas.microsoft.com/office/drawing/2014/main" id="{914D9B7F-48A3-8FF8-C9B5-A4B97AD67BD7}"/>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方案</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240645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21600000">
                                      <p:cBhvr>
                                        <p:cTn id="9" dur="2000" fill="hold"/>
                                        <p:tgtEl>
                                          <p:spTgt spid="59"/>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8" presetClass="emph" presetSubtype="0" repeatCount="indefinite" fill="hold" grpId="1" nodeType="withEffect">
                                  <p:stCondLst>
                                    <p:cond delay="0"/>
                                  </p:stCondLst>
                                  <p:childTnLst>
                                    <p:animRot by="-21600000">
                                      <p:cBhvr>
                                        <p:cTn id="14" dur="3000" fill="hold"/>
                                        <p:tgtEl>
                                          <p:spTgt spid="60"/>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8" presetClass="emph" presetSubtype="0" repeatCount="indefinite" fill="hold" grpId="1" nodeType="withEffect">
                                  <p:stCondLst>
                                    <p:cond delay="0"/>
                                  </p:stCondLst>
                                  <p:childTnLst>
                                    <p:animRot by="21600000">
                                      <p:cBhvr>
                                        <p:cTn id="19" dur="1500" fill="hold"/>
                                        <p:tgtEl>
                                          <p:spTgt spid="61"/>
                                        </p:tgtEl>
                                        <p:attrNameLst>
                                          <p:attrName>r</p:attrName>
                                        </p:attrNameLst>
                                      </p:cBhvr>
                                    </p:animRot>
                                  </p:childTnLst>
                                </p:cTn>
                              </p:par>
                              <p:par>
                                <p:cTn id="20" presetID="2" presetClass="entr" presetSubtype="2" decel="10000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500" fill="hold"/>
                                        <p:tgtEl>
                                          <p:spTgt spid="55"/>
                                        </p:tgtEl>
                                        <p:attrNameLst>
                                          <p:attrName>ppt_x</p:attrName>
                                        </p:attrNameLst>
                                      </p:cBhvr>
                                      <p:tavLst>
                                        <p:tav tm="0">
                                          <p:val>
                                            <p:strVal val="1+#ppt_w/2"/>
                                          </p:val>
                                        </p:tav>
                                        <p:tav tm="100000">
                                          <p:val>
                                            <p:strVal val="#ppt_x"/>
                                          </p:val>
                                        </p:tav>
                                      </p:tavLst>
                                    </p:anim>
                                    <p:anim calcmode="lin" valueType="num">
                                      <p:cBhvr additive="base">
                                        <p:cTn id="23" dur="1500" fill="hold"/>
                                        <p:tgtEl>
                                          <p:spTgt spid="55"/>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500"/>
                                        <p:tgtEl>
                                          <p:spTgt spid="55"/>
                                        </p:tgtEl>
                                      </p:cBhvr>
                                    </p:animEffect>
                                  </p:childTnLst>
                                </p:cTn>
                              </p:par>
                              <p:par>
                                <p:cTn id="27" presetID="2" presetClass="entr" presetSubtype="2" decel="100000" fill="hold" nodeType="withEffect">
                                  <p:stCondLst>
                                    <p:cond delay="75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1500" fill="hold"/>
                                        <p:tgtEl>
                                          <p:spTgt spid="56"/>
                                        </p:tgtEl>
                                        <p:attrNameLst>
                                          <p:attrName>ppt_x</p:attrName>
                                        </p:attrNameLst>
                                      </p:cBhvr>
                                      <p:tavLst>
                                        <p:tav tm="0">
                                          <p:val>
                                            <p:strVal val="1+#ppt_w/2"/>
                                          </p:val>
                                        </p:tav>
                                        <p:tav tm="100000">
                                          <p:val>
                                            <p:strVal val="#ppt_x"/>
                                          </p:val>
                                        </p:tav>
                                      </p:tavLst>
                                    </p:anim>
                                    <p:anim calcmode="lin" valueType="num">
                                      <p:cBhvr additive="base">
                                        <p:cTn id="30" dur="1500" fill="hold"/>
                                        <p:tgtEl>
                                          <p:spTgt spid="56"/>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500"/>
                                        <p:tgtEl>
                                          <p:spTgt spid="56"/>
                                        </p:tgtEl>
                                      </p:cBhvr>
                                    </p:animEffect>
                                  </p:childTnLst>
                                </p:cTn>
                              </p:par>
                              <p:par>
                                <p:cTn id="34" presetID="2" presetClass="entr" presetSubtype="2" decel="100000" fill="hold" nodeType="withEffect">
                                  <p:stCondLst>
                                    <p:cond delay="150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1500" fill="hold"/>
                                        <p:tgtEl>
                                          <p:spTgt spid="57"/>
                                        </p:tgtEl>
                                        <p:attrNameLst>
                                          <p:attrName>ppt_x</p:attrName>
                                        </p:attrNameLst>
                                      </p:cBhvr>
                                      <p:tavLst>
                                        <p:tav tm="0">
                                          <p:val>
                                            <p:strVal val="1+#ppt_w/2"/>
                                          </p:val>
                                        </p:tav>
                                        <p:tav tm="100000">
                                          <p:val>
                                            <p:strVal val="#ppt_x"/>
                                          </p:val>
                                        </p:tav>
                                      </p:tavLst>
                                    </p:anim>
                                    <p:anim calcmode="lin" valueType="num">
                                      <p:cBhvr additive="base">
                                        <p:cTn id="37" dur="1500" fill="hold"/>
                                        <p:tgtEl>
                                          <p:spTgt spid="57"/>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5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500"/>
                                        <p:tgtEl>
                                          <p:spTgt spid="57"/>
                                        </p:tgtEl>
                                      </p:cBhvr>
                                    </p:animEffect>
                                  </p:childTnLst>
                                </p:cTn>
                              </p:par>
                              <p:par>
                                <p:cTn id="41" presetID="2" presetClass="entr" presetSubtype="2" decel="100000" fill="hold" nodeType="withEffect">
                                  <p:stCondLst>
                                    <p:cond delay="225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500" fill="hold"/>
                                        <p:tgtEl>
                                          <p:spTgt spid="58"/>
                                        </p:tgtEl>
                                        <p:attrNameLst>
                                          <p:attrName>ppt_x</p:attrName>
                                        </p:attrNameLst>
                                      </p:cBhvr>
                                      <p:tavLst>
                                        <p:tav tm="0">
                                          <p:val>
                                            <p:strVal val="1+#ppt_w/2"/>
                                          </p:val>
                                        </p:tav>
                                        <p:tav tm="100000">
                                          <p:val>
                                            <p:strVal val="#ppt_x"/>
                                          </p:val>
                                        </p:tav>
                                      </p:tavLst>
                                    </p:anim>
                                    <p:anim calcmode="lin" valueType="num">
                                      <p:cBhvr additive="base">
                                        <p:cTn id="44" dur="1500" fill="hold"/>
                                        <p:tgtEl>
                                          <p:spTgt spid="58"/>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22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500"/>
                                        <p:tgtEl>
                                          <p:spTgt spid="58"/>
                                        </p:tgtEl>
                                      </p:cBhvr>
                                    </p:animEffect>
                                  </p:childTnLst>
                                </p:cTn>
                              </p:par>
                              <p:par>
                                <p:cTn id="48" presetID="2" presetClass="entr" presetSubtype="8" decel="10000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1500" fill="hold"/>
                                        <p:tgtEl>
                                          <p:spTgt spid="17"/>
                                        </p:tgtEl>
                                        <p:attrNameLst>
                                          <p:attrName>ppt_x</p:attrName>
                                        </p:attrNameLst>
                                      </p:cBhvr>
                                      <p:tavLst>
                                        <p:tav tm="0">
                                          <p:val>
                                            <p:strVal val="0-#ppt_w/2"/>
                                          </p:val>
                                        </p:tav>
                                        <p:tav tm="100000">
                                          <p:val>
                                            <p:strVal val="#ppt_x"/>
                                          </p:val>
                                        </p:tav>
                                      </p:tavLst>
                                    </p:anim>
                                    <p:anim calcmode="lin" valueType="num">
                                      <p:cBhvr additive="base">
                                        <p:cTn id="51" dur="1500" fill="hold"/>
                                        <p:tgtEl>
                                          <p:spTgt spid="17"/>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1500" fill="hold"/>
                                        <p:tgtEl>
                                          <p:spTgt spid="18"/>
                                        </p:tgtEl>
                                        <p:attrNameLst>
                                          <p:attrName>ppt_x</p:attrName>
                                        </p:attrNameLst>
                                      </p:cBhvr>
                                      <p:tavLst>
                                        <p:tav tm="0">
                                          <p:val>
                                            <p:strVal val="0-#ppt_w/2"/>
                                          </p:val>
                                        </p:tav>
                                        <p:tav tm="100000">
                                          <p:val>
                                            <p:strVal val="#ppt_x"/>
                                          </p:val>
                                        </p:tav>
                                      </p:tavLst>
                                    </p:anim>
                                    <p:anim calcmode="lin" valueType="num">
                                      <p:cBhvr additive="base">
                                        <p:cTn id="55" dur="1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additive="base">
                                        <p:cTn id="58" dur="1500" fill="hold"/>
                                        <p:tgtEl>
                                          <p:spTgt spid="19"/>
                                        </p:tgtEl>
                                        <p:attrNameLst>
                                          <p:attrName>ppt_x</p:attrName>
                                        </p:attrNameLst>
                                      </p:cBhvr>
                                      <p:tavLst>
                                        <p:tav tm="0">
                                          <p:val>
                                            <p:strVal val="0-#ppt_w/2"/>
                                          </p:val>
                                        </p:tav>
                                        <p:tav tm="100000">
                                          <p:val>
                                            <p:strVal val="#ppt_x"/>
                                          </p:val>
                                        </p:tav>
                                      </p:tavLst>
                                    </p:anim>
                                    <p:anim calcmode="lin" valueType="num">
                                      <p:cBhvr additive="base">
                                        <p:cTn id="59" dur="1500" fill="hold"/>
                                        <p:tgtEl>
                                          <p:spTgt spid="19"/>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additive="base">
                                        <p:cTn id="62" dur="1500" fill="hold"/>
                                        <p:tgtEl>
                                          <p:spTgt spid="20"/>
                                        </p:tgtEl>
                                        <p:attrNameLst>
                                          <p:attrName>ppt_x</p:attrName>
                                        </p:attrNameLst>
                                      </p:cBhvr>
                                      <p:tavLst>
                                        <p:tav tm="0">
                                          <p:val>
                                            <p:strVal val="0-#ppt_w/2"/>
                                          </p:val>
                                        </p:tav>
                                        <p:tav tm="100000">
                                          <p:val>
                                            <p:strVal val="#ppt_x"/>
                                          </p:val>
                                        </p:tav>
                                      </p:tavLst>
                                    </p:anim>
                                    <p:anim calcmode="lin" valueType="num">
                                      <p:cBhvr additive="base">
                                        <p:cTn id="63" dur="1500" fill="hold"/>
                                        <p:tgtEl>
                                          <p:spTgt spid="20"/>
                                        </p:tgtEl>
                                        <p:attrNameLst>
                                          <p:attrName>ppt_y</p:attrName>
                                        </p:attrNameLst>
                                      </p:cBhvr>
                                      <p:tavLst>
                                        <p:tav tm="0">
                                          <p:val>
                                            <p:strVal val="#ppt_y"/>
                                          </p:val>
                                        </p:tav>
                                        <p:tav tm="100000">
                                          <p:val>
                                            <p:strVal val="#ppt_y"/>
                                          </p:val>
                                        </p:tav>
                                      </p:tavLst>
                                    </p:anim>
                                  </p:childTnLst>
                                </p:cTn>
                              </p:par>
                              <p:par>
                                <p:cTn id="64" presetID="2" presetClass="entr" presetSubtype="8" decel="10000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additive="base">
                                        <p:cTn id="66" dur="1500" fill="hold"/>
                                        <p:tgtEl>
                                          <p:spTgt spid="21"/>
                                        </p:tgtEl>
                                        <p:attrNameLst>
                                          <p:attrName>ppt_x</p:attrName>
                                        </p:attrNameLst>
                                      </p:cBhvr>
                                      <p:tavLst>
                                        <p:tav tm="0">
                                          <p:val>
                                            <p:strVal val="0-#ppt_w/2"/>
                                          </p:val>
                                        </p:tav>
                                        <p:tav tm="100000">
                                          <p:val>
                                            <p:strVal val="#ppt_x"/>
                                          </p:val>
                                        </p:tav>
                                      </p:tavLst>
                                    </p:anim>
                                    <p:anim calcmode="lin" valueType="num">
                                      <p:cBhvr additive="base">
                                        <p:cTn id="67" dur="1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17" grpId="0"/>
      <p:bldP spid="18" grpId="0"/>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8E79D8D-DB21-4D24-5F3E-E671595208BA}"/>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419084AF-8B9F-021B-85B0-FB85A9742FB5}"/>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83BC179-B2B5-0BBE-221C-C0A17CE69675}"/>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D5A71DD-F916-FF99-29BA-BA57B03A076A}"/>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AF51D69A-D676-F37B-2E25-1E599441E091}"/>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CEC2F26-0C04-D342-AB69-805EF0DE2791}"/>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99D8F03-C942-630C-44E7-129274455EF9}"/>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B6BFB5B-FB60-F11F-3B5B-B9B2A81AEA19}"/>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29D3220B-3446-1407-8B86-238441B8DC3A}"/>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32A29D36-8612-1B11-1C2C-F672E5C39A35}"/>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3E125FD-E8BF-1AC6-3467-F078196459A4}"/>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500CE333-F93C-08BE-1800-9C5F7765747D}"/>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A87D834-2C03-47D6-1F27-E7D80C641CC1}"/>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78E9A54A-B849-0721-924B-A70871F06586}"/>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8E0F9BF5-45A9-709F-BFA8-EAB87E818257}"/>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040894DB-1A13-C1E4-67D1-3466208EC7FB}"/>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E598EB98-091E-E25A-EDA5-380BDF6AFA4D}"/>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6B6B86EE-FA06-DA66-D1DD-0A1BD8775B65}"/>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123100DE-6DDB-48DB-4DC5-2ED46BEC21AB}"/>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6ABD5DD4-FC71-FDBA-2583-9B4B6B230D40}"/>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BEB3EE11-49EB-E8FF-A467-3CD6C18A374F}"/>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7B294373-6CC0-C06B-3485-4C27EC88EB47}"/>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82599C3B-9418-87CF-4E54-40C9C4BB2D5C}"/>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3255B653-B159-AD7E-9D3C-ED7381A7D0D4}"/>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C2765F1C-05EB-901E-3B47-72279C9806E9}"/>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BEAE32A-974F-BD07-DDDE-61AF6CA0A0A2}"/>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A8A59F4-8DD2-CA3F-F45A-B04FE5224AF3}"/>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5AFEFBB3-16D2-00E5-703F-4A261C725A8C}"/>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18BCE8B-C85A-CA7A-6107-D38B63C00E18}"/>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0D5A11F2-6A3F-283C-F412-2EDA37EE074A}"/>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C82E9508-1A85-9702-D81C-259ABA8F5289}"/>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C8C79018-2B53-CE59-F4AE-FA79488214F5}"/>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AAB40C84-B4BF-19BA-A4E0-9272F0877DCF}"/>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464B8086-4B3A-8146-7A89-122FFEA8FD12}"/>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984D5E5D-FCA9-03D8-D405-E582DD8483E2}"/>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20BC8D9B-CA3D-2E55-C23E-DAEAA9C15EF5}"/>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7C1E1BF6-1CF7-2549-B616-E0E21C268B6E}"/>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FBE8D36-749D-5CAA-1E3C-149FE24FD17F}"/>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6BF50CC-06B9-6385-C553-96640CCAC3C2}"/>
              </a:ext>
            </a:extLst>
          </p:cNvPr>
          <p:cNvSpPr/>
          <p:nvPr/>
        </p:nvSpPr>
        <p:spPr>
          <a:xfrm>
            <a:off x="126795" y="899634"/>
            <a:ext cx="7109639"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流程自动化与风险分析</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FC2CCEB9-2941-4BC8-9F9B-FC445F2D2D95}"/>
              </a:ext>
            </a:extLst>
          </p:cNvPr>
          <p:cNvGraphicFramePr/>
          <p:nvPr>
            <p:custDataLst>
              <p:tags r:id="rId4"/>
            </p:custDataLst>
            <p:extLst>
              <p:ext uri="{D42A27DB-BD31-4B8C-83A1-F6EECF244321}">
                <p14:modId xmlns:p14="http://schemas.microsoft.com/office/powerpoint/2010/main" val="3719891794"/>
              </p:ext>
            </p:extLst>
          </p:nvPr>
        </p:nvGraphicFramePr>
        <p:xfrm>
          <a:off x="1211632" y="1784900"/>
          <a:ext cx="10587053" cy="4253950"/>
        </p:xfrm>
        <a:graphic>
          <a:graphicData uri="http://schemas.openxmlformats.org/drawingml/2006/table">
            <a:tbl>
              <a:tblPr/>
              <a:tblGrid>
                <a:gridCol w="1170616">
                  <a:extLst>
                    <a:ext uri="{9D8B030D-6E8A-4147-A177-3AD203B41FA5}">
                      <a16:colId xmlns:a16="http://schemas.microsoft.com/office/drawing/2014/main" val="20000"/>
                    </a:ext>
                  </a:extLst>
                </a:gridCol>
                <a:gridCol w="2669650">
                  <a:extLst>
                    <a:ext uri="{9D8B030D-6E8A-4147-A177-3AD203B41FA5}">
                      <a16:colId xmlns:a16="http://schemas.microsoft.com/office/drawing/2014/main" val="20001"/>
                    </a:ext>
                  </a:extLst>
                </a:gridCol>
                <a:gridCol w="4156666">
                  <a:extLst>
                    <a:ext uri="{9D8B030D-6E8A-4147-A177-3AD203B41FA5}">
                      <a16:colId xmlns:a16="http://schemas.microsoft.com/office/drawing/2014/main" val="20002"/>
                    </a:ext>
                  </a:extLst>
                </a:gridCol>
                <a:gridCol w="2590121">
                  <a:extLst>
                    <a:ext uri="{9D8B030D-6E8A-4147-A177-3AD203B41FA5}">
                      <a16:colId xmlns:a16="http://schemas.microsoft.com/office/drawing/2014/main" val="20003"/>
                    </a:ext>
                  </a:extLst>
                </a:gridCol>
              </a:tblGrid>
              <a:tr h="382411">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业务操作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风险分析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en-US" altLang="zh-CN" sz="2400" b="1" dirty="0">
                          <a:solidFill>
                            <a:schemeClr val="accent2"/>
                          </a:solidFill>
                          <a:latin typeface="仿宋" panose="02010609060101010101" charset="-122"/>
                          <a:ea typeface="仿宋" panose="02010609060101010101" charset="-122"/>
                        </a:rPr>
                        <a:t>RPA</a:t>
                      </a:r>
                      <a:r>
                        <a:rPr lang="zh-CN" altLang="en-US" sz="2400" b="1" dirty="0">
                          <a:solidFill>
                            <a:schemeClr val="accent2"/>
                          </a:solidFill>
                          <a:latin typeface="仿宋" panose="02010609060101010101" charset="-122"/>
                          <a:ea typeface="仿宋" panose="02010609060101010101" charset="-122"/>
                        </a:rPr>
                        <a:t>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912056">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sz="2000" dirty="0">
                          <a:solidFill>
                            <a:schemeClr val="accent1"/>
                          </a:solidFill>
                          <a:latin typeface="仿宋" panose="02010609060101010101" charset="-122"/>
                          <a:ea typeface="仿宋" panose="02010609060101010101" charset="-122"/>
                        </a:rPr>
                        <a:t>打开社交平台</a:t>
                      </a:r>
                      <a:r>
                        <a:rPr lang="zh-CN" altLang="en-US" sz="2000" dirty="0">
                          <a:solidFill>
                            <a:schemeClr val="accent1"/>
                          </a:solidFill>
                          <a:latin typeface="仿宋" panose="02010609060101010101" charset="-122"/>
                          <a:ea typeface="仿宋" panose="02010609060101010101" charset="-122"/>
                        </a:rPr>
                        <a:t>并登录</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sz="1600" b="1" dirty="0">
                          <a:solidFill>
                            <a:schemeClr val="tx1"/>
                          </a:solidFill>
                          <a:latin typeface="仿宋" panose="02010609060101010101" charset="-122"/>
                          <a:ea typeface="仿宋" panose="02010609060101010101" charset="-122"/>
                        </a:rPr>
                        <a:t>风险点：</a:t>
                      </a:r>
                      <a:r>
                        <a:rPr lang="zh-CN" altLang="en-US" sz="1600" dirty="0">
                          <a:solidFill>
                            <a:schemeClr val="accent1"/>
                          </a:solidFill>
                          <a:latin typeface="仿宋" panose="02010609060101010101" charset="-122"/>
                          <a:ea typeface="仿宋" panose="02010609060101010101" charset="-122"/>
                        </a:rPr>
                        <a:t>网页是已登录状态，使登陆指令无效执行。</a:t>
                      </a:r>
                      <a:endParaRPr lang="zh-CN" sz="16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sz="1600" b="1" dirty="0">
                          <a:solidFill>
                            <a:schemeClr val="tx1"/>
                          </a:solidFill>
                          <a:latin typeface="仿宋" panose="02010609060101010101" charset="-122"/>
                          <a:ea typeface="仿宋" panose="02010609060101010101" charset="-122"/>
                        </a:rPr>
                        <a:t>解决方案：</a:t>
                      </a:r>
                      <a:r>
                        <a:rPr lang="zh-CN" altLang="en-US" sz="1600" dirty="0">
                          <a:solidFill>
                            <a:schemeClr val="accent1"/>
                          </a:solidFill>
                          <a:latin typeface="仿宋" panose="02010609060101010101" charset="-122"/>
                          <a:ea typeface="仿宋" panose="02010609060101010101" charset="-122"/>
                        </a:rPr>
                        <a:t>通过基于网页元素检测的条件语句来跳过已经登陆的网站</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sz="1800" dirty="0">
                          <a:solidFill>
                            <a:schemeClr val="accent1"/>
                          </a:solidFill>
                          <a:latin typeface="仿宋" panose="02010609060101010101" charset="-122"/>
                          <a:ea typeface="仿宋" panose="02010609060101010101" charset="-122"/>
                        </a:rPr>
                        <a:t>打开社交平台页面</a:t>
                      </a:r>
                      <a:r>
                        <a:rPr lang="zh-CN" altLang="en-US" sz="1800" dirty="0">
                          <a:solidFill>
                            <a:schemeClr val="accent1"/>
                          </a:solidFill>
                          <a:latin typeface="仿宋" panose="02010609060101010101" charset="-122"/>
                          <a:ea typeface="仿宋" panose="02010609060101010101" charset="-122"/>
                        </a:rPr>
                        <a:t>并登录</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1959483">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2000" dirty="0">
                          <a:solidFill>
                            <a:schemeClr val="accent1"/>
                          </a:solidFill>
                          <a:latin typeface="仿宋" panose="02010609060101010101" charset="-122"/>
                          <a:ea typeface="仿宋" panose="02010609060101010101" charset="-122"/>
                        </a:rPr>
                        <a:t>切换到热点新闻页面并抓取热点新闻标题</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800" b="1" kern="1200" dirty="0">
                          <a:solidFill>
                            <a:schemeClr val="tx1"/>
                          </a:solidFill>
                          <a:latin typeface="仿宋" panose="02010609060101010101" charset="-122"/>
                          <a:ea typeface="仿宋" panose="02010609060101010101" charset="-122"/>
                          <a:cs typeface="+mn-cs"/>
                        </a:rPr>
                        <a:t>风险点：</a:t>
                      </a:r>
                      <a:r>
                        <a:rPr lang="zh-CN" altLang="en-US" sz="1800" dirty="0">
                          <a:solidFill>
                            <a:schemeClr val="accent1"/>
                          </a:solidFill>
                          <a:latin typeface="仿宋" panose="02010609060101010101" charset="-122"/>
                          <a:ea typeface="仿宋" panose="02010609060101010101" charset="-122"/>
                        </a:rPr>
                        <a:t>抓取的新闻无法参与后续的数据处理</a:t>
                      </a:r>
                      <a:endParaRPr lang="en-US" altLang="zh-CN" sz="18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altLang="en-US" sz="1800" b="1" kern="1200" dirty="0">
                          <a:solidFill>
                            <a:schemeClr val="tx1"/>
                          </a:solidFill>
                          <a:latin typeface="仿宋" panose="02010609060101010101" charset="-122"/>
                          <a:ea typeface="仿宋" panose="02010609060101010101" charset="-122"/>
                          <a:cs typeface="+mn-cs"/>
                        </a:rPr>
                        <a:t>解决方案：</a:t>
                      </a:r>
                      <a:r>
                        <a:rPr lang="zh-CN" altLang="en-US" sz="1800" dirty="0">
                          <a:solidFill>
                            <a:schemeClr val="accent1"/>
                          </a:solidFill>
                          <a:latin typeface="仿宋" panose="02010609060101010101" charset="-122"/>
                          <a:ea typeface="仿宋" panose="02010609060101010101" charset="-122"/>
                        </a:rPr>
                        <a:t>使用数据表格以储存热点新闻的标题与链接</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dirty="0">
                          <a:solidFill>
                            <a:schemeClr val="accent1"/>
                          </a:solidFill>
                          <a:latin typeface="仿宋" panose="02010609060101010101" charset="-122"/>
                          <a:ea typeface="仿宋" panose="02010609060101010101" charset="-122"/>
                        </a:rPr>
                        <a:t>切换到热点新闻页面，在热点新闻页面中循环相似元素，将热点新闻的标题与链接保存到数据表格的</a:t>
                      </a:r>
                      <a:r>
                        <a:rPr lang="en-US" altLang="zh-CN" sz="1800" dirty="0">
                          <a:solidFill>
                            <a:schemeClr val="accent1"/>
                          </a:solidFill>
                          <a:latin typeface="仿宋" panose="02010609060101010101" charset="-122"/>
                          <a:ea typeface="仿宋" panose="02010609060101010101" charset="-122"/>
                        </a:rPr>
                        <a:t>A</a:t>
                      </a:r>
                      <a:r>
                        <a:rPr lang="zh-CN" altLang="en-US" sz="1800" dirty="0">
                          <a:solidFill>
                            <a:schemeClr val="accent1"/>
                          </a:solidFill>
                          <a:latin typeface="仿宋" panose="02010609060101010101" charset="-122"/>
                          <a:ea typeface="仿宋" panose="02010609060101010101" charset="-122"/>
                        </a:rPr>
                        <a:t>列与</a:t>
                      </a:r>
                      <a:r>
                        <a:rPr lang="en-US" altLang="zh-CN" sz="1800" dirty="0">
                          <a:solidFill>
                            <a:schemeClr val="accent1"/>
                          </a:solidFill>
                          <a:latin typeface="仿宋" panose="02010609060101010101" charset="-122"/>
                          <a:ea typeface="仿宋" panose="02010609060101010101" charset="-122"/>
                        </a:rPr>
                        <a:t>B</a:t>
                      </a:r>
                      <a:r>
                        <a:rPr lang="zh-CN" altLang="en-US" sz="1800" dirty="0">
                          <a:solidFill>
                            <a:schemeClr val="accent1"/>
                          </a:solidFill>
                          <a:latin typeface="仿宋" panose="02010609060101010101" charset="-122"/>
                          <a:ea typeface="仿宋" panose="02010609060101010101" charset="-122"/>
                        </a:rPr>
                        <a:t>列中。</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348943D0-9208-1A41-D49B-A530AB5FBF36}"/>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AF58911F-49C7-14BB-4178-20ABF63C5BD9}"/>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endParaRPr lang="zh-CN" altLang="en-US" sz="9600" b="1" dirty="0">
                <a:latin typeface="+mj-lt"/>
              </a:endParaRPr>
            </a:p>
          </p:txBody>
        </p:sp>
        <p:sp>
          <p:nvSpPr>
            <p:cNvPr id="36" name="文本框 35">
              <a:extLst>
                <a:ext uri="{FF2B5EF4-FFF2-40B4-BE49-F238E27FC236}">
                  <a16:creationId xmlns:a16="http://schemas.microsoft.com/office/drawing/2014/main" id="{99AC02FA-DE66-745F-21E4-C8CAA8464040}"/>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主流程</a:t>
              </a:r>
              <a:endParaRPr lang="zh-CN" altLang="en-US" sz="3200" b="1" dirty="0">
                <a:latin typeface="+mj-lt"/>
              </a:endParaRPr>
            </a:p>
          </p:txBody>
        </p:sp>
      </p:grpSp>
      <p:sp>
        <p:nvSpPr>
          <p:cNvPr id="38" name="文本框 37">
            <a:extLst>
              <a:ext uri="{FF2B5EF4-FFF2-40B4-BE49-F238E27FC236}">
                <a16:creationId xmlns:a16="http://schemas.microsoft.com/office/drawing/2014/main" id="{81843D72-2A84-3120-59E5-AF9BCAB9250F}"/>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41800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7EC61-BF81-804A-872E-221A425EF737}"/>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626E266A-B8D5-E24D-28CC-4971075946D0}"/>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AF2FD87D-8E90-DA7C-2EA9-0215BCD16BF4}"/>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0D742FCD-2C6F-F9D3-7FDD-37F4494EB646}"/>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B8A0C33-736E-A602-C51C-CBE61F138AFB}"/>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B638DB6A-6F70-8880-6764-5EAD3746F8BB}"/>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181D87FE-B179-1E9F-3CE0-705FF5462DCE}"/>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3AED4B2B-366D-06A0-824E-B9198681FCFF}"/>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72B18C2-8E87-CA61-8231-670E8BBBA7D8}"/>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91596B29-02B0-2CE1-B9DB-98F18E12A055}"/>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08433D96-8B3B-EB5B-CB77-08ABD39B2871}"/>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EE0A9CC-3035-2337-FD95-ECB107277927}"/>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2B7991F-49E5-4991-43D0-3CD4DE6FAC8B}"/>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A100088-A481-1F71-F0B2-C93B560FC2FD}"/>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AB91FA34-E933-1B3B-7396-B1783CDF02BB}"/>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F64A4CE8-9478-2FBC-9612-B00693CC8774}"/>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4BA0AB73-EC7E-4111-4CD3-A9986A23C33F}"/>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424FA827-5FD3-72E4-5E91-311D2AA9F41E}"/>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115CE61C-C9E3-493D-AC0C-854A6E07BA1D}"/>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EAC66948-B386-EE14-4D9B-82584697E4ED}"/>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0AE85F59-5E13-0434-7B87-145FC375350F}"/>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39F7AC1F-D4B9-A567-199C-E2A1CEAAE5FA}"/>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33F181BF-0F91-7E72-0083-236E0BCC4DA0}"/>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119FB0CE-A810-36F6-65A5-5F9DA9AEFD52}"/>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4EBE9588-71CB-9613-9A1C-C593359AF85D}"/>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F3D6493D-DC94-7C28-DF3B-1B7814CDC341}"/>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2F73AA5-E8F8-7E55-0B86-AF664E08046F}"/>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57BB37C-83C4-B78B-1035-9EF38E5D97C6}"/>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6E17AB3A-7098-75A0-5630-20D8B1B83568}"/>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FDF3F4D-DF4F-7164-D1BC-59822D668C9B}"/>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C10147C5-C43C-799E-306F-9BB677ACA783}"/>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95D15EF0-A64A-187C-14D3-DE06F17BE8AD}"/>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D5080D1C-C5A2-A181-8681-7AEA4050EC41}"/>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E774C2F0-9C95-0751-BA5C-52309776114B}"/>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E6CA4F62-D77B-AD0B-6704-F58A7C4F4310}"/>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8E79FE2-8ACD-EC0D-CA19-204FC104B614}"/>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3CA4E53-6ACE-1CB6-A1F3-01B97508EC5D}"/>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4A6E612-F114-7F7D-29EA-0FA440EE3224}"/>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82B9245C-736B-2C15-24B5-C1C326A6BE76}"/>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B778CDB-759F-4F7F-9C6B-A7D75A1B7DC4}"/>
              </a:ext>
            </a:extLst>
          </p:cNvPr>
          <p:cNvSpPr/>
          <p:nvPr/>
        </p:nvSpPr>
        <p:spPr>
          <a:xfrm>
            <a:off x="126795" y="899634"/>
            <a:ext cx="7109639"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流程自动化与风险分析</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2F2E134A-A3B9-90E0-41AD-DE4CE3BBCD34}"/>
              </a:ext>
            </a:extLst>
          </p:cNvPr>
          <p:cNvGraphicFramePr/>
          <p:nvPr>
            <p:custDataLst>
              <p:tags r:id="rId4"/>
            </p:custDataLst>
            <p:extLst>
              <p:ext uri="{D42A27DB-BD31-4B8C-83A1-F6EECF244321}">
                <p14:modId xmlns:p14="http://schemas.microsoft.com/office/powerpoint/2010/main" val="3050557667"/>
              </p:ext>
            </p:extLst>
          </p:nvPr>
        </p:nvGraphicFramePr>
        <p:xfrm>
          <a:off x="1211632" y="1784901"/>
          <a:ext cx="10036494" cy="4263304"/>
        </p:xfrm>
        <a:graphic>
          <a:graphicData uri="http://schemas.openxmlformats.org/drawingml/2006/table">
            <a:tbl>
              <a:tblPr/>
              <a:tblGrid>
                <a:gridCol w="1109741">
                  <a:extLst>
                    <a:ext uri="{9D8B030D-6E8A-4147-A177-3AD203B41FA5}">
                      <a16:colId xmlns:a16="http://schemas.microsoft.com/office/drawing/2014/main" val="20000"/>
                    </a:ext>
                  </a:extLst>
                </a:gridCol>
                <a:gridCol w="2530820">
                  <a:extLst>
                    <a:ext uri="{9D8B030D-6E8A-4147-A177-3AD203B41FA5}">
                      <a16:colId xmlns:a16="http://schemas.microsoft.com/office/drawing/2014/main" val="20001"/>
                    </a:ext>
                  </a:extLst>
                </a:gridCol>
                <a:gridCol w="3940507">
                  <a:extLst>
                    <a:ext uri="{9D8B030D-6E8A-4147-A177-3AD203B41FA5}">
                      <a16:colId xmlns:a16="http://schemas.microsoft.com/office/drawing/2014/main" val="20002"/>
                    </a:ext>
                  </a:extLst>
                </a:gridCol>
                <a:gridCol w="2455426">
                  <a:extLst>
                    <a:ext uri="{9D8B030D-6E8A-4147-A177-3AD203B41FA5}">
                      <a16:colId xmlns:a16="http://schemas.microsoft.com/office/drawing/2014/main" val="20003"/>
                    </a:ext>
                  </a:extLst>
                </a:gridCol>
              </a:tblGrid>
              <a:tr h="317750">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业务操作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风险分析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en-US" altLang="zh-CN" sz="2400" b="1" dirty="0">
                          <a:solidFill>
                            <a:schemeClr val="accent2"/>
                          </a:solidFill>
                          <a:latin typeface="仿宋" panose="02010609060101010101" charset="-122"/>
                          <a:ea typeface="仿宋" panose="02010609060101010101" charset="-122"/>
                        </a:rPr>
                        <a:t>RPA</a:t>
                      </a:r>
                      <a:r>
                        <a:rPr lang="zh-CN" altLang="en-US" sz="2400" b="1" dirty="0">
                          <a:solidFill>
                            <a:schemeClr val="accent2"/>
                          </a:solidFill>
                          <a:latin typeface="仿宋" panose="02010609060101010101" charset="-122"/>
                          <a:ea typeface="仿宋" panose="02010609060101010101" charset="-122"/>
                        </a:rPr>
                        <a:t>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588748">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dirty="0">
                          <a:solidFill>
                            <a:schemeClr val="accent1"/>
                          </a:solidFill>
                          <a:latin typeface="仿宋" panose="02010609060101010101" charset="-122"/>
                          <a:ea typeface="仿宋" panose="02010609060101010101" charset="-122"/>
                        </a:rPr>
                        <a:t>创建数个子线程，开始文本抓取与处理工作</a:t>
                      </a:r>
                      <a:endParaRPr lang="zh-CN" sz="24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altLang="zh-CN" sz="1600" b="1" dirty="0">
                          <a:solidFill>
                            <a:schemeClr val="tx1"/>
                          </a:solidFill>
                          <a:latin typeface="仿宋" panose="02010609060101010101" charset="-122"/>
                          <a:ea typeface="仿宋" panose="02010609060101010101" charset="-122"/>
                        </a:rPr>
                        <a:t>风险点：</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）打开线程数过多，造成不必要的占用。（</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）打开网页数过快，使</a:t>
                      </a:r>
                      <a:r>
                        <a:rPr lang="en-US" altLang="zh-CN" sz="1600" dirty="0">
                          <a:solidFill>
                            <a:schemeClr val="accent1"/>
                          </a:solidFill>
                          <a:latin typeface="仿宋" panose="02010609060101010101" charset="-122"/>
                          <a:ea typeface="仿宋" panose="02010609060101010101" charset="-122"/>
                        </a:rPr>
                        <a:t>IP</a:t>
                      </a:r>
                      <a:r>
                        <a:rPr lang="zh-CN" altLang="en-US" sz="1600" dirty="0">
                          <a:solidFill>
                            <a:schemeClr val="accent1"/>
                          </a:solidFill>
                          <a:latin typeface="仿宋" panose="02010609060101010101" charset="-122"/>
                          <a:ea typeface="仿宋" panose="02010609060101010101" charset="-122"/>
                        </a:rPr>
                        <a:t>被封禁。</a:t>
                      </a:r>
                      <a:endParaRPr lang="en-US" altLang="zh-CN" sz="16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altLang="zh-CN" sz="1600" b="1" dirty="0">
                          <a:solidFill>
                            <a:schemeClr val="tx1"/>
                          </a:solidFill>
                          <a:latin typeface="仿宋" panose="02010609060101010101" charset="-122"/>
                          <a:ea typeface="仿宋" panose="02010609060101010101" charset="-122"/>
                        </a:rPr>
                        <a:t>解决方案：</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）设置打开的线程数为</a:t>
                      </a:r>
                      <a:r>
                        <a:rPr lang="en-US" altLang="zh-CN" sz="1600" dirty="0">
                          <a:solidFill>
                            <a:schemeClr val="accent1"/>
                          </a:solidFill>
                          <a:latin typeface="仿宋" panose="02010609060101010101" charset="-122"/>
                          <a:ea typeface="仿宋" panose="02010609060101010101" charset="-122"/>
                        </a:rPr>
                        <a:t>4</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）每打开一个线程等待</a:t>
                      </a:r>
                      <a:r>
                        <a:rPr lang="en-US" altLang="zh-CN" sz="1600" dirty="0">
                          <a:solidFill>
                            <a:schemeClr val="accent1"/>
                          </a:solidFill>
                          <a:latin typeface="仿宋" panose="02010609060101010101" charset="-122"/>
                          <a:ea typeface="仿宋" panose="02010609060101010101" charset="-122"/>
                        </a:rPr>
                        <a:t>0.1</a:t>
                      </a:r>
                      <a:r>
                        <a:rPr lang="zh-CN" altLang="en-US" sz="1600" dirty="0">
                          <a:solidFill>
                            <a:schemeClr val="accent1"/>
                          </a:solidFill>
                          <a:latin typeface="仿宋" panose="02010609060101010101" charset="-122"/>
                          <a:ea typeface="仿宋" panose="02010609060101010101" charset="-122"/>
                        </a:rPr>
                        <a:t>秒。</a:t>
                      </a:r>
                      <a:endParaRPr lang="zh-CN" alt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lgn="ctr">
                      <a:solidFill>
                        <a:srgbClr val="000008"/>
                      </a:solidFill>
                      <a:prstDash val="solid"/>
                      <a:roun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800" dirty="0">
                          <a:solidFill>
                            <a:schemeClr val="accent1"/>
                          </a:solidFill>
                          <a:latin typeface="仿宋" panose="02010609060101010101" charset="-122"/>
                          <a:ea typeface="仿宋" panose="02010609060101010101" charset="-122"/>
                        </a:rPr>
                        <a:t>并发调用子流程“数据抓取”</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08796">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lgn="ctr">
                      <a:solidFill>
                        <a:srgbClr val="000008"/>
                      </a:solidFill>
                      <a:prstDash val="solid"/>
                      <a:roun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2400" dirty="0">
                          <a:solidFill>
                            <a:schemeClr val="accent1"/>
                          </a:solidFill>
                          <a:latin typeface="仿宋" panose="02010609060101010101" charset="-122"/>
                          <a:ea typeface="仿宋" panose="02010609060101010101" charset="-122"/>
                        </a:rPr>
                        <a:t>等待子线程全部结束并进行下一步操作</a:t>
                      </a:r>
                      <a:endParaRPr lang="zh-CN" sz="24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lgn="ctr">
                      <a:solidFill>
                        <a:srgbClr val="000008"/>
                      </a:solidFill>
                      <a:prstDash val="solid"/>
                      <a:roun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400" b="1" kern="1200" dirty="0">
                          <a:solidFill>
                            <a:schemeClr val="tx1"/>
                          </a:solidFill>
                          <a:latin typeface="仿宋" panose="02010609060101010101" charset="-122"/>
                          <a:ea typeface="仿宋" panose="02010609060101010101" charset="-122"/>
                          <a:cs typeface="+mn-cs"/>
                        </a:rPr>
                        <a:t>风险点：</a:t>
                      </a:r>
                      <a:r>
                        <a:rPr lang="zh-CN" altLang="en-US" sz="1400" dirty="0">
                          <a:solidFill>
                            <a:schemeClr val="accent1"/>
                          </a:solidFill>
                          <a:latin typeface="仿宋" panose="02010609060101010101" charset="-122"/>
                          <a:ea typeface="仿宋" panose="02010609060101010101" charset="-122"/>
                        </a:rPr>
                        <a:t>（</a:t>
                      </a:r>
                      <a:r>
                        <a:rPr lang="en-US" altLang="zh-CN" sz="1400" dirty="0">
                          <a:solidFill>
                            <a:schemeClr val="accent1"/>
                          </a:solidFill>
                          <a:latin typeface="仿宋" panose="02010609060101010101" charset="-122"/>
                          <a:ea typeface="仿宋" panose="02010609060101010101" charset="-122"/>
                        </a:rPr>
                        <a:t>1</a:t>
                      </a:r>
                      <a:r>
                        <a:rPr lang="zh-CN" altLang="en-US" sz="1400" dirty="0">
                          <a:solidFill>
                            <a:schemeClr val="accent1"/>
                          </a:solidFill>
                          <a:latin typeface="仿宋" panose="02010609060101010101" charset="-122"/>
                          <a:ea typeface="仿宋" panose="02010609060101010101" charset="-122"/>
                        </a:rPr>
                        <a:t>）未等所有子线程全部抓取并处理完数据便继续主线程的进程。（</a:t>
                      </a:r>
                      <a:r>
                        <a:rPr lang="en-US" altLang="zh-CN" sz="1400" dirty="0">
                          <a:solidFill>
                            <a:schemeClr val="accent1"/>
                          </a:solidFill>
                          <a:latin typeface="仿宋" panose="02010609060101010101" charset="-122"/>
                          <a:ea typeface="仿宋" panose="02010609060101010101" charset="-122"/>
                        </a:rPr>
                        <a:t>2</a:t>
                      </a:r>
                      <a:r>
                        <a:rPr lang="zh-CN" altLang="en-US" sz="1400" dirty="0">
                          <a:solidFill>
                            <a:schemeClr val="accent1"/>
                          </a:solidFill>
                          <a:latin typeface="仿宋" panose="02010609060101010101" charset="-122"/>
                          <a:ea typeface="仿宋" panose="02010609060101010101" charset="-122"/>
                        </a:rPr>
                        <a:t>）最后一个线程抓取最后一个新闻标题相关帖子并分析情感倾向工作时，主线程会在情感倾向分析完毕并写入之前继续运行。</a:t>
                      </a:r>
                      <a:endParaRPr lang="en-US" altLang="zh-CN" sz="14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altLang="en-US" sz="1400" b="1" kern="1200" dirty="0">
                          <a:solidFill>
                            <a:schemeClr val="tx1"/>
                          </a:solidFill>
                          <a:latin typeface="仿宋" panose="02010609060101010101" charset="-122"/>
                          <a:ea typeface="仿宋" panose="02010609060101010101" charset="-122"/>
                          <a:cs typeface="+mn-cs"/>
                        </a:rPr>
                        <a:t>解决方案：</a:t>
                      </a:r>
                      <a:r>
                        <a:rPr lang="zh-CN" altLang="en-US" sz="1400" dirty="0">
                          <a:solidFill>
                            <a:schemeClr val="accent1"/>
                          </a:solidFill>
                          <a:latin typeface="仿宋" panose="02010609060101010101" charset="-122"/>
                          <a:ea typeface="仿宋" panose="02010609060101010101" charset="-122"/>
                        </a:rPr>
                        <a:t>（</a:t>
                      </a:r>
                      <a:r>
                        <a:rPr lang="en-US" altLang="zh-CN" sz="1400" dirty="0">
                          <a:solidFill>
                            <a:schemeClr val="accent1"/>
                          </a:solidFill>
                          <a:latin typeface="仿宋" panose="02010609060101010101" charset="-122"/>
                          <a:ea typeface="仿宋" panose="02010609060101010101" charset="-122"/>
                        </a:rPr>
                        <a:t>1</a:t>
                      </a:r>
                      <a:r>
                        <a:rPr lang="zh-CN" altLang="en-US" sz="1400" dirty="0">
                          <a:solidFill>
                            <a:schemeClr val="accent1"/>
                          </a:solidFill>
                          <a:latin typeface="仿宋" panose="02010609060101010101" charset="-122"/>
                          <a:ea typeface="仿宋" panose="02010609060101010101" charset="-122"/>
                        </a:rPr>
                        <a:t>）设置条件语句和子线程对数据表格的写入，从而进行检测是否全部结束。（</a:t>
                      </a:r>
                      <a:r>
                        <a:rPr lang="en-US" altLang="zh-CN" sz="1400" dirty="0">
                          <a:solidFill>
                            <a:schemeClr val="accent1"/>
                          </a:solidFill>
                          <a:latin typeface="仿宋" panose="02010609060101010101" charset="-122"/>
                          <a:ea typeface="仿宋" panose="02010609060101010101" charset="-122"/>
                        </a:rPr>
                        <a:t>2</a:t>
                      </a:r>
                      <a:r>
                        <a:rPr lang="zh-CN" altLang="en-US" sz="1400" dirty="0">
                          <a:solidFill>
                            <a:schemeClr val="accent1"/>
                          </a:solidFill>
                          <a:latin typeface="仿宋" panose="02010609060101010101" charset="-122"/>
                          <a:ea typeface="仿宋" panose="02010609060101010101" charset="-122"/>
                        </a:rPr>
                        <a:t>）在检测到最后一行“完成读取！”后等待</a:t>
                      </a:r>
                      <a:r>
                        <a:rPr lang="en-US" altLang="zh-CN" sz="1400" dirty="0">
                          <a:solidFill>
                            <a:schemeClr val="accent1"/>
                          </a:solidFill>
                          <a:latin typeface="仿宋" panose="02010609060101010101" charset="-122"/>
                          <a:ea typeface="仿宋" panose="02010609060101010101" charset="-122"/>
                        </a:rPr>
                        <a:t>0.2</a:t>
                      </a:r>
                      <a:r>
                        <a:rPr lang="zh-CN" altLang="en-US" sz="1400" dirty="0">
                          <a:solidFill>
                            <a:schemeClr val="accent1"/>
                          </a:solidFill>
                          <a:latin typeface="仿宋" panose="02010609060101010101" charset="-122"/>
                          <a:ea typeface="仿宋" panose="02010609060101010101" charset="-122"/>
                        </a:rPr>
                        <a:t>秒。</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en-US" altLang="zh-CN" sz="1600" dirty="0">
                          <a:solidFill>
                            <a:schemeClr val="accent1"/>
                          </a:solidFill>
                          <a:latin typeface="仿宋" panose="02010609060101010101" charset="-122"/>
                          <a:ea typeface="仿宋" panose="02010609060101010101" charset="-122"/>
                        </a:rPr>
                        <a:t>While</a:t>
                      </a:r>
                      <a:r>
                        <a:rPr lang="zh-CN" altLang="en-US" sz="1600" dirty="0">
                          <a:solidFill>
                            <a:schemeClr val="accent1"/>
                          </a:solidFill>
                          <a:latin typeface="仿宋" panose="02010609060101010101" charset="-122"/>
                          <a:ea typeface="仿宋" panose="02010609060101010101" charset="-122"/>
                        </a:rPr>
                        <a:t>条件循环：如果数据表格最后一行</a:t>
                      </a:r>
                      <a:r>
                        <a:rPr lang="en-US" altLang="zh-CN" sz="1600" dirty="0">
                          <a:solidFill>
                            <a:schemeClr val="accent1"/>
                          </a:solidFill>
                          <a:latin typeface="仿宋" panose="02010609060101010101" charset="-122"/>
                          <a:ea typeface="仿宋" panose="02010609060101010101" charset="-122"/>
                        </a:rPr>
                        <a:t>B</a:t>
                      </a:r>
                      <a:r>
                        <a:rPr lang="zh-CN" altLang="en-US" sz="1600" dirty="0">
                          <a:solidFill>
                            <a:schemeClr val="accent1"/>
                          </a:solidFill>
                          <a:latin typeface="仿宋" panose="02010609060101010101" charset="-122"/>
                          <a:ea typeface="仿宋" panose="02010609060101010101" charset="-122"/>
                        </a:rPr>
                        <a:t>列为“完成读取！”，则继续主线程的操作，否则等待</a:t>
                      </a:r>
                      <a:r>
                        <a:rPr lang="en-US" altLang="zh-CN" sz="1600" dirty="0">
                          <a:solidFill>
                            <a:schemeClr val="accent1"/>
                          </a:solidFill>
                          <a:latin typeface="仿宋" panose="02010609060101010101" charset="-122"/>
                          <a:ea typeface="仿宋" panose="02010609060101010101" charset="-122"/>
                        </a:rPr>
                        <a:t>0.1</a:t>
                      </a:r>
                      <a:r>
                        <a:rPr lang="zh-CN" altLang="en-US" sz="1600" dirty="0">
                          <a:solidFill>
                            <a:schemeClr val="accent1"/>
                          </a:solidFill>
                          <a:latin typeface="仿宋" panose="02010609060101010101" charset="-122"/>
                          <a:ea typeface="仿宋" panose="02010609060101010101" charset="-122"/>
                        </a:rPr>
                        <a:t>秒重复检测。</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1AF6647B-A760-5480-8C5D-41DC185A523B}"/>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7A4C1590-7F54-3E16-34C9-9531AE258EC1}"/>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endParaRPr lang="zh-CN" altLang="en-US" sz="9600" b="1" dirty="0">
                <a:latin typeface="+mj-lt"/>
              </a:endParaRPr>
            </a:p>
          </p:txBody>
        </p:sp>
        <p:sp>
          <p:nvSpPr>
            <p:cNvPr id="36" name="文本框 35">
              <a:extLst>
                <a:ext uri="{FF2B5EF4-FFF2-40B4-BE49-F238E27FC236}">
                  <a16:creationId xmlns:a16="http://schemas.microsoft.com/office/drawing/2014/main" id="{CD5BF9D1-EB53-21D8-6437-4D839EEA2D8D}"/>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主流程</a:t>
              </a:r>
              <a:endParaRPr lang="zh-CN" altLang="en-US" sz="3200" b="1" dirty="0">
                <a:latin typeface="+mj-lt"/>
              </a:endParaRPr>
            </a:p>
          </p:txBody>
        </p:sp>
      </p:grpSp>
      <p:sp>
        <p:nvSpPr>
          <p:cNvPr id="32" name="文本框 31">
            <a:extLst>
              <a:ext uri="{FF2B5EF4-FFF2-40B4-BE49-F238E27FC236}">
                <a16:creationId xmlns:a16="http://schemas.microsoft.com/office/drawing/2014/main" id="{E4A2A7A6-F401-FE79-9D85-CA81D1D039D0}"/>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31518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2"/>
                                        </p:tgtEl>
                                        <p:attrNameLst>
                                          <p:attrName>style.visibility</p:attrName>
                                        </p:attrNameLst>
                                      </p:cBhvr>
                                      <p:to>
                                        <p:strVal val="visible"/>
                                      </p:to>
                                    </p:set>
                                    <p:animEffect transition="in" filter="wipe(up)">
                                      <p:cBhvr>
                                        <p:cTn id="16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8392D-9A3B-8D6B-A3E7-9628BFD03672}"/>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3552ECB1-8B09-DEE9-F516-7EF8CC8AC5C5}"/>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A2A7E93-7F7F-BC84-85B7-A32261E63320}"/>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3864BB6B-0A30-7206-6266-15962653BE21}"/>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3E87D3A-3F72-EA70-099B-D15DEAB63FE4}"/>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0543EABA-462D-A69F-013D-29A682259359}"/>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B0B403A1-0F49-966C-6380-AF5C8BFC72FF}"/>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66D41CB-D2B6-A504-EE29-5A290C9DB554}"/>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C1D1BCA-B65F-F3EE-1647-11F2397C1A31}"/>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59FC6F0E-EF64-9439-3B75-529FC5BB83E3}"/>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BD66EFB0-669A-4EFB-E9B6-35DF53F561C7}"/>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156B5AD3-55E9-8358-543B-E289723005DB}"/>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72FCA5BE-7B0B-AF37-FAF4-3FDA7D91813A}"/>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5CA935CD-734B-BA46-6860-5D591D3EBE28}"/>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EAC4CC61-E919-8F22-14EE-B5CFF3FCF4B6}"/>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93376B1F-AED9-00AC-D480-8965BBD7CEBF}"/>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D72EE957-D9EB-F800-783A-3EAD99518B36}"/>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269DEB86-ED14-8755-4C97-F37D483EA14D}"/>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EC8A2085-D72D-BA19-9929-5733F9A5B6E6}"/>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B159C5AD-2E91-721C-DC8B-7428422C8254}"/>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AF4DC969-F829-2F7D-9AF5-21B6FE2F5CB2}"/>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EEB5B0D2-CD1F-C014-CFE9-6D273732EF84}"/>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E52B81E2-0D18-0056-2546-D97E62F013BA}"/>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D3E9F4E0-92BE-E3B3-F992-5693C7D48D4A}"/>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718D1FDF-CCA7-C65F-D32E-52C89BC0BBED}"/>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EA65BF41-E7ED-3237-8D9C-386DF8DD6B81}"/>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4FF296D2-18E0-B193-2AAF-9545959D2FFC}"/>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C36BAFD-227C-B5C3-5616-42C2A9F208C7}"/>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1DE82C11-AC32-1FD4-B10C-F2FDAFB3CCBE}"/>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57CD4E3C-F62F-8CF5-A089-8C8AFC905737}"/>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4EFAE938-A088-3311-BC3E-8DC752C274CA}"/>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2EE9C3B0-BA10-F7FB-951C-1AAB498BCD69}"/>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363846BC-F53C-CACA-6563-CCBA958876F9}"/>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5180BF7F-F010-FF29-4FCB-689CDFF1AD29}"/>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4FAFEA26-2D45-413E-7ABA-6C510822CA36}"/>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7F75ACFF-5493-193B-6D35-48E4CB35B95E}"/>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3754120C-2D01-0065-9DB7-9B1B35E40CE0}"/>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4A49D68B-FD03-8E5E-044A-F9F2E4AB1CD0}"/>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FA230C7F-2465-711E-AA7A-D93E7D031BB8}"/>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1F32B1B-529D-C1E2-4029-D325DF1A2CF1}"/>
              </a:ext>
            </a:extLst>
          </p:cNvPr>
          <p:cNvSpPr/>
          <p:nvPr/>
        </p:nvSpPr>
        <p:spPr>
          <a:xfrm>
            <a:off x="126795" y="899634"/>
            <a:ext cx="7109639"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流程自动化与风险分析</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442E390D-041C-CFE9-893F-D578F60CC29B}"/>
              </a:ext>
            </a:extLst>
          </p:cNvPr>
          <p:cNvGraphicFramePr/>
          <p:nvPr>
            <p:custDataLst>
              <p:tags r:id="rId4"/>
            </p:custDataLst>
            <p:extLst>
              <p:ext uri="{D42A27DB-BD31-4B8C-83A1-F6EECF244321}">
                <p14:modId xmlns:p14="http://schemas.microsoft.com/office/powerpoint/2010/main" val="1919656485"/>
              </p:ext>
            </p:extLst>
          </p:nvPr>
        </p:nvGraphicFramePr>
        <p:xfrm>
          <a:off x="1211632" y="1784901"/>
          <a:ext cx="10417707" cy="4268660"/>
        </p:xfrm>
        <a:graphic>
          <a:graphicData uri="http://schemas.openxmlformats.org/drawingml/2006/table">
            <a:tbl>
              <a:tblPr/>
              <a:tblGrid>
                <a:gridCol w="1151892">
                  <a:extLst>
                    <a:ext uri="{9D8B030D-6E8A-4147-A177-3AD203B41FA5}">
                      <a16:colId xmlns:a16="http://schemas.microsoft.com/office/drawing/2014/main" val="20000"/>
                    </a:ext>
                  </a:extLst>
                </a:gridCol>
                <a:gridCol w="2626947">
                  <a:extLst>
                    <a:ext uri="{9D8B030D-6E8A-4147-A177-3AD203B41FA5}">
                      <a16:colId xmlns:a16="http://schemas.microsoft.com/office/drawing/2014/main" val="20001"/>
                    </a:ext>
                  </a:extLst>
                </a:gridCol>
                <a:gridCol w="4090178">
                  <a:extLst>
                    <a:ext uri="{9D8B030D-6E8A-4147-A177-3AD203B41FA5}">
                      <a16:colId xmlns:a16="http://schemas.microsoft.com/office/drawing/2014/main" val="20002"/>
                    </a:ext>
                  </a:extLst>
                </a:gridCol>
                <a:gridCol w="2548690">
                  <a:extLst>
                    <a:ext uri="{9D8B030D-6E8A-4147-A177-3AD203B41FA5}">
                      <a16:colId xmlns:a16="http://schemas.microsoft.com/office/drawing/2014/main" val="20003"/>
                    </a:ext>
                  </a:extLst>
                </a:gridCol>
              </a:tblGrid>
              <a:tr h="312392">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业务操作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lgn="ctr">
                      <a:solidFill>
                        <a:srgbClr val="000008"/>
                      </a:solidFill>
                      <a:prstDash val="solid"/>
                      <a:roun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风险分析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en-US" altLang="zh-CN" sz="2400" b="1" dirty="0">
                          <a:solidFill>
                            <a:schemeClr val="accent2"/>
                          </a:solidFill>
                          <a:latin typeface="仿宋" panose="02010609060101010101" charset="-122"/>
                          <a:ea typeface="仿宋" panose="02010609060101010101" charset="-122"/>
                        </a:rPr>
                        <a:t>RPA</a:t>
                      </a:r>
                      <a:r>
                        <a:rPr lang="zh-CN" altLang="en-US" sz="2400" b="1" dirty="0">
                          <a:solidFill>
                            <a:schemeClr val="accent2"/>
                          </a:solidFill>
                          <a:latin typeface="仿宋" panose="02010609060101010101" charset="-122"/>
                          <a:ea typeface="仿宋" panose="02010609060101010101" charset="-122"/>
                        </a:rPr>
                        <a:t>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878223">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5</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dirty="0">
                          <a:solidFill>
                            <a:schemeClr val="accent1"/>
                          </a:solidFill>
                          <a:latin typeface="仿宋" panose="02010609060101010101" charset="-122"/>
                          <a:ea typeface="仿宋" panose="02010609060101010101" charset="-122"/>
                        </a:rPr>
                        <a:t>数据读取与翻译</a:t>
                      </a:r>
                      <a:endParaRPr lang="zh-CN" sz="24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altLang="zh-CN" sz="1800" b="1" dirty="0">
                          <a:solidFill>
                            <a:schemeClr val="tx1"/>
                          </a:solidFill>
                          <a:latin typeface="仿宋" panose="02010609060101010101" charset="-122"/>
                          <a:ea typeface="仿宋" panose="02010609060101010101" charset="-122"/>
                        </a:rPr>
                        <a:t>风险点：</a:t>
                      </a:r>
                      <a:r>
                        <a:rPr lang="zh-CN" altLang="en-US" sz="1800" dirty="0">
                          <a:solidFill>
                            <a:schemeClr val="accent1"/>
                          </a:solidFill>
                          <a:latin typeface="仿宋" panose="02010609060101010101" charset="-122"/>
                          <a:ea typeface="仿宋" panose="02010609060101010101" charset="-122"/>
                        </a:rPr>
                        <a:t>逐行读取表格内容，会将文本内容计入情感倾向数据中。</a:t>
                      </a:r>
                      <a:endParaRPr lang="en-US" altLang="zh-CN" sz="18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altLang="zh-CN" sz="1800" b="1" dirty="0">
                          <a:solidFill>
                            <a:schemeClr val="tx1"/>
                          </a:solidFill>
                          <a:latin typeface="仿宋" panose="02010609060101010101" charset="-122"/>
                          <a:ea typeface="仿宋" panose="02010609060101010101" charset="-122"/>
                        </a:rPr>
                        <a:t>解决方案：</a:t>
                      </a:r>
                      <a:r>
                        <a:rPr lang="zh-CN" altLang="en-US" sz="1800" dirty="0">
                          <a:solidFill>
                            <a:schemeClr val="accent1"/>
                          </a:solidFill>
                          <a:latin typeface="仿宋" panose="02010609060101010101" charset="-122"/>
                          <a:ea typeface="仿宋" panose="02010609060101010101" charset="-122"/>
                        </a:rPr>
                        <a:t>通过设置一个递增值，只读取偶数行的情感倾向数据，提升运行速度。</a:t>
                      </a:r>
                      <a:endParaRPr lang="zh-CN" alt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lgn="ctr">
                      <a:solidFill>
                        <a:srgbClr val="000008"/>
                      </a:solidFill>
                      <a:prstDash val="solid"/>
                      <a:roun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dirty="0">
                          <a:solidFill>
                            <a:schemeClr val="accent1"/>
                          </a:solidFill>
                          <a:latin typeface="仿宋" panose="02010609060101010101" charset="-122"/>
                          <a:ea typeface="仿宋" panose="02010609060101010101" charset="-122"/>
                        </a:rPr>
                        <a:t>逐行读取数据表格内容，将所有热点新闻的标题储存到列表，并开始遍历，将每个热点新闻的帖子对应的情感倾向以及出现次数写入到字典，最后将字典内容汇总到列表中。</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024677">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6</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lgn="ctr">
                      <a:solidFill>
                        <a:srgbClr val="000008"/>
                      </a:solidFill>
                      <a:prstDash val="solid"/>
                      <a:roun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2400" dirty="0">
                          <a:solidFill>
                            <a:schemeClr val="accent1"/>
                          </a:solidFill>
                          <a:latin typeface="仿宋" panose="02010609060101010101" charset="-122"/>
                          <a:ea typeface="仿宋" panose="02010609060101010101" charset="-122"/>
                        </a:rPr>
                        <a:t>生成饼状图</a:t>
                      </a:r>
                      <a:endParaRPr lang="zh-CN" sz="24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lgn="ctr">
                      <a:solidFill>
                        <a:srgbClr val="000008"/>
                      </a:solidFill>
                      <a:prstDash val="solid"/>
                      <a:roun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风险点：</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）部分排版、设计问题（详见项目方案文档）（</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）若读取的情感倾向出现次数为</a:t>
                      </a:r>
                      <a:r>
                        <a:rPr lang="en-US" altLang="zh-CN" sz="1600" dirty="0">
                          <a:solidFill>
                            <a:schemeClr val="accent1"/>
                          </a:solidFill>
                          <a:latin typeface="仿宋" panose="02010609060101010101" charset="-122"/>
                          <a:ea typeface="仿宋" panose="02010609060101010101" charset="-122"/>
                        </a:rPr>
                        <a:t>0</a:t>
                      </a:r>
                      <a:r>
                        <a:rPr lang="zh-CN" altLang="en-US" sz="1600" dirty="0">
                          <a:solidFill>
                            <a:schemeClr val="accent1"/>
                          </a:solidFill>
                          <a:latin typeface="仿宋" panose="02010609060101010101" charset="-122"/>
                          <a:ea typeface="仿宋" panose="02010609060101010101" charset="-122"/>
                        </a:rPr>
                        <a:t>，仍会在图表中渲染。</a:t>
                      </a:r>
                      <a:endParaRPr lang="en-US" altLang="zh-CN" sz="16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解决方案：</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）详见项目方案文档（</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）在读取数据中过滤掉值为</a:t>
                      </a:r>
                      <a:r>
                        <a:rPr lang="en-US" altLang="zh-CN" sz="1600" dirty="0">
                          <a:solidFill>
                            <a:schemeClr val="accent1"/>
                          </a:solidFill>
                          <a:latin typeface="仿宋" panose="02010609060101010101" charset="-122"/>
                          <a:ea typeface="仿宋" panose="02010609060101010101" charset="-122"/>
                        </a:rPr>
                        <a:t>0</a:t>
                      </a:r>
                      <a:r>
                        <a:rPr lang="zh-CN" altLang="en-US" sz="1600" dirty="0">
                          <a:solidFill>
                            <a:schemeClr val="accent1"/>
                          </a:solidFill>
                          <a:latin typeface="仿宋" panose="02010609060101010101" charset="-122"/>
                          <a:ea typeface="仿宋" panose="02010609060101010101" charset="-122"/>
                        </a:rPr>
                        <a:t>的键值对</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dirty="0">
                          <a:solidFill>
                            <a:schemeClr val="accent1"/>
                          </a:solidFill>
                          <a:latin typeface="仿宋" panose="02010609060101010101" charset="-122"/>
                          <a:ea typeface="仿宋" panose="02010609060101010101" charset="-122"/>
                        </a:rPr>
                        <a:t>通过使</a:t>
                      </a:r>
                      <a:r>
                        <a:rPr lang="en-US" altLang="zh-CN" sz="1800" dirty="0">
                          <a:solidFill>
                            <a:schemeClr val="accent1"/>
                          </a:solidFill>
                          <a:latin typeface="仿宋" panose="02010609060101010101" charset="-122"/>
                          <a:ea typeface="仿宋" panose="02010609060101010101" charset="-122"/>
                        </a:rPr>
                        <a:t>Python</a:t>
                      </a:r>
                      <a:r>
                        <a:rPr lang="zh-CN" altLang="en-US" sz="1800" dirty="0">
                          <a:solidFill>
                            <a:schemeClr val="accent1"/>
                          </a:solidFill>
                          <a:latin typeface="仿宋" panose="02010609060101010101" charset="-122"/>
                          <a:ea typeface="仿宋" panose="02010609060101010101" charset="-122"/>
                        </a:rPr>
                        <a:t>程序读取上一步的两个列表变量，来生成图表。</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75DBB9DA-2F95-F93D-7043-A6267D9DBCC2}"/>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ED66E6E9-190A-D334-9CEC-CE3A710B18D4}"/>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endParaRPr lang="zh-CN" altLang="en-US" sz="9600" b="1" dirty="0">
                <a:latin typeface="+mj-lt"/>
              </a:endParaRPr>
            </a:p>
          </p:txBody>
        </p:sp>
        <p:sp>
          <p:nvSpPr>
            <p:cNvPr id="36" name="文本框 35">
              <a:extLst>
                <a:ext uri="{FF2B5EF4-FFF2-40B4-BE49-F238E27FC236}">
                  <a16:creationId xmlns:a16="http://schemas.microsoft.com/office/drawing/2014/main" id="{AD8C14F7-BF79-678D-8587-155AA39365CD}"/>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主流程</a:t>
              </a:r>
              <a:endParaRPr lang="zh-CN" altLang="en-US" sz="3200" b="1" dirty="0">
                <a:latin typeface="+mj-lt"/>
              </a:endParaRPr>
            </a:p>
          </p:txBody>
        </p:sp>
      </p:grpSp>
      <p:sp>
        <p:nvSpPr>
          <p:cNvPr id="32" name="文本框 31">
            <a:extLst>
              <a:ext uri="{FF2B5EF4-FFF2-40B4-BE49-F238E27FC236}">
                <a16:creationId xmlns:a16="http://schemas.microsoft.com/office/drawing/2014/main" id="{6C8A0A49-676C-F85B-0C71-C0BE5824394A}"/>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333896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2"/>
                                        </p:tgtEl>
                                        <p:attrNameLst>
                                          <p:attrName>style.visibility</p:attrName>
                                        </p:attrNameLst>
                                      </p:cBhvr>
                                      <p:to>
                                        <p:strVal val="visible"/>
                                      </p:to>
                                    </p:set>
                                    <p:animEffect transition="in" filter="wipe(up)">
                                      <p:cBhvr>
                                        <p:cTn id="16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15EDDE-93C7-1D0A-DB27-FA67652B0AB5}"/>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D827B2E5-83C0-A19A-2BC1-4DE67D6C95CE}"/>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38898C60-4FEE-4E55-A884-75507808DADC}"/>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57DCF30D-4097-D358-A492-1E52CEE2D416}"/>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8F57F7FF-783B-81FA-3B86-6212796F3A29}"/>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6BD2A4DD-12BB-249E-5EE1-C4857ACCBF80}"/>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733CA7D-C645-A096-E37C-80CD19545629}"/>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0268596D-2892-CF67-FA84-62E9D0850C5D}"/>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6C1E0E6-CAF0-6D1C-8319-4448CC0ABE67}"/>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E905D853-6F8C-EE32-DD2A-C62A9763F866}"/>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CB58FEA4-6AEB-9AA3-F8AA-2B235D6D29C4}"/>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53512F7-DECD-5A0A-B892-9395107E7E76}"/>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27E52A72-A3CE-6E9B-BCBB-2BA140047CF4}"/>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E9C263D7-46CC-569B-7530-6F5A00BF0ADD}"/>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B3B64545-7165-EA63-D5EA-0B675762FE97}"/>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F4A10279-B938-24F8-5389-28DAB1B8D305}"/>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A8A98CC4-2B65-C564-7DCE-71BDE5F3845B}"/>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7AC32621-A3D6-174F-7760-596098D7F90A}"/>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321ED2E8-F900-D651-6350-0CCAE3ED7F72}"/>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D57DB3F8-643C-C3B1-4BA1-223C843EC538}"/>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DDBC103B-0220-69BB-47ED-D8FAFFD7B5AF}"/>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C30B28B5-2023-30E3-045B-FB2E0021D652}"/>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0B7D121E-B1BD-85E0-0209-F30562AEB843}"/>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9ADB6A3B-0915-21E7-F911-0FDA170A8FFD}"/>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82370C58-E17D-1AE8-3CF3-7F0DC6A0D944}"/>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8A3C9F21-13F6-C695-B293-B2CA0EBA0FC6}"/>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9958C63-F596-1773-919D-5410707F71B4}"/>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70AB3D9-500A-0969-D2D6-A1A4197C9C71}"/>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2ECA9D06-3956-3330-A375-846E103155E7}"/>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0F4374F-81B5-4247-010B-F90DDA44C6AD}"/>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13B8C30B-8364-C25B-E4B9-C1C970D423B7}"/>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A29AF5F1-D97F-A5CF-F3CF-8C1BB46FFD61}"/>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B8A78919-3270-D254-2E94-7FDC2659FF5B}"/>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04410373-E9DA-69F2-4D30-ED380A8E534F}"/>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37BD95B9-F0FB-67D0-81C0-5E41B3AD3493}"/>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BDBCCC18-29E1-C80F-2989-B03FE5DB6728}"/>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99A90D24-BE30-BBBA-5BBE-F3078B28AB43}"/>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5707E69D-2D38-722F-EDD9-5FC601B10A4A}"/>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2243CFCF-1FF7-174E-1202-F2F0FC4C799D}"/>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63ADA09D-2292-9721-9567-67CABDEBD053}"/>
              </a:ext>
            </a:extLst>
          </p:cNvPr>
          <p:cNvSpPr/>
          <p:nvPr/>
        </p:nvSpPr>
        <p:spPr>
          <a:xfrm>
            <a:off x="126795" y="899634"/>
            <a:ext cx="7109639"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流程自动化与风险分析</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70C510CE-2327-1677-47E7-8C8B4E86B8A3}"/>
              </a:ext>
            </a:extLst>
          </p:cNvPr>
          <p:cNvGraphicFramePr/>
          <p:nvPr>
            <p:custDataLst>
              <p:tags r:id="rId4"/>
            </p:custDataLst>
            <p:extLst>
              <p:ext uri="{D42A27DB-BD31-4B8C-83A1-F6EECF244321}">
                <p14:modId xmlns:p14="http://schemas.microsoft.com/office/powerpoint/2010/main" val="216795458"/>
              </p:ext>
            </p:extLst>
          </p:nvPr>
        </p:nvGraphicFramePr>
        <p:xfrm>
          <a:off x="1211632" y="1784900"/>
          <a:ext cx="10417706" cy="4332808"/>
        </p:xfrm>
        <a:graphic>
          <a:graphicData uri="http://schemas.openxmlformats.org/drawingml/2006/table">
            <a:tbl>
              <a:tblPr/>
              <a:tblGrid>
                <a:gridCol w="1151892">
                  <a:extLst>
                    <a:ext uri="{9D8B030D-6E8A-4147-A177-3AD203B41FA5}">
                      <a16:colId xmlns:a16="http://schemas.microsoft.com/office/drawing/2014/main" val="20000"/>
                    </a:ext>
                  </a:extLst>
                </a:gridCol>
                <a:gridCol w="2626947">
                  <a:extLst>
                    <a:ext uri="{9D8B030D-6E8A-4147-A177-3AD203B41FA5}">
                      <a16:colId xmlns:a16="http://schemas.microsoft.com/office/drawing/2014/main" val="20001"/>
                    </a:ext>
                  </a:extLst>
                </a:gridCol>
                <a:gridCol w="4090177">
                  <a:extLst>
                    <a:ext uri="{9D8B030D-6E8A-4147-A177-3AD203B41FA5}">
                      <a16:colId xmlns:a16="http://schemas.microsoft.com/office/drawing/2014/main" val="20002"/>
                    </a:ext>
                  </a:extLst>
                </a:gridCol>
                <a:gridCol w="2548690">
                  <a:extLst>
                    <a:ext uri="{9D8B030D-6E8A-4147-A177-3AD203B41FA5}">
                      <a16:colId xmlns:a16="http://schemas.microsoft.com/office/drawing/2014/main" val="20003"/>
                    </a:ext>
                  </a:extLst>
                </a:gridCol>
              </a:tblGrid>
              <a:tr h="323416">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业务操作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风险分析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en-US" altLang="zh-CN" sz="2400" b="1" dirty="0">
                          <a:solidFill>
                            <a:schemeClr val="accent2"/>
                          </a:solidFill>
                          <a:latin typeface="仿宋" panose="02010609060101010101" charset="-122"/>
                          <a:ea typeface="仿宋" panose="02010609060101010101" charset="-122"/>
                        </a:rPr>
                        <a:t>RPA</a:t>
                      </a:r>
                      <a:r>
                        <a:rPr lang="zh-CN" altLang="en-US" sz="2400" b="1" dirty="0">
                          <a:solidFill>
                            <a:schemeClr val="accent2"/>
                          </a:solidFill>
                          <a:latin typeface="仿宋" panose="02010609060101010101" charset="-122"/>
                          <a:ea typeface="仿宋" panose="02010609060101010101" charset="-122"/>
                        </a:rPr>
                        <a:t>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617080">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dirty="0">
                          <a:solidFill>
                            <a:schemeClr val="accent1"/>
                          </a:solidFill>
                          <a:latin typeface="仿宋" panose="02010609060101010101" charset="-122"/>
                          <a:ea typeface="仿宋" panose="02010609060101010101" charset="-122"/>
                        </a:rPr>
                        <a:t>遍历数据表格前两列的热点新闻标题与链接，若打开链接</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sz="1600" b="1" dirty="0">
                          <a:solidFill>
                            <a:schemeClr val="tx1"/>
                          </a:solidFill>
                          <a:latin typeface="仿宋" panose="02010609060101010101" charset="-122"/>
                          <a:ea typeface="仿宋" panose="02010609060101010101" charset="-122"/>
                        </a:rPr>
                        <a:t>风险点：</a:t>
                      </a:r>
                      <a:r>
                        <a:rPr lang="zh-CN" altLang="en-US" sz="1600" dirty="0">
                          <a:solidFill>
                            <a:schemeClr val="accent1"/>
                          </a:solidFill>
                          <a:latin typeface="仿宋" panose="02010609060101010101" charset="-122"/>
                          <a:ea typeface="仿宋" panose="02010609060101010101" charset="-122"/>
                        </a:rPr>
                        <a:t>与其他已读取过本行数据的子线程流程冲突，导致流程无效运行</a:t>
                      </a:r>
                      <a:endParaRPr lang="en-US" altLang="zh-CN" sz="16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sz="1600" b="1" dirty="0">
                          <a:solidFill>
                            <a:schemeClr val="tx1"/>
                          </a:solidFill>
                          <a:latin typeface="仿宋" panose="02010609060101010101" charset="-122"/>
                          <a:ea typeface="仿宋" panose="02010609060101010101" charset="-122"/>
                        </a:rPr>
                        <a:t>解决方案：</a:t>
                      </a:r>
                      <a:r>
                        <a:rPr lang="zh-CN" altLang="en-US" sz="1600" dirty="0">
                          <a:solidFill>
                            <a:schemeClr val="accent1"/>
                          </a:solidFill>
                          <a:latin typeface="仿宋" panose="02010609060101010101" charset="-122"/>
                          <a:ea typeface="仿宋" panose="02010609060101010101" charset="-122"/>
                        </a:rPr>
                        <a:t>通过读取后修改链接值，以被其他子线程检测到</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dirty="0">
                          <a:solidFill>
                            <a:schemeClr val="accent1"/>
                          </a:solidFill>
                          <a:latin typeface="仿宋" panose="02010609060101010101" charset="-122"/>
                          <a:ea typeface="仿宋" panose="02010609060101010101" charset="-122"/>
                        </a:rPr>
                        <a:t>遍历数据表格，读取表格中热点新闻的标题与网址，若链接值未被修改，则打开网址</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49968">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600" dirty="0">
                          <a:solidFill>
                            <a:schemeClr val="accent1"/>
                          </a:solidFill>
                          <a:latin typeface="仿宋" panose="02010609060101010101" charset="-122"/>
                          <a:ea typeface="仿宋" panose="02010609060101010101" charset="-122"/>
                        </a:rPr>
                        <a:t>逐项抓取热点新闻的相关帖子与评论内容</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风险点：</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）无法定位到新建的标签页（</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）抓取的帖子数量过多</a:t>
                      </a:r>
                      <a:endParaRPr lang="en-US" altLang="zh-CN" sz="16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解决方案：</a:t>
                      </a:r>
                      <a:r>
                        <a:rPr lang="zh-CN" altLang="en-US" sz="1600" dirty="0">
                          <a:solidFill>
                            <a:schemeClr val="accent1"/>
                          </a:solidFill>
                          <a:latin typeface="仿宋" panose="02010609060101010101" charset="-122"/>
                          <a:ea typeface="仿宋" panose="02010609060101010101" charset="-122"/>
                        </a:rPr>
                        <a:t>（</a:t>
                      </a:r>
                      <a:r>
                        <a:rPr lang="en-US" altLang="zh-CN" sz="1600" dirty="0">
                          <a:solidFill>
                            <a:schemeClr val="accent1"/>
                          </a:solidFill>
                          <a:latin typeface="仿宋" panose="02010609060101010101" charset="-122"/>
                          <a:ea typeface="仿宋" panose="02010609060101010101" charset="-122"/>
                        </a:rPr>
                        <a:t>1</a:t>
                      </a:r>
                      <a:r>
                        <a:rPr lang="zh-CN" altLang="en-US" sz="1600" dirty="0">
                          <a:solidFill>
                            <a:schemeClr val="accent1"/>
                          </a:solidFill>
                          <a:latin typeface="仿宋" panose="02010609060101010101" charset="-122"/>
                          <a:ea typeface="仿宋" panose="02010609060101010101" charset="-122"/>
                        </a:rPr>
                        <a:t>）通过保存网页对象使后续操作精准定位（</a:t>
                      </a:r>
                      <a:r>
                        <a:rPr lang="en-US" altLang="zh-CN" sz="1600" dirty="0">
                          <a:solidFill>
                            <a:schemeClr val="accent1"/>
                          </a:solidFill>
                          <a:latin typeface="仿宋" panose="02010609060101010101" charset="-122"/>
                          <a:ea typeface="仿宋" panose="02010609060101010101" charset="-122"/>
                        </a:rPr>
                        <a:t>2</a:t>
                      </a:r>
                      <a:r>
                        <a:rPr lang="zh-CN" altLang="en-US" sz="1600" dirty="0">
                          <a:solidFill>
                            <a:schemeClr val="accent1"/>
                          </a:solidFill>
                          <a:latin typeface="仿宋" panose="02010609060101010101" charset="-122"/>
                          <a:ea typeface="仿宋" panose="02010609060101010101" charset="-122"/>
                        </a:rPr>
                        <a:t>）在牺牲少量数据精度的前提下限制每个热点新闻抓取的帖子数量为</a:t>
                      </a:r>
                      <a:r>
                        <a:rPr lang="en-US" altLang="zh-CN" sz="1600" dirty="0">
                          <a:solidFill>
                            <a:schemeClr val="accent1"/>
                          </a:solidFill>
                          <a:latin typeface="仿宋" panose="02010609060101010101" charset="-122"/>
                          <a:ea typeface="仿宋" panose="02010609060101010101" charset="-122"/>
                        </a:rPr>
                        <a:t>5</a:t>
                      </a:r>
                      <a:endParaRPr lang="zh-CN" altLang="en-US"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600" dirty="0">
                          <a:solidFill>
                            <a:schemeClr val="accent1"/>
                          </a:solidFill>
                          <a:latin typeface="仿宋" panose="02010609060101010101" charset="-122"/>
                          <a:ea typeface="仿宋" panose="02010609060101010101" charset="-122"/>
                        </a:rPr>
                        <a:t>在热点新闻列表中遍历每个热点新闻的数据，打开其标题对应的链接，并对其相关帖子内容的文本进行抓取，并保存到临时变量之中。</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8E02FB81-5B4D-4B13-B45B-EC7D870F1F54}"/>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C11A3764-F9B6-9311-5CB6-E103F2F33021}"/>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2</a:t>
              </a:r>
              <a:endParaRPr lang="zh-CN" altLang="en-US" sz="9600" b="1" dirty="0">
                <a:latin typeface="+mj-lt"/>
              </a:endParaRPr>
            </a:p>
          </p:txBody>
        </p:sp>
        <p:sp>
          <p:nvSpPr>
            <p:cNvPr id="36" name="文本框 35">
              <a:extLst>
                <a:ext uri="{FF2B5EF4-FFF2-40B4-BE49-F238E27FC236}">
                  <a16:creationId xmlns:a16="http://schemas.microsoft.com/office/drawing/2014/main" id="{4106F1F0-E1CF-CF20-F11F-2FB49B0F7EB4}"/>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子流程</a:t>
              </a:r>
              <a:endParaRPr lang="zh-CN" altLang="en-US" sz="3200" b="1" dirty="0">
                <a:latin typeface="+mj-lt"/>
              </a:endParaRPr>
            </a:p>
          </p:txBody>
        </p:sp>
      </p:grpSp>
      <p:sp>
        <p:nvSpPr>
          <p:cNvPr id="38" name="文本框 37">
            <a:extLst>
              <a:ext uri="{FF2B5EF4-FFF2-40B4-BE49-F238E27FC236}">
                <a16:creationId xmlns:a16="http://schemas.microsoft.com/office/drawing/2014/main" id="{95C9FD5E-3983-D0C2-D7E3-D460C56B3523}"/>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160744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C27F5-3C67-8F95-629B-95A9BC11E48D}"/>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CA9EEEB2-FC3F-D479-94DB-A2A974791067}"/>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695DC525-D7E7-6729-F26A-066A37E7B96A}"/>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41EEF725-F893-10AE-E13B-D860FAFA7771}"/>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BFF7AC2-1B07-2EB2-F403-29F59499508A}"/>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FBCF3D3F-3683-DE9E-EE3F-976326EDC4CF}"/>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4299821-4A64-5DB2-6018-226090B22E82}"/>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878B15B-FC00-BD7B-BA94-FA85567B720A}"/>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C314A0B9-5238-6755-F6FD-EE36E03FF15E}"/>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392B63C6-F477-A6B9-15EE-DE8CEE54B746}"/>
              </a:ext>
            </a:extLst>
          </p:cNvPr>
          <p:cNvPicPr>
            <a:picLocks noChangeAspect="1" noChangeArrowheads="1"/>
          </p:cNvPicPr>
          <p:nvPr/>
        </p:nvPicPr>
        <p:blipFill>
          <a:blip r:embed="rId16">
            <a:alphaModFix amt="80000"/>
            <a:duotone>
              <a:schemeClr val="accent4">
                <a:shade val="45000"/>
                <a:satMod val="135000"/>
              </a:schemeClr>
              <a:prstClr val="white"/>
            </a:duotone>
            <a:extLst>
              <a:ext uri="{BEBA8EAE-BF5A-486C-A8C5-ECC9F3942E4B}">
                <a14:imgProps xmlns:a14="http://schemas.microsoft.com/office/drawing/2010/main">
                  <a14:imgLayer r:embed="rId17">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70EEE18B-14BC-65F2-1B3B-A1ED84BB62F2}"/>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EA6EAFD-B126-7307-3CED-EE277A62B664}"/>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D615EEB-5CE1-ECD4-B735-582F1508EA62}"/>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0AB8D88E-8649-620A-1B2C-B5F0130AFBD0}"/>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35D141DE-EFD0-93BB-A495-C772D5BAD3CD}"/>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4F96B804-4ED1-5A29-BE49-6BD06D120260}"/>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4A4AFD23-B7D1-6186-D41A-7635B4AD6C3B}"/>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5869A8D8-7559-DF74-110D-606DA9096150}"/>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156E0A56-8DB4-6FB8-BC91-EE96063D6904}"/>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1AA85EE3-928C-11A8-B0EA-AE772863FFED}"/>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2ED832A9-110F-E6D4-4283-176191BCDC0D}"/>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FA64E792-D416-EA7A-2F3C-4D5F8F5516C4}"/>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BC156466-0891-5510-D133-749AB335D6D0}"/>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0BC8C167-DF6D-7253-0A84-C24C77473024}"/>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82BE3B0A-978F-46EB-6338-6663E4203FF5}"/>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46A9119D-F1DB-20FF-4279-C100BD4F78EA}"/>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2F5D246C-9F56-5034-649B-3F0DA2D5C472}"/>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4B7FFAE-D6EE-506A-16EB-A15D3A22C558}"/>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5D5FA7D8-C9EB-30AD-705D-732BF8332D75}"/>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CF356E6B-20DC-5A5C-7490-CD47BAC49094}"/>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9605201B-D604-8447-B586-67EE46DCDE0A}"/>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C640E729-E5B7-AD78-27F2-03B74195C5A4}"/>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E3B7B7C6-A4BB-E216-A639-E2D79EBCAD15}"/>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E9C0B6C7-A36A-0832-59B1-2CEFAE4DF13B}"/>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2284AA8C-CE76-4440-4613-94F2AD9B9EBF}"/>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4DCDDB8D-B1F0-1125-043C-15208BB076C7}"/>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D2E75B47-EE53-F8C2-D052-4FF2BB898660}"/>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0A8B8948-58EA-ECC7-09FD-10A1AD318D68}"/>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079D059E-E4E2-EC29-0865-4CC2E966203F}"/>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D7D84E1-4AB7-C659-6C19-EE11ED784499}"/>
              </a:ext>
            </a:extLst>
          </p:cNvPr>
          <p:cNvSpPr/>
          <p:nvPr/>
        </p:nvSpPr>
        <p:spPr>
          <a:xfrm>
            <a:off x="126795" y="899634"/>
            <a:ext cx="7109639"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流程自动化与风险分析</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739627E9-E91A-D102-3EC3-3C7E75291347}"/>
              </a:ext>
            </a:extLst>
          </p:cNvPr>
          <p:cNvGraphicFramePr/>
          <p:nvPr>
            <p:custDataLst>
              <p:tags r:id="rId4"/>
            </p:custDataLst>
            <p:extLst>
              <p:ext uri="{D42A27DB-BD31-4B8C-83A1-F6EECF244321}">
                <p14:modId xmlns:p14="http://schemas.microsoft.com/office/powerpoint/2010/main" val="2767865082"/>
              </p:ext>
            </p:extLst>
          </p:nvPr>
        </p:nvGraphicFramePr>
        <p:xfrm>
          <a:off x="1211631" y="1784901"/>
          <a:ext cx="10176769" cy="4277248"/>
        </p:xfrm>
        <a:graphic>
          <a:graphicData uri="http://schemas.openxmlformats.org/drawingml/2006/table">
            <a:tbl>
              <a:tblPr/>
              <a:tblGrid>
                <a:gridCol w="1125251">
                  <a:extLst>
                    <a:ext uri="{9D8B030D-6E8A-4147-A177-3AD203B41FA5}">
                      <a16:colId xmlns:a16="http://schemas.microsoft.com/office/drawing/2014/main" val="20000"/>
                    </a:ext>
                  </a:extLst>
                </a:gridCol>
                <a:gridCol w="2566192">
                  <a:extLst>
                    <a:ext uri="{9D8B030D-6E8A-4147-A177-3AD203B41FA5}">
                      <a16:colId xmlns:a16="http://schemas.microsoft.com/office/drawing/2014/main" val="20001"/>
                    </a:ext>
                  </a:extLst>
                </a:gridCol>
                <a:gridCol w="3995581">
                  <a:extLst>
                    <a:ext uri="{9D8B030D-6E8A-4147-A177-3AD203B41FA5}">
                      <a16:colId xmlns:a16="http://schemas.microsoft.com/office/drawing/2014/main" val="20002"/>
                    </a:ext>
                  </a:extLst>
                </a:gridCol>
                <a:gridCol w="2489745">
                  <a:extLst>
                    <a:ext uri="{9D8B030D-6E8A-4147-A177-3AD203B41FA5}">
                      <a16:colId xmlns:a16="http://schemas.microsoft.com/office/drawing/2014/main" val="20003"/>
                    </a:ext>
                  </a:extLst>
                </a:gridCol>
              </a:tblGrid>
              <a:tr h="303802">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业务操作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风险分析</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en-US" altLang="zh-CN" sz="2400" b="1" dirty="0">
                          <a:solidFill>
                            <a:schemeClr val="accent2"/>
                          </a:solidFill>
                          <a:latin typeface="仿宋" panose="02010609060101010101" charset="-122"/>
                          <a:ea typeface="仿宋" panose="02010609060101010101" charset="-122"/>
                        </a:rPr>
                        <a:t>RPA</a:t>
                      </a:r>
                      <a:r>
                        <a:rPr lang="zh-CN" altLang="en-US" sz="2400" b="1" dirty="0">
                          <a:solidFill>
                            <a:schemeClr val="accent2"/>
                          </a:solidFill>
                          <a:latin typeface="仿宋" panose="02010609060101010101" charset="-122"/>
                          <a:ea typeface="仿宋" panose="02010609060101010101" charset="-122"/>
                        </a:rPr>
                        <a:t>操作</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942533">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dirty="0">
                          <a:solidFill>
                            <a:schemeClr val="accent1"/>
                          </a:solidFill>
                          <a:latin typeface="仿宋" panose="02010609060101010101" charset="-122"/>
                          <a:ea typeface="仿宋" panose="02010609060101010101" charset="-122"/>
                        </a:rPr>
                        <a:t>数据预处理</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sz="1200" b="1" dirty="0">
                          <a:solidFill>
                            <a:schemeClr val="tx1"/>
                          </a:solidFill>
                          <a:latin typeface="仿宋" panose="02010609060101010101" charset="-122"/>
                          <a:ea typeface="仿宋" panose="02010609060101010101" charset="-122"/>
                        </a:rPr>
                        <a:t>风险点：</a:t>
                      </a:r>
                      <a:r>
                        <a:rPr lang="zh-CN" altLang="en-US" sz="1200" dirty="0">
                          <a:solidFill>
                            <a:schemeClr val="accent1"/>
                          </a:solidFill>
                          <a:latin typeface="仿宋" panose="02010609060101010101" charset="-122"/>
                          <a:ea typeface="仿宋" panose="02010609060101010101" charset="-122"/>
                        </a:rPr>
                        <a:t>（</a:t>
                      </a:r>
                      <a:r>
                        <a:rPr lang="en-US" altLang="zh-CN" sz="1200" dirty="0">
                          <a:solidFill>
                            <a:schemeClr val="accent1"/>
                          </a:solidFill>
                          <a:latin typeface="仿宋" panose="02010609060101010101" charset="-122"/>
                          <a:ea typeface="仿宋" panose="02010609060101010101" charset="-122"/>
                        </a:rPr>
                        <a:t>1</a:t>
                      </a:r>
                      <a:r>
                        <a:rPr lang="zh-CN" altLang="en-US" sz="1200" dirty="0">
                          <a:solidFill>
                            <a:schemeClr val="accent1"/>
                          </a:solidFill>
                          <a:latin typeface="仿宋" panose="02010609060101010101" charset="-122"/>
                          <a:ea typeface="仿宋" panose="02010609060101010101" charset="-122"/>
                        </a:rPr>
                        <a:t>）每个帖子内容中含有话题标签，影响后续对其情感的分析精确度（</a:t>
                      </a:r>
                      <a:r>
                        <a:rPr lang="en-US" altLang="zh-CN" sz="1200" dirty="0">
                          <a:solidFill>
                            <a:schemeClr val="accent1"/>
                          </a:solidFill>
                          <a:latin typeface="仿宋" panose="02010609060101010101" charset="-122"/>
                          <a:ea typeface="仿宋" panose="02010609060101010101" charset="-122"/>
                        </a:rPr>
                        <a:t>2</a:t>
                      </a:r>
                      <a:r>
                        <a:rPr lang="zh-CN" altLang="en-US" sz="1200" dirty="0">
                          <a:solidFill>
                            <a:schemeClr val="accent1"/>
                          </a:solidFill>
                          <a:latin typeface="仿宋" panose="02010609060101010101" charset="-122"/>
                          <a:ea typeface="仿宋" panose="02010609060101010101" charset="-122"/>
                        </a:rPr>
                        <a:t>）帖子内容有部分是完全中立的新闻类内容，相对之下不具有参考价值。</a:t>
                      </a:r>
                      <a:endParaRPr lang="en-US" altLang="zh-CN" sz="12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sz="1200" b="1" dirty="0">
                          <a:solidFill>
                            <a:schemeClr val="tx1"/>
                          </a:solidFill>
                          <a:latin typeface="仿宋" panose="02010609060101010101" charset="-122"/>
                          <a:ea typeface="仿宋" panose="02010609060101010101" charset="-122"/>
                        </a:rPr>
                        <a:t>解决方案：</a:t>
                      </a:r>
                      <a:r>
                        <a:rPr lang="zh-CN" altLang="en-US" sz="1200" dirty="0">
                          <a:solidFill>
                            <a:schemeClr val="accent1"/>
                          </a:solidFill>
                          <a:latin typeface="仿宋" panose="02010609060101010101" charset="-122"/>
                          <a:ea typeface="仿宋" panose="02010609060101010101" charset="-122"/>
                        </a:rPr>
                        <a:t>（</a:t>
                      </a:r>
                      <a:r>
                        <a:rPr lang="en-US" altLang="zh-CN" sz="1200" dirty="0">
                          <a:solidFill>
                            <a:schemeClr val="accent1"/>
                          </a:solidFill>
                          <a:latin typeface="仿宋" panose="02010609060101010101" charset="-122"/>
                          <a:ea typeface="仿宋" panose="02010609060101010101" charset="-122"/>
                        </a:rPr>
                        <a:t>1</a:t>
                      </a:r>
                      <a:r>
                        <a:rPr lang="zh-CN" altLang="en-US" sz="1200" dirty="0">
                          <a:solidFill>
                            <a:schemeClr val="accent1"/>
                          </a:solidFill>
                          <a:latin typeface="仿宋" panose="02010609060101010101" charset="-122"/>
                          <a:ea typeface="仿宋" panose="02010609060101010101" charset="-122"/>
                        </a:rPr>
                        <a:t>）通过删除抓取文本字符串中的热点新闻标题字符串，使内容情绪取向更加精准。（</a:t>
                      </a:r>
                      <a:r>
                        <a:rPr lang="en-US" altLang="zh-CN" sz="1200" dirty="0">
                          <a:solidFill>
                            <a:schemeClr val="accent1"/>
                          </a:solidFill>
                          <a:latin typeface="仿宋" panose="02010609060101010101" charset="-122"/>
                          <a:ea typeface="仿宋" panose="02010609060101010101" charset="-122"/>
                        </a:rPr>
                        <a:t>2</a:t>
                      </a:r>
                      <a:r>
                        <a:rPr lang="zh-CN" altLang="en-US" sz="1200" dirty="0">
                          <a:solidFill>
                            <a:schemeClr val="accent1"/>
                          </a:solidFill>
                          <a:latin typeface="仿宋" panose="02010609060101010101" charset="-122"/>
                          <a:ea typeface="仿宋" panose="02010609060101010101" charset="-122"/>
                        </a:rPr>
                        <a:t>）以文本长度为过滤参数，过滤掉大于</a:t>
                      </a:r>
                      <a:r>
                        <a:rPr lang="en-US" altLang="zh-CN" sz="1200" dirty="0">
                          <a:solidFill>
                            <a:schemeClr val="accent1"/>
                          </a:solidFill>
                          <a:latin typeface="仿宋" panose="02010609060101010101" charset="-122"/>
                          <a:ea typeface="仿宋" panose="02010609060101010101" charset="-122"/>
                        </a:rPr>
                        <a:t>100</a:t>
                      </a:r>
                      <a:r>
                        <a:rPr lang="zh-CN" altLang="en-US" sz="1200" dirty="0">
                          <a:solidFill>
                            <a:schemeClr val="accent1"/>
                          </a:solidFill>
                          <a:latin typeface="仿宋" panose="02010609060101010101" charset="-122"/>
                          <a:ea typeface="仿宋" panose="02010609060101010101" charset="-122"/>
                        </a:rPr>
                        <a:t>字的文本内容，降低新闻类内容的含量，同时利于情绪分析</a:t>
                      </a:r>
                      <a:endParaRPr lang="zh-CN" sz="12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dirty="0">
                          <a:solidFill>
                            <a:schemeClr val="accent1"/>
                          </a:solidFill>
                          <a:latin typeface="仿宋" panose="02010609060101010101" charset="-122"/>
                          <a:ea typeface="仿宋" panose="02010609060101010101" charset="-122"/>
                        </a:rPr>
                        <a:t>将帖子的文本内容进行预处理，删除字符串中的子串（标题的标签字符串），并获取文本长度，以此进行过滤筛选。</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1968955">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600" dirty="0">
                          <a:solidFill>
                            <a:schemeClr val="accent1"/>
                          </a:solidFill>
                          <a:latin typeface="仿宋" panose="02010609060101010101" charset="-122"/>
                          <a:ea typeface="仿宋" panose="02010609060101010101" charset="-122"/>
                        </a:rPr>
                        <a:t>文本情感倾向分析，并写入处理后的数据及对应的情感倾向，最后关闭网页。</a:t>
                      </a:r>
                      <a:endParaRPr lang="zh-CN" sz="16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风险点：</a:t>
                      </a:r>
                      <a:r>
                        <a:rPr lang="zh-CN" altLang="en-US" sz="1600" dirty="0">
                          <a:solidFill>
                            <a:schemeClr val="accent1"/>
                          </a:solidFill>
                          <a:latin typeface="仿宋" panose="02010609060101010101" charset="-122"/>
                          <a:ea typeface="仿宋" panose="02010609060101010101" charset="-122"/>
                        </a:rPr>
                        <a:t>新写入的数据会覆盖原有数据表格的前两列（热点新闻标题、对应链接）</a:t>
                      </a:r>
                      <a:endParaRPr lang="en-US" altLang="zh-CN" sz="1600" dirty="0">
                        <a:solidFill>
                          <a:schemeClr val="accent1"/>
                        </a:solidFill>
                        <a:latin typeface="仿宋" panose="02010609060101010101" charset="-122"/>
                        <a:ea typeface="仿宋" panose="02010609060101010101" charset="-122"/>
                      </a:endParaRPr>
                    </a:p>
                    <a:p>
                      <a:pPr marL="0" indent="0" algn="l">
                        <a:spcBef>
                          <a:spcPct val="0"/>
                        </a:spcBef>
                        <a:spcAft>
                          <a:spcPct val="0"/>
                        </a:spcAft>
                      </a:pPr>
                      <a:r>
                        <a:rPr lang="zh-CN" altLang="en-US" sz="1600" b="1" kern="1200" dirty="0">
                          <a:solidFill>
                            <a:schemeClr val="tx1"/>
                          </a:solidFill>
                          <a:latin typeface="仿宋" panose="02010609060101010101" charset="-122"/>
                          <a:ea typeface="仿宋" panose="02010609060101010101" charset="-122"/>
                          <a:cs typeface="+mn-cs"/>
                        </a:rPr>
                        <a:t>解决方案：</a:t>
                      </a:r>
                      <a:r>
                        <a:rPr lang="zh-CN" altLang="en-US" sz="1600" dirty="0">
                          <a:solidFill>
                            <a:schemeClr val="accent1"/>
                          </a:solidFill>
                          <a:latin typeface="仿宋" panose="02010609060101010101" charset="-122"/>
                          <a:ea typeface="仿宋" panose="02010609060101010101" charset="-122"/>
                        </a:rPr>
                        <a:t>从第三列开始写入。</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en-US" altLang="zh-CN" sz="1400" dirty="0">
                          <a:solidFill>
                            <a:schemeClr val="accent1"/>
                          </a:solidFill>
                          <a:latin typeface="仿宋" panose="02010609060101010101" charset="-122"/>
                          <a:ea typeface="仿宋" panose="02010609060101010101" charset="-122"/>
                        </a:rPr>
                        <a:t>RPA</a:t>
                      </a:r>
                      <a:r>
                        <a:rPr lang="zh-CN" altLang="en-US" sz="1400" dirty="0">
                          <a:solidFill>
                            <a:schemeClr val="accent1"/>
                          </a:solidFill>
                          <a:latin typeface="仿宋" panose="02010609060101010101" charset="-122"/>
                          <a:ea typeface="仿宋" panose="02010609060101010101" charset="-122"/>
                        </a:rPr>
                        <a:t>机器人调用</a:t>
                      </a:r>
                      <a:r>
                        <a:rPr lang="en-US" altLang="zh-CN" sz="1400" dirty="0">
                          <a:solidFill>
                            <a:schemeClr val="accent1"/>
                          </a:solidFill>
                          <a:latin typeface="仿宋" panose="02010609060101010101" charset="-122"/>
                          <a:ea typeface="仿宋" panose="02010609060101010101" charset="-122"/>
                        </a:rPr>
                        <a:t>NLP</a:t>
                      </a:r>
                      <a:r>
                        <a:rPr lang="zh-CN" altLang="en-US" sz="1400" dirty="0">
                          <a:solidFill>
                            <a:schemeClr val="accent1"/>
                          </a:solidFill>
                          <a:latin typeface="仿宋" panose="02010609060101010101" charset="-122"/>
                          <a:ea typeface="仿宋" panose="02010609060101010101" charset="-122"/>
                        </a:rPr>
                        <a:t>服务进行情感分析，将抓取的预处理后的数据与分析出的情感倾向从数据表格的第三列开始逐列写入。每完成一条热点新闻的对应操作后关闭对应网页</a:t>
                      </a:r>
                      <a:endParaRPr lang="zh-CN" sz="14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00AFEE8D-D5CC-D52F-0A32-308F9F68BC70}"/>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670A71B6-3912-B339-45D5-BA02DB940BA9}"/>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2</a:t>
              </a:r>
              <a:endParaRPr lang="zh-CN" altLang="en-US" sz="9600" b="1" dirty="0">
                <a:latin typeface="+mj-lt"/>
              </a:endParaRPr>
            </a:p>
          </p:txBody>
        </p:sp>
        <p:sp>
          <p:nvSpPr>
            <p:cNvPr id="36" name="文本框 35">
              <a:extLst>
                <a:ext uri="{FF2B5EF4-FFF2-40B4-BE49-F238E27FC236}">
                  <a16:creationId xmlns:a16="http://schemas.microsoft.com/office/drawing/2014/main" id="{30E2801F-2D5B-1A68-636A-E78B9A45A600}"/>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子流程</a:t>
              </a:r>
              <a:endParaRPr lang="zh-CN" altLang="en-US" sz="3200" b="1" dirty="0">
                <a:latin typeface="+mj-lt"/>
              </a:endParaRPr>
            </a:p>
          </p:txBody>
        </p:sp>
      </p:grpSp>
      <p:sp>
        <p:nvSpPr>
          <p:cNvPr id="38" name="文本框 37">
            <a:extLst>
              <a:ext uri="{FF2B5EF4-FFF2-40B4-BE49-F238E27FC236}">
                <a16:creationId xmlns:a16="http://schemas.microsoft.com/office/drawing/2014/main" id="{75C53B11-45E8-061D-8FC7-E8CD4686C1AB}"/>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327133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8A05C-F6C8-7372-9A84-DCA28AF9CBB3}"/>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D172915E-838F-8A61-9EE1-5A2665BB3A54}"/>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3E14B28F-2DDE-D934-9D77-CE0FB261058B}"/>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53BA7A0F-3CA0-A508-586B-7641F087E7B7}"/>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F47275AE-9746-1A44-BAD8-DFAD11E3F602}"/>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B6CF1F50-5859-73ED-2366-360274E7B38C}"/>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3CD557E-13E0-2A96-FB6E-4B7BB1BB4F9F}"/>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65635ACB-1C2A-2B35-AA4D-F25F37BFF22D}"/>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616A6A2-BBBF-F96E-5D8E-5725BFD2B249}"/>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9ECFD1F5-07DE-3E8E-A0CC-E398515AA2FF}"/>
              </a:ext>
            </a:extLst>
          </p:cNvPr>
          <p:cNvPicPr>
            <a:picLocks noChangeAspect="1" noChangeArrowheads="1"/>
          </p:cNvPicPr>
          <p:nvPr/>
        </p:nvPicPr>
        <p:blipFill>
          <a:blip r:embed="rId14">
            <a:alphaModFix amt="80000"/>
            <a:duotone>
              <a:schemeClr val="accent4">
                <a:shade val="45000"/>
                <a:satMod val="135000"/>
              </a:schemeClr>
              <a:prstClr val="white"/>
            </a:duotone>
            <a:extLst>
              <a:ext uri="{BEBA8EAE-BF5A-486C-A8C5-ECC9F3942E4B}">
                <a14:imgProps xmlns:a14="http://schemas.microsoft.com/office/drawing/2010/main">
                  <a14:imgLayer r:embed="rId15">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746EE80A-33D5-D35C-C536-F744C9618D97}"/>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915C3B4F-EEC2-613B-B444-48BF5F91ADF4}"/>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230869DB-BC5B-15C7-85DD-0ABF1E269825}"/>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88CA87D-31EE-23E7-3DB0-09D4C71D1043}"/>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1A0B6DB3-E66C-071A-3BA3-1C55B0FD74AF}"/>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7E25A819-A06C-6683-33CA-E2DB0ACD7A97}"/>
                </a:ext>
              </a:extLst>
            </p:cNvPr>
            <p:cNvCxnSpPr>
              <a:cxnSpLocks/>
            </p:cNvCxnSpPr>
            <p:nvPr>
              <p:custDataLst>
                <p:tags r:id="rId9"/>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5190EC11-1A27-8D82-69B5-C29F39E87B44}"/>
                </a:ext>
              </a:extLst>
            </p:cNvPr>
            <p:cNvSpPr/>
            <p:nvPr>
              <p:custDataLst>
                <p:tags r:id="rId10"/>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AFDE15AD-33A2-D38A-0A3F-CD3A71681D6C}"/>
                </a:ext>
              </a:extLst>
            </p:cNvPr>
            <p:cNvSpPr/>
            <p:nvPr>
              <p:custDataLst>
                <p:tags r:id="rId11"/>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CFB15BEA-E101-B8EA-E34C-2CBA09192349}"/>
                </a:ext>
              </a:extLst>
            </p:cNvPr>
            <p:cNvSpPr/>
            <p:nvPr>
              <p:custDataLst>
                <p:tags r:id="rId12"/>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E4153B28-2C5B-9343-1658-D4BA217CCB33}"/>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138C5C98-4E05-28ED-2DB3-7A1BD308E6A0}"/>
                </a:ext>
              </a:extLst>
            </p:cNvPr>
            <p:cNvSpPr/>
            <p:nvPr>
              <p:custDataLst>
                <p:tags r:id="rId4"/>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ABC9A524-D555-2C6D-6EAD-B190031B071A}"/>
                </a:ext>
              </a:extLst>
            </p:cNvPr>
            <p:cNvSpPr/>
            <p:nvPr>
              <p:custDataLst>
                <p:tags r:id="rId5"/>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B1AD33EC-C642-62A1-ED4A-7D2F2544FFCC}"/>
                </a:ext>
              </a:extLst>
            </p:cNvPr>
            <p:cNvCxnSpPr>
              <a:cxnSpLocks/>
            </p:cNvCxnSpPr>
            <p:nvPr>
              <p:custDataLst>
                <p:tags r:id="rId6"/>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B9E70D1A-1B7E-CA7C-B9E8-5D9A445BEAD8}"/>
                </a:ext>
              </a:extLst>
            </p:cNvPr>
            <p:cNvCxnSpPr>
              <a:cxnSpLocks/>
            </p:cNvCxnSpPr>
            <p:nvPr>
              <p:custDataLst>
                <p:tags r:id="rId7"/>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219DC6AD-BE69-66BD-E0A8-2F862AE9DF64}"/>
                </a:ext>
              </a:extLst>
            </p:cNvPr>
            <p:cNvCxnSpPr>
              <a:cxnSpLocks/>
            </p:cNvCxnSpPr>
            <p:nvPr>
              <p:custDataLst>
                <p:tags r:id="rId8"/>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EE62795C-302E-730F-7AAD-4B67CD92DA17}"/>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FEA42A3-673A-BD5B-1B45-96868FC10A8F}"/>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7DAEDDA-0B6B-DE75-A94A-5C0520FBD5E4}"/>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1945B09E-37B2-59D4-3DD6-17E8F4785776}"/>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46D79373-A947-8F85-02CA-DFD7830D5A6E}"/>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6FF7CE17-704C-FC84-7C7A-0646E0A528D2}"/>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84D55911-DE9D-7AB5-1816-D65D489B7358}"/>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F436BD63-9DF3-DEE4-B1DC-F97CA4CC9479}"/>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6E1D4A89-1548-BA08-6268-7231DB520B48}"/>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41764AE3-B3D2-1DBD-7EE1-4E905942B02C}"/>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F7F35EBF-44DB-823B-6B26-5ADB9465567A}"/>
              </a:ext>
            </a:extLst>
          </p:cNvPr>
          <p:cNvSpPr txBox="1"/>
          <p:nvPr/>
        </p:nvSpPr>
        <p:spPr>
          <a:xfrm>
            <a:off x="-140411" y="1836389"/>
            <a:ext cx="1737154" cy="2308324"/>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p>
          <a:p>
            <a:pPr algn="just"/>
            <a:r>
              <a:rPr lang="zh-CN" altLang="en-US" sz="4400" b="1" dirty="0">
                <a:latin typeface="+mj-lt"/>
              </a:rPr>
              <a:t>登录</a:t>
            </a:r>
          </a:p>
        </p:txBody>
      </p:sp>
      <p:sp>
        <p:nvSpPr>
          <p:cNvPr id="66" name="文本框 65">
            <a:extLst>
              <a:ext uri="{FF2B5EF4-FFF2-40B4-BE49-F238E27FC236}">
                <a16:creationId xmlns:a16="http://schemas.microsoft.com/office/drawing/2014/main" id="{F1A47EF4-F5F9-C3A2-5FC0-B43137D7C6BC}"/>
              </a:ext>
            </a:extLst>
          </p:cNvPr>
          <p:cNvSpPr txBox="1"/>
          <p:nvPr/>
        </p:nvSpPr>
        <p:spPr>
          <a:xfrm>
            <a:off x="8929784" y="1320515"/>
            <a:ext cx="1653256" cy="4154984"/>
          </a:xfrm>
          <a:prstGeom prst="rect">
            <a:avLst/>
          </a:prstGeom>
          <a:noFill/>
        </p:spPr>
        <p:txBody>
          <a:bodyPr wrap="square">
            <a:spAutoFit/>
          </a:bodyPr>
          <a:lstStyle>
            <a:defPPr>
              <a:defRPr lang="zh-CN"/>
            </a:defPPr>
            <a:lvl1pPr algn="just">
              <a:defRPr sz="9600" b="1" i="0">
                <a:solidFill>
                  <a:schemeClr val="accent2"/>
                </a:solidFill>
                <a:effectLst/>
                <a:latin typeface="+mj-lt"/>
              </a:defRPr>
            </a:lvl1pPr>
          </a:lstStyle>
          <a:p>
            <a:r>
              <a:rPr lang="en-US" altLang="zh-CN" dirty="0"/>
              <a:t>0</a:t>
            </a:r>
            <a:r>
              <a:rPr lang="en-US" altLang="zh-CN" dirty="0">
                <a:solidFill>
                  <a:schemeClr val="tx1"/>
                </a:solidFill>
              </a:rPr>
              <a:t>2</a:t>
            </a:r>
          </a:p>
          <a:p>
            <a:r>
              <a:rPr lang="zh-CN" altLang="en-US" sz="2800" dirty="0">
                <a:solidFill>
                  <a:schemeClr val="tx1"/>
                </a:solidFill>
              </a:rPr>
              <a:t>热点记录</a:t>
            </a:r>
            <a:r>
              <a:rPr lang="zh-CN" altLang="en-US" sz="2800" dirty="0">
                <a:solidFill>
                  <a:schemeClr val="bg1"/>
                </a:solidFill>
              </a:rPr>
              <a:t>多线程文本抓取</a:t>
            </a:r>
            <a:endParaRPr lang="en-US" altLang="zh-CN" sz="2800" dirty="0">
              <a:solidFill>
                <a:schemeClr val="bg1"/>
              </a:solidFill>
            </a:endParaRPr>
          </a:p>
          <a:p>
            <a:r>
              <a:rPr lang="zh-CN" altLang="en-US" sz="2800" dirty="0">
                <a:solidFill>
                  <a:schemeClr val="tx1"/>
                </a:solidFill>
              </a:rPr>
              <a:t>等待子线程全部结束</a:t>
            </a:r>
            <a:endParaRPr lang="en-US" altLang="zh-CN" sz="2800" dirty="0">
              <a:solidFill>
                <a:schemeClr val="bg1"/>
              </a:solidFill>
            </a:endParaRPr>
          </a:p>
        </p:txBody>
      </p:sp>
      <p:sp>
        <p:nvSpPr>
          <p:cNvPr id="5" name="椭圆 4">
            <a:extLst>
              <a:ext uri="{FF2B5EF4-FFF2-40B4-BE49-F238E27FC236}">
                <a16:creationId xmlns:a16="http://schemas.microsoft.com/office/drawing/2014/main" id="{ED252C11-8C30-5F3D-9DFF-D71B8BDEC259}"/>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C3F2751E-B3C7-EF75-E29E-80E651B56A15}"/>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323C091C-D9F8-04A0-57B7-F6CAB951E9EF}"/>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B8322D6A-2D87-5B86-979D-EF109E078BB0}"/>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DC1200CC-6623-3B0B-2035-D8531F89ECCC}"/>
              </a:ext>
            </a:extLst>
          </p:cNvPr>
          <p:cNvSpPr/>
          <p:nvPr/>
        </p:nvSpPr>
        <p:spPr>
          <a:xfrm>
            <a:off x="133915" y="988559"/>
            <a:ext cx="6340197" cy="830997"/>
          </a:xfrm>
          <a:prstGeom prst="rect">
            <a:avLst/>
          </a:prstGeom>
          <a:noFill/>
        </p:spPr>
        <p:txBody>
          <a:bodyPr wrap="non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流程设计图展示与分析</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pic>
        <p:nvPicPr>
          <p:cNvPr id="39" name="图片 38">
            <a:extLst>
              <a:ext uri="{FF2B5EF4-FFF2-40B4-BE49-F238E27FC236}">
                <a16:creationId xmlns:a16="http://schemas.microsoft.com/office/drawing/2014/main" id="{57828F0E-0542-9C8D-1D4C-FD7B8DF15814}"/>
              </a:ext>
            </a:extLst>
          </p:cNvPr>
          <p:cNvPicPr>
            <a:picLocks noChangeAspect="1"/>
          </p:cNvPicPr>
          <p:nvPr/>
        </p:nvPicPr>
        <p:blipFill>
          <a:blip r:embed="rId16"/>
          <a:stretch>
            <a:fillRect/>
          </a:stretch>
        </p:blipFill>
        <p:spPr>
          <a:xfrm>
            <a:off x="1401980" y="1853974"/>
            <a:ext cx="2749461" cy="4388310"/>
          </a:xfrm>
          <a:prstGeom prst="rect">
            <a:avLst/>
          </a:prstGeom>
        </p:spPr>
      </p:pic>
      <p:pic>
        <p:nvPicPr>
          <p:cNvPr id="41" name="图片 40">
            <a:extLst>
              <a:ext uri="{FF2B5EF4-FFF2-40B4-BE49-F238E27FC236}">
                <a16:creationId xmlns:a16="http://schemas.microsoft.com/office/drawing/2014/main" id="{FD576A1B-4104-7F9B-C88E-8C2A9FB8BA33}"/>
              </a:ext>
            </a:extLst>
          </p:cNvPr>
          <p:cNvPicPr>
            <a:picLocks noChangeAspect="1"/>
          </p:cNvPicPr>
          <p:nvPr/>
        </p:nvPicPr>
        <p:blipFill>
          <a:blip r:embed="rId17"/>
          <a:stretch>
            <a:fillRect/>
          </a:stretch>
        </p:blipFill>
        <p:spPr>
          <a:xfrm>
            <a:off x="4374763" y="1854055"/>
            <a:ext cx="4216787" cy="4333920"/>
          </a:xfrm>
          <a:prstGeom prst="rect">
            <a:avLst/>
          </a:prstGeom>
        </p:spPr>
      </p:pic>
    </p:spTree>
    <p:extLst>
      <p:ext uri="{BB962C8B-B14F-4D97-AF65-F5344CB8AC3E}">
        <p14:creationId xmlns:p14="http://schemas.microsoft.com/office/powerpoint/2010/main" val="15840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2" presetClass="entr" presetSubtype="1" fill="hold" grpId="0" nodeType="withEffect">
                                  <p:stCondLst>
                                    <p:cond delay="500"/>
                                  </p:stCondLst>
                                  <p:childTnLst>
                                    <p:set>
                                      <p:cBhvr>
                                        <p:cTn id="121" dur="1" fill="hold">
                                          <p:stCondLst>
                                            <p:cond delay="0"/>
                                          </p:stCondLst>
                                        </p:cTn>
                                        <p:tgtEl>
                                          <p:spTgt spid="65"/>
                                        </p:tgtEl>
                                        <p:attrNameLst>
                                          <p:attrName>style.visibility</p:attrName>
                                        </p:attrNameLst>
                                      </p:cBhvr>
                                      <p:to>
                                        <p:strVal val="visible"/>
                                      </p:to>
                                    </p:set>
                                    <p:animEffect transition="in" filter="wipe(up)">
                                      <p:cBhvr>
                                        <p:cTn id="122" dur="1000"/>
                                        <p:tgtEl>
                                          <p:spTgt spid="65"/>
                                        </p:tgtEl>
                                      </p:cBhvr>
                                    </p:animEffect>
                                  </p:childTnLst>
                                </p:cTn>
                              </p:par>
                              <p:par>
                                <p:cTn id="123" presetID="22" presetClass="entr" presetSubtype="1" fill="hold" grpId="0" nodeType="withEffect">
                                  <p:stCondLst>
                                    <p:cond delay="500"/>
                                  </p:stCondLst>
                                  <p:childTnLst>
                                    <p:set>
                                      <p:cBhvr>
                                        <p:cTn id="124" dur="1" fill="hold">
                                          <p:stCondLst>
                                            <p:cond delay="0"/>
                                          </p:stCondLst>
                                        </p:cTn>
                                        <p:tgtEl>
                                          <p:spTgt spid="66"/>
                                        </p:tgtEl>
                                        <p:attrNameLst>
                                          <p:attrName>style.visibility</p:attrName>
                                        </p:attrNameLst>
                                      </p:cBhvr>
                                      <p:to>
                                        <p:strVal val="visible"/>
                                      </p:to>
                                    </p:set>
                                    <p:animEffect transition="in" filter="wipe(up)">
                                      <p:cBhvr>
                                        <p:cTn id="125" dur="1000"/>
                                        <p:tgtEl>
                                          <p:spTgt spid="66"/>
                                        </p:tgtEl>
                                      </p:cBhvr>
                                    </p:animEffect>
                                  </p:childTnLst>
                                </p:cTn>
                              </p:par>
                              <p:par>
                                <p:cTn id="126" presetID="2" presetClass="entr" presetSubtype="8" decel="100000" fill="hold" grpId="0" nodeType="withEffect">
                                  <p:stCondLst>
                                    <p:cond delay="0"/>
                                  </p:stCondLst>
                                  <p:childTnLst>
                                    <p:set>
                                      <p:cBhvr>
                                        <p:cTn id="127" dur="1" fill="hold">
                                          <p:stCondLst>
                                            <p:cond delay="0"/>
                                          </p:stCondLst>
                                        </p:cTn>
                                        <p:tgtEl>
                                          <p:spTgt spid="5"/>
                                        </p:tgtEl>
                                        <p:attrNameLst>
                                          <p:attrName>style.visibility</p:attrName>
                                        </p:attrNameLst>
                                      </p:cBhvr>
                                      <p:to>
                                        <p:strVal val="visible"/>
                                      </p:to>
                                    </p:set>
                                    <p:anim calcmode="lin" valueType="num">
                                      <p:cBhvr additive="base">
                                        <p:cTn id="128" dur="1500" fill="hold"/>
                                        <p:tgtEl>
                                          <p:spTgt spid="5"/>
                                        </p:tgtEl>
                                        <p:attrNameLst>
                                          <p:attrName>ppt_x</p:attrName>
                                        </p:attrNameLst>
                                      </p:cBhvr>
                                      <p:tavLst>
                                        <p:tav tm="0">
                                          <p:val>
                                            <p:strVal val="0-#ppt_w/2"/>
                                          </p:val>
                                        </p:tav>
                                        <p:tav tm="100000">
                                          <p:val>
                                            <p:strVal val="#ppt_x"/>
                                          </p:val>
                                        </p:tav>
                                      </p:tavLst>
                                    </p:anim>
                                    <p:anim calcmode="lin" valueType="num">
                                      <p:cBhvr additive="base">
                                        <p:cTn id="129" dur="1500" fill="hold"/>
                                        <p:tgtEl>
                                          <p:spTgt spid="5"/>
                                        </p:tgtEl>
                                        <p:attrNameLst>
                                          <p:attrName>ppt_y</p:attrName>
                                        </p:attrNameLst>
                                      </p:cBhvr>
                                      <p:tavLst>
                                        <p:tav tm="0">
                                          <p:val>
                                            <p:strVal val="#ppt_y"/>
                                          </p:val>
                                        </p:tav>
                                        <p:tav tm="100000">
                                          <p:val>
                                            <p:strVal val="#ppt_y"/>
                                          </p:val>
                                        </p:tav>
                                      </p:tavLst>
                                    </p:anim>
                                  </p:childTnLst>
                                </p:cTn>
                              </p:par>
                              <p:par>
                                <p:cTn id="130" presetID="10" presetClass="entr" presetSubtype="0" fill="hold" grpId="1"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1500"/>
                                        <p:tgtEl>
                                          <p:spTgt spid="5"/>
                                        </p:tgtEl>
                                      </p:cBhvr>
                                    </p:animEffect>
                                  </p:childTnLst>
                                </p:cTn>
                              </p:par>
                              <p:par>
                                <p:cTn id="133" presetID="2" presetClass="entr" presetSubtype="8" decel="100000" fill="hold" nodeType="withEffect">
                                  <p:stCondLst>
                                    <p:cond delay="0"/>
                                  </p:stCondLst>
                                  <p:childTnLst>
                                    <p:set>
                                      <p:cBhvr>
                                        <p:cTn id="134" dur="1" fill="hold">
                                          <p:stCondLst>
                                            <p:cond delay="0"/>
                                          </p:stCondLst>
                                        </p:cTn>
                                        <p:tgtEl>
                                          <p:spTgt spid="8"/>
                                        </p:tgtEl>
                                        <p:attrNameLst>
                                          <p:attrName>style.visibility</p:attrName>
                                        </p:attrNameLst>
                                      </p:cBhvr>
                                      <p:to>
                                        <p:strVal val="visible"/>
                                      </p:to>
                                    </p:set>
                                    <p:anim calcmode="lin" valueType="num">
                                      <p:cBhvr additive="base">
                                        <p:cTn id="135" dur="1500" fill="hold"/>
                                        <p:tgtEl>
                                          <p:spTgt spid="8"/>
                                        </p:tgtEl>
                                        <p:attrNameLst>
                                          <p:attrName>ppt_x</p:attrName>
                                        </p:attrNameLst>
                                      </p:cBhvr>
                                      <p:tavLst>
                                        <p:tav tm="0">
                                          <p:val>
                                            <p:strVal val="0-#ppt_w/2"/>
                                          </p:val>
                                        </p:tav>
                                        <p:tav tm="100000">
                                          <p:val>
                                            <p:strVal val="#ppt_x"/>
                                          </p:val>
                                        </p:tav>
                                      </p:tavLst>
                                    </p:anim>
                                    <p:anim calcmode="lin" valueType="num">
                                      <p:cBhvr additive="base">
                                        <p:cTn id="136" dur="1500" fill="hold"/>
                                        <p:tgtEl>
                                          <p:spTgt spid="8"/>
                                        </p:tgtEl>
                                        <p:attrNameLst>
                                          <p:attrName>ppt_y</p:attrName>
                                        </p:attrNameLst>
                                      </p:cBhvr>
                                      <p:tavLst>
                                        <p:tav tm="0">
                                          <p:val>
                                            <p:strVal val="#ppt_y"/>
                                          </p:val>
                                        </p:tav>
                                        <p:tav tm="100000">
                                          <p:val>
                                            <p:strVal val="#ppt_y"/>
                                          </p:val>
                                        </p:tav>
                                      </p:tavLst>
                                    </p:anim>
                                  </p:childTnLst>
                                </p:cTn>
                              </p:par>
                              <p:par>
                                <p:cTn id="137" presetID="10" presetClass="entr" presetSubtype="0" fill="hold" nodeType="withEffect">
                                  <p:stCondLst>
                                    <p:cond delay="0"/>
                                  </p:stCondLst>
                                  <p:childTnLst>
                                    <p:set>
                                      <p:cBhvr>
                                        <p:cTn id="138" dur="1" fill="hold">
                                          <p:stCondLst>
                                            <p:cond delay="0"/>
                                          </p:stCondLst>
                                        </p:cTn>
                                        <p:tgtEl>
                                          <p:spTgt spid="8"/>
                                        </p:tgtEl>
                                        <p:attrNameLst>
                                          <p:attrName>style.visibility</p:attrName>
                                        </p:attrNameLst>
                                      </p:cBhvr>
                                      <p:to>
                                        <p:strVal val="visible"/>
                                      </p:to>
                                    </p:set>
                                    <p:animEffect transition="in" filter="fade">
                                      <p:cBhvr>
                                        <p:cTn id="139" dur="1500"/>
                                        <p:tgtEl>
                                          <p:spTgt spid="8"/>
                                        </p:tgtEl>
                                      </p:cBhvr>
                                    </p:animEffect>
                                  </p:childTnLst>
                                </p:cTn>
                              </p:par>
                              <p:par>
                                <p:cTn id="140" presetID="2" presetClass="entr" presetSubtype="8" decel="100000" fill="hold" grpId="0" nodeType="withEffect">
                                  <p:stCondLst>
                                    <p:cond delay="0"/>
                                  </p:stCondLst>
                                  <p:childTnLst>
                                    <p:set>
                                      <p:cBhvr>
                                        <p:cTn id="141" dur="1" fill="hold">
                                          <p:stCondLst>
                                            <p:cond delay="0"/>
                                          </p:stCondLst>
                                        </p:cTn>
                                        <p:tgtEl>
                                          <p:spTgt spid="7"/>
                                        </p:tgtEl>
                                        <p:attrNameLst>
                                          <p:attrName>style.visibility</p:attrName>
                                        </p:attrNameLst>
                                      </p:cBhvr>
                                      <p:to>
                                        <p:strVal val="visible"/>
                                      </p:to>
                                    </p:set>
                                    <p:anim calcmode="lin" valueType="num">
                                      <p:cBhvr additive="base">
                                        <p:cTn id="142" dur="2500" fill="hold"/>
                                        <p:tgtEl>
                                          <p:spTgt spid="7"/>
                                        </p:tgtEl>
                                        <p:attrNameLst>
                                          <p:attrName>ppt_x</p:attrName>
                                        </p:attrNameLst>
                                      </p:cBhvr>
                                      <p:tavLst>
                                        <p:tav tm="0">
                                          <p:val>
                                            <p:strVal val="0-#ppt_w/2"/>
                                          </p:val>
                                        </p:tav>
                                        <p:tav tm="100000">
                                          <p:val>
                                            <p:strVal val="#ppt_x"/>
                                          </p:val>
                                        </p:tav>
                                      </p:tavLst>
                                    </p:anim>
                                    <p:anim calcmode="lin" valueType="num">
                                      <p:cBhvr additive="base">
                                        <p:cTn id="143" dur="2500" fill="hold"/>
                                        <p:tgtEl>
                                          <p:spTgt spid="7"/>
                                        </p:tgtEl>
                                        <p:attrNameLst>
                                          <p:attrName>ppt_y</p:attrName>
                                        </p:attrNameLst>
                                      </p:cBhvr>
                                      <p:tavLst>
                                        <p:tav tm="0">
                                          <p:val>
                                            <p:strVal val="#ppt_y"/>
                                          </p:val>
                                        </p:tav>
                                        <p:tav tm="100000">
                                          <p:val>
                                            <p:strVal val="#ppt_y"/>
                                          </p:val>
                                        </p:tav>
                                      </p:tavLst>
                                    </p:anim>
                                  </p:childTnLst>
                                </p:cTn>
                              </p:par>
                              <p:par>
                                <p:cTn id="144" presetID="10" presetClass="entr" presetSubtype="0" fill="hold" grpId="1" nodeType="with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2500"/>
                                        <p:tgtEl>
                                          <p:spTgt spid="7"/>
                                        </p:tgtEl>
                                      </p:cBhvr>
                                    </p:animEffect>
                                  </p:childTnLst>
                                </p:cTn>
                              </p:par>
                              <p:par>
                                <p:cTn id="147" presetID="47" presetClass="entr" presetSubtype="0" fill="hold" grpId="0" nodeType="withEffect">
                                  <p:stCondLst>
                                    <p:cond delay="500"/>
                                  </p:stCondLst>
                                  <p:childTnLst>
                                    <p:set>
                                      <p:cBhvr>
                                        <p:cTn id="148" dur="1" fill="hold">
                                          <p:stCondLst>
                                            <p:cond delay="0"/>
                                          </p:stCondLst>
                                        </p:cTn>
                                        <p:tgtEl>
                                          <p:spTgt spid="12"/>
                                        </p:tgtEl>
                                        <p:attrNameLst>
                                          <p:attrName>style.visibility</p:attrName>
                                        </p:attrNameLst>
                                      </p:cBhvr>
                                      <p:to>
                                        <p:strVal val="visible"/>
                                      </p:to>
                                    </p:set>
                                    <p:animEffect transition="in" filter="fade">
                                      <p:cBhvr>
                                        <p:cTn id="149" dur="1000"/>
                                        <p:tgtEl>
                                          <p:spTgt spid="12"/>
                                        </p:tgtEl>
                                      </p:cBhvr>
                                    </p:animEffect>
                                    <p:anim calcmode="lin" valueType="num">
                                      <p:cBhvr>
                                        <p:cTn id="150" dur="1000" fill="hold"/>
                                        <p:tgtEl>
                                          <p:spTgt spid="12"/>
                                        </p:tgtEl>
                                        <p:attrNameLst>
                                          <p:attrName>ppt_x</p:attrName>
                                        </p:attrNameLst>
                                      </p:cBhvr>
                                      <p:tavLst>
                                        <p:tav tm="0">
                                          <p:val>
                                            <p:strVal val="#ppt_x"/>
                                          </p:val>
                                        </p:tav>
                                        <p:tav tm="100000">
                                          <p:val>
                                            <p:strVal val="#ppt_x"/>
                                          </p:val>
                                        </p:tav>
                                      </p:tavLst>
                                    </p:anim>
                                    <p:anim calcmode="lin" valueType="num">
                                      <p:cBhvr>
                                        <p:cTn id="151" dur="1000" fill="hold"/>
                                        <p:tgtEl>
                                          <p:spTgt spid="12"/>
                                        </p:tgtEl>
                                        <p:attrNameLst>
                                          <p:attrName>ppt_y</p:attrName>
                                        </p:attrNameLst>
                                      </p:cBhvr>
                                      <p:tavLst>
                                        <p:tav tm="0">
                                          <p:val>
                                            <p:strVal val="#ppt_y-.1"/>
                                          </p:val>
                                        </p:tav>
                                        <p:tav tm="100000">
                                          <p:val>
                                            <p:strVal val="#ppt_y"/>
                                          </p:val>
                                        </p:tav>
                                      </p:tavLst>
                                    </p:anim>
                                  </p:childTnLst>
                                </p:cTn>
                              </p:par>
                              <p:par>
                                <p:cTn id="152" presetID="2" presetClass="entr" presetSubtype="8" decel="100000" fill="hold" grpId="0" nodeType="withEffect">
                                  <p:stCondLst>
                                    <p:cond delay="250"/>
                                  </p:stCondLst>
                                  <p:childTnLst>
                                    <p:set>
                                      <p:cBhvr>
                                        <p:cTn id="153" dur="1" fill="hold">
                                          <p:stCondLst>
                                            <p:cond delay="0"/>
                                          </p:stCondLst>
                                        </p:cTn>
                                        <p:tgtEl>
                                          <p:spTgt spid="13"/>
                                        </p:tgtEl>
                                        <p:attrNameLst>
                                          <p:attrName>style.visibility</p:attrName>
                                        </p:attrNameLst>
                                      </p:cBhvr>
                                      <p:to>
                                        <p:strVal val="visible"/>
                                      </p:to>
                                    </p:set>
                                    <p:anim calcmode="lin" valueType="num">
                                      <p:cBhvr additive="base">
                                        <p:cTn id="154" dur="1500" fill="hold"/>
                                        <p:tgtEl>
                                          <p:spTgt spid="13"/>
                                        </p:tgtEl>
                                        <p:attrNameLst>
                                          <p:attrName>ppt_x</p:attrName>
                                        </p:attrNameLst>
                                      </p:cBhvr>
                                      <p:tavLst>
                                        <p:tav tm="0">
                                          <p:val>
                                            <p:strVal val="0-#ppt_w/2"/>
                                          </p:val>
                                        </p:tav>
                                        <p:tav tm="100000">
                                          <p:val>
                                            <p:strVal val="#ppt_x"/>
                                          </p:val>
                                        </p:tav>
                                      </p:tavLst>
                                    </p:anim>
                                    <p:anim calcmode="lin" valueType="num">
                                      <p:cBhvr additive="base">
                                        <p:cTn id="155" dur="1500" fill="hold"/>
                                        <p:tgtEl>
                                          <p:spTgt spid="13"/>
                                        </p:tgtEl>
                                        <p:attrNameLst>
                                          <p:attrName>ppt_y</p:attrName>
                                        </p:attrNameLst>
                                      </p:cBhvr>
                                      <p:tavLst>
                                        <p:tav tm="0">
                                          <p:val>
                                            <p:strVal val="#ppt_y"/>
                                          </p:val>
                                        </p:tav>
                                        <p:tav tm="100000">
                                          <p:val>
                                            <p:strVal val="#ppt_y"/>
                                          </p:val>
                                        </p:tav>
                                      </p:tavLst>
                                    </p:anim>
                                  </p:childTnLst>
                                </p:cTn>
                              </p:par>
                              <p:par>
                                <p:cTn id="156" presetID="10" presetClass="entr" presetSubtype="0" fill="hold" grpId="1" nodeType="withEffect">
                                  <p:stCondLst>
                                    <p:cond delay="250"/>
                                  </p:stCondLst>
                                  <p:childTnLst>
                                    <p:set>
                                      <p:cBhvr>
                                        <p:cTn id="157" dur="1" fill="hold">
                                          <p:stCondLst>
                                            <p:cond delay="0"/>
                                          </p:stCondLst>
                                        </p:cTn>
                                        <p:tgtEl>
                                          <p:spTgt spid="13"/>
                                        </p:tgtEl>
                                        <p:attrNameLst>
                                          <p:attrName>style.visibility</p:attrName>
                                        </p:attrNameLst>
                                      </p:cBhvr>
                                      <p:to>
                                        <p:strVal val="visible"/>
                                      </p:to>
                                    </p:set>
                                    <p:animEffect transition="in" filter="fade">
                                      <p:cBhvr>
                                        <p:cTn id="158" dur="1500"/>
                                        <p:tgtEl>
                                          <p:spTgt spid="13"/>
                                        </p:tgtEl>
                                      </p:cBhvr>
                                    </p:animEffect>
                                  </p:childTnLst>
                                </p:cTn>
                              </p:par>
                              <p:par>
                                <p:cTn id="159" presetID="22" presetClass="entr" presetSubtype="1" fill="hold" nodeType="withEffect">
                                  <p:stCondLst>
                                    <p:cond delay="500"/>
                                  </p:stCondLst>
                                  <p:childTnLst>
                                    <p:set>
                                      <p:cBhvr>
                                        <p:cTn id="160" dur="1" fill="hold">
                                          <p:stCondLst>
                                            <p:cond delay="0"/>
                                          </p:stCondLst>
                                        </p:cTn>
                                        <p:tgtEl>
                                          <p:spTgt spid="39"/>
                                        </p:tgtEl>
                                        <p:attrNameLst>
                                          <p:attrName>style.visibility</p:attrName>
                                        </p:attrNameLst>
                                      </p:cBhvr>
                                      <p:to>
                                        <p:strVal val="visible"/>
                                      </p:to>
                                    </p:set>
                                    <p:animEffect transition="in" filter="wipe(up)">
                                      <p:cBhvr>
                                        <p:cTn id="161" dur="1000"/>
                                        <p:tgtEl>
                                          <p:spTgt spid="39"/>
                                        </p:tgtEl>
                                      </p:cBhvr>
                                    </p:animEffect>
                                  </p:childTnLst>
                                </p:cTn>
                              </p:par>
                              <p:par>
                                <p:cTn id="162" presetID="22" presetClass="entr" presetSubtype="1" fill="hold" nodeType="withEffect">
                                  <p:stCondLst>
                                    <p:cond delay="500"/>
                                  </p:stCondLst>
                                  <p:childTnLst>
                                    <p:set>
                                      <p:cBhvr>
                                        <p:cTn id="163" dur="1" fill="hold">
                                          <p:stCondLst>
                                            <p:cond delay="0"/>
                                          </p:stCondLst>
                                        </p:cTn>
                                        <p:tgtEl>
                                          <p:spTgt spid="41"/>
                                        </p:tgtEl>
                                        <p:attrNameLst>
                                          <p:attrName>style.visibility</p:attrName>
                                        </p:attrNameLst>
                                      </p:cBhvr>
                                      <p:to>
                                        <p:strVal val="visible"/>
                                      </p:to>
                                    </p:set>
                                    <p:animEffect transition="in" filter="wipe(up)">
                                      <p:cBhvr>
                                        <p:cTn id="16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65" grpId="0"/>
      <p:bldP spid="66" grpId="0"/>
      <p:bldP spid="5" grpId="0" animBg="1"/>
      <p:bldP spid="5" grpId="1" animBg="1"/>
      <p:bldP spid="7" grpId="0" animBg="1"/>
      <p:bldP spid="7" grpId="1" animBg="1"/>
      <p:bldP spid="12" grpId="0" animBg="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5A5A06EE-F524-927A-3859-D85D189CD251}"/>
              </a:ext>
            </a:extLst>
          </p:cNvPr>
          <p:cNvSpPr txBox="1"/>
          <p:nvPr/>
        </p:nvSpPr>
        <p:spPr>
          <a:xfrm>
            <a:off x="3326935" y="2072326"/>
            <a:ext cx="1121156" cy="369332"/>
          </a:xfrm>
          <a:prstGeom prst="rect">
            <a:avLst/>
          </a:prstGeom>
          <a:noFill/>
        </p:spPr>
        <p:txBody>
          <a:bodyPr wrap="square">
            <a:spAutoFit/>
          </a:bodyPr>
          <a:lstStyle/>
          <a:p>
            <a:r>
              <a:rPr lang="en-US" altLang="zh-CN" i="1" dirty="0">
                <a:solidFill>
                  <a:schemeClr val="accent2">
                    <a:alpha val="50000"/>
                  </a:schemeClr>
                </a:solidFill>
              </a:rPr>
              <a:t>DETAILS</a:t>
            </a:r>
            <a:endParaRPr lang="zh-CN" altLang="en-US" i="1" dirty="0">
              <a:solidFill>
                <a:schemeClr val="accent2">
                  <a:alpha val="50000"/>
                </a:schemeClr>
              </a:solidFill>
            </a:endParaRPr>
          </a:p>
        </p:txBody>
      </p:sp>
      <p:sp>
        <p:nvSpPr>
          <p:cNvPr id="50" name="文本框 49">
            <a:extLst>
              <a:ext uri="{FF2B5EF4-FFF2-40B4-BE49-F238E27FC236}">
                <a16:creationId xmlns:a16="http://schemas.microsoft.com/office/drawing/2014/main" id="{EE00A83F-B899-EDD0-7C7F-953E30C48A8E}"/>
              </a:ext>
            </a:extLst>
          </p:cNvPr>
          <p:cNvSpPr txBox="1"/>
          <p:nvPr/>
        </p:nvSpPr>
        <p:spPr>
          <a:xfrm>
            <a:off x="1092256" y="2000068"/>
            <a:ext cx="1699147" cy="461665"/>
          </a:xfrm>
          <a:prstGeom prst="rect">
            <a:avLst/>
          </a:prstGeom>
          <a:noFill/>
        </p:spPr>
        <p:txBody>
          <a:bodyPr wrap="square">
            <a:spAutoFit/>
          </a:bodyPr>
          <a:lstStyle/>
          <a:p>
            <a:r>
              <a:rPr lang="en-US" altLang="zh-CN" sz="2400" i="1" dirty="0">
                <a:solidFill>
                  <a:schemeClr val="accent2">
                    <a:alpha val="44000"/>
                  </a:schemeClr>
                </a:solidFill>
              </a:rPr>
              <a:t>PROJECT</a:t>
            </a:r>
            <a:endParaRPr lang="zh-CN" altLang="en-US" sz="2400" i="1" dirty="0">
              <a:solidFill>
                <a:schemeClr val="accent2">
                  <a:alpha val="44000"/>
                </a:schemeClr>
              </a:solidFill>
            </a:endParaRPr>
          </a:p>
        </p:txBody>
      </p:sp>
      <p:sp>
        <p:nvSpPr>
          <p:cNvPr id="64" name="矩形 63">
            <a:extLst>
              <a:ext uri="{FF2B5EF4-FFF2-40B4-BE49-F238E27FC236}">
                <a16:creationId xmlns:a16="http://schemas.microsoft.com/office/drawing/2014/main" id="{746FEEBA-5DF9-F4AC-32FE-744103B87383}"/>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638CCB2-622A-D13A-C78F-A9DFC8ABCF5C}"/>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D4CBD153-59C1-91CA-24D2-6F8D8ACA482F}"/>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sp>
        <p:nvSpPr>
          <p:cNvPr id="54" name="椭圆 53">
            <a:extLst>
              <a:ext uri="{FF2B5EF4-FFF2-40B4-BE49-F238E27FC236}">
                <a16:creationId xmlns:a16="http://schemas.microsoft.com/office/drawing/2014/main" id="{6D15FBAC-74C3-6071-9E69-6B705DF21042}"/>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29C1156-DFFD-CCCE-F5B6-E92C78C7A427}"/>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423A6A6-8AFF-5AE0-1DB9-D3734AE765C0}"/>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4452944-16A5-C43E-B1B7-808399C673CF}"/>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207EAB2-96E6-CC11-61A9-F27D2804099A}"/>
              </a:ext>
            </a:extLst>
          </p:cNvPr>
          <p:cNvSpPr/>
          <p:nvPr/>
        </p:nvSpPr>
        <p:spPr>
          <a:xfrm>
            <a:off x="-871038" y="3338531"/>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E9A81CF-B9CA-A421-9FC4-895D13F14D2C}"/>
              </a:ext>
            </a:extLst>
          </p:cNvPr>
          <p:cNvSpPr/>
          <p:nvPr/>
        </p:nvSpPr>
        <p:spPr>
          <a:xfrm>
            <a:off x="5076823" y="876300"/>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4E87FC63-CA68-57EC-1BEB-96192DD71974}"/>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队伍信息</a:t>
            </a:r>
          </a:p>
        </p:txBody>
      </p:sp>
      <p:sp>
        <p:nvSpPr>
          <p:cNvPr id="67" name="文本框 66">
            <a:extLst>
              <a:ext uri="{FF2B5EF4-FFF2-40B4-BE49-F238E27FC236}">
                <a16:creationId xmlns:a16="http://schemas.microsoft.com/office/drawing/2014/main" id="{FDFD23D5-30F6-F14D-BB8B-2D0EE8CBC4B8}"/>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应用场景</a:t>
            </a:r>
          </a:p>
        </p:txBody>
      </p:sp>
      <p:sp>
        <p:nvSpPr>
          <p:cNvPr id="68" name="文本框 67">
            <a:extLst>
              <a:ext uri="{FF2B5EF4-FFF2-40B4-BE49-F238E27FC236}">
                <a16:creationId xmlns:a16="http://schemas.microsoft.com/office/drawing/2014/main" id="{2A4EDC5A-573F-46C2-E2FA-2749ACC9941A}"/>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应用项目</a:t>
            </a:r>
          </a:p>
        </p:txBody>
      </p:sp>
      <p:sp>
        <p:nvSpPr>
          <p:cNvPr id="69" name="菱形 68">
            <a:extLst>
              <a:ext uri="{FF2B5EF4-FFF2-40B4-BE49-F238E27FC236}">
                <a16:creationId xmlns:a16="http://schemas.microsoft.com/office/drawing/2014/main" id="{1350099E-04C7-D04E-2C39-9254879C61BE}"/>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0DEB5D54-09C5-6594-3C24-6A8C4A7926FC}"/>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CE27215-0584-7A1D-00CD-5684170716B7}"/>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09FD882-6FFF-0048-20F9-B99E2F624F01}"/>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DC24531D-B23C-C3BD-5C5F-825DD2C7DDE5}"/>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F75B3C15-5032-5E96-CA22-61A01FFE1D91}"/>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0AB0CC11-5037-F820-8FEF-392541985CF7}"/>
              </a:ext>
            </a:extLst>
          </p:cNvPr>
          <p:cNvCxnSpPr>
            <a:cxnSpLocks/>
          </p:cNvCxnSpPr>
          <p:nvPr/>
        </p:nvCxnSpPr>
        <p:spPr>
          <a:xfrm>
            <a:off x="5477870" y="1125936"/>
            <a:ext cx="43653" cy="43653"/>
          </a:xfrm>
          <a:prstGeom prst="line">
            <a:avLst/>
          </a:prstGeom>
          <a:ln w="12700">
            <a:solidFill>
              <a:srgbClr val="DEE1D5"/>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3830BF7-1A2F-5C5A-CB7B-A55C2CF12D3D}"/>
              </a:ext>
            </a:extLst>
          </p:cNvPr>
          <p:cNvCxnSpPr>
            <a:cxnSpLocks/>
          </p:cNvCxnSpPr>
          <p:nvPr/>
        </p:nvCxnSpPr>
        <p:spPr>
          <a:xfrm>
            <a:off x="9778313" y="1106139"/>
            <a:ext cx="50239" cy="82927"/>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275F40E-5904-08C2-B189-95A2A4F9E7B4}"/>
              </a:ext>
            </a:extLst>
          </p:cNvPr>
          <p:cNvCxnSpPr>
            <a:cxnSpLocks/>
          </p:cNvCxnSpPr>
          <p:nvPr/>
        </p:nvCxnSpPr>
        <p:spPr>
          <a:xfrm>
            <a:off x="7580183" y="1034545"/>
            <a:ext cx="73609" cy="65480"/>
          </a:xfrm>
          <a:prstGeom prst="line">
            <a:avLst/>
          </a:prstGeom>
          <a:ln w="63500">
            <a:solidFill>
              <a:srgbClr val="A5AFAC"/>
            </a:solidFill>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64FBAC65-2E83-6B35-4F60-C7DC2A8808FC}"/>
              </a:ext>
            </a:extLst>
          </p:cNvPr>
          <p:cNvSpPr txBox="1"/>
          <p:nvPr/>
        </p:nvSpPr>
        <p:spPr>
          <a:xfrm>
            <a:off x="5017827" y="2027394"/>
            <a:ext cx="6573986" cy="458652"/>
          </a:xfrm>
          <a:prstGeom prst="rect">
            <a:avLst/>
          </a:prstGeom>
          <a:noFill/>
        </p:spPr>
        <p:txBody>
          <a:bodyPr wrap="square">
            <a:spAutoFit/>
          </a:bodyPr>
          <a:lstStyle/>
          <a:p>
            <a:pPr algn="just">
              <a:lnSpc>
                <a:spcPct val="150000"/>
              </a:lnSpc>
            </a:pPr>
            <a:r>
              <a:rPr lang="zh-CN" altLang="en-US" dirty="0">
                <a:solidFill>
                  <a:schemeClr val="accent2"/>
                </a:solidFill>
                <a:latin typeface="+mj-lt"/>
              </a:rPr>
              <a:t>管他对不队</a:t>
            </a:r>
            <a:endParaRPr lang="en-US" altLang="zh-CN" dirty="0">
              <a:solidFill>
                <a:schemeClr val="accent2"/>
              </a:solidFill>
              <a:latin typeface="+mj-lt"/>
            </a:endParaRPr>
          </a:p>
        </p:txBody>
      </p:sp>
      <p:grpSp>
        <p:nvGrpSpPr>
          <p:cNvPr id="108" name="组合 107">
            <a:extLst>
              <a:ext uri="{FF2B5EF4-FFF2-40B4-BE49-F238E27FC236}">
                <a16:creationId xmlns:a16="http://schemas.microsoft.com/office/drawing/2014/main" id="{B4EDE2A1-71BE-1526-79E2-C6436A844737}"/>
              </a:ext>
            </a:extLst>
          </p:cNvPr>
          <p:cNvGrpSpPr/>
          <p:nvPr/>
        </p:nvGrpSpPr>
        <p:grpSpPr>
          <a:xfrm>
            <a:off x="1287046" y="1519429"/>
            <a:ext cx="3226640" cy="830997"/>
            <a:chOff x="1287046" y="1519429"/>
            <a:chExt cx="3226640" cy="830997"/>
          </a:xfrm>
        </p:grpSpPr>
        <p:sp>
          <p:nvSpPr>
            <p:cNvPr id="101" name="文本框 100">
              <a:extLst>
                <a:ext uri="{FF2B5EF4-FFF2-40B4-BE49-F238E27FC236}">
                  <a16:creationId xmlns:a16="http://schemas.microsoft.com/office/drawing/2014/main" id="{1968BF8F-B35D-9300-D3EC-9DFACC64720F}"/>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作</a:t>
              </a:r>
            </a:p>
          </p:txBody>
        </p:sp>
        <p:sp>
          <p:nvSpPr>
            <p:cNvPr id="105" name="文本框 104">
              <a:extLst>
                <a:ext uri="{FF2B5EF4-FFF2-40B4-BE49-F238E27FC236}">
                  <a16:creationId xmlns:a16="http://schemas.microsoft.com/office/drawing/2014/main" id="{8542A1D1-1232-3142-11A0-C805497CE1F9}"/>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品</a:t>
              </a:r>
            </a:p>
          </p:txBody>
        </p:sp>
        <p:sp>
          <p:nvSpPr>
            <p:cNvPr id="106" name="矩形 105">
              <a:extLst>
                <a:ext uri="{FF2B5EF4-FFF2-40B4-BE49-F238E27FC236}">
                  <a16:creationId xmlns:a16="http://schemas.microsoft.com/office/drawing/2014/main" id="{904FF05B-63B1-8AD9-152A-90A1839C715D}"/>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b="0" cap="none" spc="0" dirty="0">
                  <a:ln w="0"/>
                  <a:solidFill>
                    <a:schemeClr val="accent1"/>
                  </a:solidFill>
                  <a:effectLst>
                    <a:outerShdw blurRad="38100" dist="25400" dir="5400000" algn="ctr" rotWithShape="0">
                      <a:srgbClr val="6E747A">
                        <a:alpha val="43000"/>
                      </a:srgbClr>
                    </a:outerShdw>
                  </a:effectLst>
                </a:rPr>
                <a:t>信息</a:t>
              </a:r>
            </a:p>
          </p:txBody>
        </p:sp>
      </p:grpSp>
      <p:grpSp>
        <p:nvGrpSpPr>
          <p:cNvPr id="114" name="组合 113">
            <a:extLst>
              <a:ext uri="{FF2B5EF4-FFF2-40B4-BE49-F238E27FC236}">
                <a16:creationId xmlns:a16="http://schemas.microsoft.com/office/drawing/2014/main" id="{AA82C470-8B06-921A-FA36-6986424BCE4C}"/>
              </a:ext>
            </a:extLst>
          </p:cNvPr>
          <p:cNvGrpSpPr/>
          <p:nvPr/>
        </p:nvGrpSpPr>
        <p:grpSpPr>
          <a:xfrm>
            <a:off x="4989224" y="1656132"/>
            <a:ext cx="1575206" cy="416194"/>
            <a:chOff x="4989224" y="1656132"/>
            <a:chExt cx="1575206" cy="416194"/>
          </a:xfrm>
        </p:grpSpPr>
        <p:sp>
          <p:nvSpPr>
            <p:cNvPr id="89" name="矩形 88">
              <a:extLst>
                <a:ext uri="{FF2B5EF4-FFF2-40B4-BE49-F238E27FC236}">
                  <a16:creationId xmlns:a16="http://schemas.microsoft.com/office/drawing/2014/main" id="{89BD9913-5316-2A81-99C6-CFEC05A3C696}"/>
                </a:ext>
              </a:extLst>
            </p:cNvPr>
            <p:cNvSpPr/>
            <p:nvPr/>
          </p:nvSpPr>
          <p:spPr>
            <a:xfrm>
              <a:off x="5076824" y="1974821"/>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文本框 109">
              <a:extLst>
                <a:ext uri="{FF2B5EF4-FFF2-40B4-BE49-F238E27FC236}">
                  <a16:creationId xmlns:a16="http://schemas.microsoft.com/office/drawing/2014/main" id="{AC027482-E276-17E2-2296-628797D952E8}"/>
                </a:ext>
              </a:extLst>
            </p:cNvPr>
            <p:cNvSpPr txBox="1"/>
            <p:nvPr/>
          </p:nvSpPr>
          <p:spPr>
            <a:xfrm>
              <a:off x="4989224" y="1656132"/>
              <a:ext cx="1121156" cy="369332"/>
            </a:xfrm>
            <a:prstGeom prst="rect">
              <a:avLst/>
            </a:prstGeom>
            <a:noFill/>
          </p:spPr>
          <p:txBody>
            <a:bodyPr wrap="square">
              <a:spAutoFit/>
            </a:bodyPr>
            <a:lstStyle/>
            <a:p>
              <a:r>
                <a:rPr lang="zh-CN" altLang="en-US" dirty="0">
                  <a:solidFill>
                    <a:schemeClr val="accent2"/>
                  </a:solidFill>
                  <a:latin typeface="+mj-lt"/>
                </a:rPr>
                <a:t>队伍名称</a:t>
              </a:r>
              <a:endParaRPr lang="zh-CN" altLang="en-US" dirty="0"/>
            </a:p>
          </p:txBody>
        </p:sp>
      </p:grpSp>
      <p:grpSp>
        <p:nvGrpSpPr>
          <p:cNvPr id="115" name="组合 114">
            <a:extLst>
              <a:ext uri="{FF2B5EF4-FFF2-40B4-BE49-F238E27FC236}">
                <a16:creationId xmlns:a16="http://schemas.microsoft.com/office/drawing/2014/main" id="{8C76E41B-69BE-92D5-72D5-1A5290674837}"/>
              </a:ext>
            </a:extLst>
          </p:cNvPr>
          <p:cNvGrpSpPr/>
          <p:nvPr/>
        </p:nvGrpSpPr>
        <p:grpSpPr>
          <a:xfrm>
            <a:off x="4989224" y="2627922"/>
            <a:ext cx="1575206" cy="416194"/>
            <a:chOff x="4989224" y="1656132"/>
            <a:chExt cx="1575206" cy="416194"/>
          </a:xfrm>
        </p:grpSpPr>
        <p:sp>
          <p:nvSpPr>
            <p:cNvPr id="116" name="矩形 115">
              <a:extLst>
                <a:ext uri="{FF2B5EF4-FFF2-40B4-BE49-F238E27FC236}">
                  <a16:creationId xmlns:a16="http://schemas.microsoft.com/office/drawing/2014/main" id="{A93671CA-827F-9412-2009-BD8241456423}"/>
                </a:ext>
              </a:extLst>
            </p:cNvPr>
            <p:cNvSpPr/>
            <p:nvPr/>
          </p:nvSpPr>
          <p:spPr>
            <a:xfrm>
              <a:off x="5076824" y="1974821"/>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文本框 116">
              <a:extLst>
                <a:ext uri="{FF2B5EF4-FFF2-40B4-BE49-F238E27FC236}">
                  <a16:creationId xmlns:a16="http://schemas.microsoft.com/office/drawing/2014/main" id="{FD721529-1997-72B4-61D4-F6668317E474}"/>
                </a:ext>
              </a:extLst>
            </p:cNvPr>
            <p:cNvSpPr txBox="1"/>
            <p:nvPr/>
          </p:nvSpPr>
          <p:spPr>
            <a:xfrm>
              <a:off x="4989224" y="1656132"/>
              <a:ext cx="1121156" cy="369332"/>
            </a:xfrm>
            <a:prstGeom prst="rect">
              <a:avLst/>
            </a:prstGeom>
            <a:noFill/>
          </p:spPr>
          <p:txBody>
            <a:bodyPr wrap="square">
              <a:spAutoFit/>
            </a:bodyPr>
            <a:lstStyle/>
            <a:p>
              <a:r>
                <a:rPr lang="zh-CN" altLang="en-US" dirty="0">
                  <a:solidFill>
                    <a:schemeClr val="accent2"/>
                  </a:solidFill>
                  <a:latin typeface="+mj-lt"/>
                </a:rPr>
                <a:t>队伍成员</a:t>
              </a:r>
              <a:endParaRPr lang="zh-CN" altLang="en-US" dirty="0"/>
            </a:p>
          </p:txBody>
        </p:sp>
      </p:grpSp>
      <p:grpSp>
        <p:nvGrpSpPr>
          <p:cNvPr id="3" name="组合 2">
            <a:extLst>
              <a:ext uri="{FF2B5EF4-FFF2-40B4-BE49-F238E27FC236}">
                <a16:creationId xmlns:a16="http://schemas.microsoft.com/office/drawing/2014/main" id="{950B429B-1B86-852A-5CA6-3DD22FA5CECC}"/>
              </a:ext>
            </a:extLst>
          </p:cNvPr>
          <p:cNvGrpSpPr/>
          <p:nvPr/>
        </p:nvGrpSpPr>
        <p:grpSpPr>
          <a:xfrm>
            <a:off x="4993764" y="3562983"/>
            <a:ext cx="1575206" cy="416194"/>
            <a:chOff x="4989224" y="1656132"/>
            <a:chExt cx="1575206" cy="416194"/>
          </a:xfrm>
        </p:grpSpPr>
        <p:sp>
          <p:nvSpPr>
            <p:cNvPr id="4" name="矩形 3">
              <a:extLst>
                <a:ext uri="{FF2B5EF4-FFF2-40B4-BE49-F238E27FC236}">
                  <a16:creationId xmlns:a16="http://schemas.microsoft.com/office/drawing/2014/main" id="{5A69CF87-7C45-2663-DE12-4D2E7DDE48D7}"/>
                </a:ext>
              </a:extLst>
            </p:cNvPr>
            <p:cNvSpPr/>
            <p:nvPr/>
          </p:nvSpPr>
          <p:spPr>
            <a:xfrm>
              <a:off x="5076824" y="1974821"/>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53AE3F4-63AC-7D2F-0E62-974F76BF0D81}"/>
                </a:ext>
              </a:extLst>
            </p:cNvPr>
            <p:cNvSpPr txBox="1"/>
            <p:nvPr/>
          </p:nvSpPr>
          <p:spPr>
            <a:xfrm>
              <a:off x="4989224" y="1656132"/>
              <a:ext cx="1121156" cy="369332"/>
            </a:xfrm>
            <a:prstGeom prst="rect">
              <a:avLst/>
            </a:prstGeom>
            <a:noFill/>
          </p:spPr>
          <p:txBody>
            <a:bodyPr wrap="square">
              <a:spAutoFit/>
            </a:bodyPr>
            <a:lstStyle/>
            <a:p>
              <a:r>
                <a:rPr lang="zh-CN" altLang="en-US" dirty="0">
                  <a:solidFill>
                    <a:schemeClr val="accent2"/>
                  </a:solidFill>
                  <a:latin typeface="+mj-lt"/>
                </a:rPr>
                <a:t>队伍口号</a:t>
              </a:r>
              <a:endParaRPr lang="zh-CN" altLang="en-US" dirty="0"/>
            </a:p>
          </p:txBody>
        </p:sp>
      </p:grpSp>
      <p:sp>
        <p:nvSpPr>
          <p:cNvPr id="6" name="文本框 5">
            <a:extLst>
              <a:ext uri="{FF2B5EF4-FFF2-40B4-BE49-F238E27FC236}">
                <a16:creationId xmlns:a16="http://schemas.microsoft.com/office/drawing/2014/main" id="{F0A92B36-6330-4751-C00F-7E68F1E5E4C4}"/>
              </a:ext>
            </a:extLst>
          </p:cNvPr>
          <p:cNvSpPr txBox="1"/>
          <p:nvPr/>
        </p:nvSpPr>
        <p:spPr>
          <a:xfrm>
            <a:off x="5083404" y="4052518"/>
            <a:ext cx="6573986" cy="369332"/>
          </a:xfrm>
          <a:prstGeom prst="rect">
            <a:avLst/>
          </a:prstGeom>
          <a:noFill/>
        </p:spPr>
        <p:txBody>
          <a:bodyPr wrap="square">
            <a:spAutoFit/>
          </a:bodyPr>
          <a:lstStyle/>
          <a:p>
            <a:r>
              <a:rPr lang="zh-CN" altLang="en-US" dirty="0">
                <a:solidFill>
                  <a:schemeClr val="accent2"/>
                </a:solidFill>
                <a:latin typeface="+mj-lt"/>
              </a:rPr>
              <a:t>管他对不队，智胜未来！</a:t>
            </a:r>
            <a:endParaRPr lang="zh-CN" altLang="zh-CN" dirty="0">
              <a:solidFill>
                <a:schemeClr val="accent2"/>
              </a:solidFill>
              <a:latin typeface="+mj-lt"/>
            </a:endParaRPr>
          </a:p>
        </p:txBody>
      </p:sp>
      <p:grpSp>
        <p:nvGrpSpPr>
          <p:cNvPr id="7" name="组合 6">
            <a:extLst>
              <a:ext uri="{FF2B5EF4-FFF2-40B4-BE49-F238E27FC236}">
                <a16:creationId xmlns:a16="http://schemas.microsoft.com/office/drawing/2014/main" id="{C47688D4-F4E1-D27B-149B-869FE3D2C2FF}"/>
              </a:ext>
            </a:extLst>
          </p:cNvPr>
          <p:cNvGrpSpPr/>
          <p:nvPr/>
        </p:nvGrpSpPr>
        <p:grpSpPr>
          <a:xfrm>
            <a:off x="4989224" y="4499301"/>
            <a:ext cx="1700334" cy="416194"/>
            <a:chOff x="4989224" y="1656132"/>
            <a:chExt cx="1700334" cy="416194"/>
          </a:xfrm>
        </p:grpSpPr>
        <p:sp>
          <p:nvSpPr>
            <p:cNvPr id="8" name="矩形 7">
              <a:extLst>
                <a:ext uri="{FF2B5EF4-FFF2-40B4-BE49-F238E27FC236}">
                  <a16:creationId xmlns:a16="http://schemas.microsoft.com/office/drawing/2014/main" id="{C3B00031-D313-972D-BE37-99325A585AB1}"/>
                </a:ext>
              </a:extLst>
            </p:cNvPr>
            <p:cNvSpPr/>
            <p:nvPr/>
          </p:nvSpPr>
          <p:spPr>
            <a:xfrm>
              <a:off x="5076824" y="1974821"/>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4E5F983-9298-783D-299F-2DC5EA72638C}"/>
                </a:ext>
              </a:extLst>
            </p:cNvPr>
            <p:cNvSpPr txBox="1"/>
            <p:nvPr/>
          </p:nvSpPr>
          <p:spPr>
            <a:xfrm>
              <a:off x="4989224" y="1656132"/>
              <a:ext cx="1700334" cy="369332"/>
            </a:xfrm>
            <a:prstGeom prst="rect">
              <a:avLst/>
            </a:prstGeom>
            <a:noFill/>
          </p:spPr>
          <p:txBody>
            <a:bodyPr wrap="square">
              <a:spAutoFit/>
            </a:bodyPr>
            <a:lstStyle/>
            <a:p>
              <a:r>
                <a:rPr lang="zh-CN" altLang="en-US" dirty="0">
                  <a:solidFill>
                    <a:schemeClr val="accent2"/>
                  </a:solidFill>
                  <a:latin typeface="+mj-lt"/>
                </a:rPr>
                <a:t>所属院校</a:t>
              </a:r>
              <a:r>
                <a:rPr lang="en-US" altLang="zh-CN" dirty="0">
                  <a:solidFill>
                    <a:schemeClr val="accent2"/>
                  </a:solidFill>
                  <a:latin typeface="+mj-lt"/>
                </a:rPr>
                <a:t>/</a:t>
              </a:r>
              <a:r>
                <a:rPr lang="zh-CN" altLang="en-US" dirty="0">
                  <a:solidFill>
                    <a:schemeClr val="accent2"/>
                  </a:solidFill>
                  <a:latin typeface="+mj-lt"/>
                </a:rPr>
                <a:t>专业</a:t>
              </a:r>
              <a:endParaRPr lang="zh-CN" altLang="en-US" dirty="0"/>
            </a:p>
          </p:txBody>
        </p:sp>
      </p:grpSp>
      <p:pic>
        <p:nvPicPr>
          <p:cNvPr id="13" name="图片 12">
            <a:extLst>
              <a:ext uri="{FF2B5EF4-FFF2-40B4-BE49-F238E27FC236}">
                <a16:creationId xmlns:a16="http://schemas.microsoft.com/office/drawing/2014/main" id="{DA95D18B-9773-9F0E-A00E-1E19BF8E6E29}"/>
              </a:ext>
            </a:extLst>
          </p:cNvPr>
          <p:cNvPicPr>
            <a:picLocks noChangeAspect="1"/>
          </p:cNvPicPr>
          <p:nvPr/>
        </p:nvPicPr>
        <p:blipFill>
          <a:blip r:embed="rId2"/>
          <a:stretch>
            <a:fillRect/>
          </a:stretch>
        </p:blipFill>
        <p:spPr>
          <a:xfrm>
            <a:off x="8986397" y="1875575"/>
            <a:ext cx="1984382" cy="1984382"/>
          </a:xfrm>
          <a:prstGeom prst="rect">
            <a:avLst/>
          </a:prstGeom>
        </p:spPr>
      </p:pic>
      <p:sp>
        <p:nvSpPr>
          <p:cNvPr id="14" name="文本框 13">
            <a:extLst>
              <a:ext uri="{FF2B5EF4-FFF2-40B4-BE49-F238E27FC236}">
                <a16:creationId xmlns:a16="http://schemas.microsoft.com/office/drawing/2014/main" id="{AFE9C4A5-A377-6ACC-C369-FD0A482CB7EF}"/>
              </a:ext>
            </a:extLst>
          </p:cNvPr>
          <p:cNvSpPr txBox="1"/>
          <p:nvPr/>
        </p:nvSpPr>
        <p:spPr>
          <a:xfrm>
            <a:off x="9277002" y="3881672"/>
            <a:ext cx="1403171" cy="458652"/>
          </a:xfrm>
          <a:prstGeom prst="rect">
            <a:avLst/>
          </a:prstGeom>
          <a:noFill/>
        </p:spPr>
        <p:txBody>
          <a:bodyPr wrap="square">
            <a:spAutoFit/>
          </a:bodyPr>
          <a:lstStyle/>
          <a:p>
            <a:pPr algn="just">
              <a:lnSpc>
                <a:spcPct val="150000"/>
              </a:lnSpc>
            </a:pPr>
            <a:r>
              <a:rPr lang="zh-CN" altLang="en-US" dirty="0">
                <a:solidFill>
                  <a:schemeClr val="accent2"/>
                </a:solidFill>
                <a:latin typeface="+mj-lt"/>
              </a:rPr>
              <a:t>队伍</a:t>
            </a:r>
            <a:r>
              <a:rPr lang="en-US" altLang="zh-CN" dirty="0">
                <a:solidFill>
                  <a:schemeClr val="accent2"/>
                </a:solidFill>
                <a:latin typeface="+mj-lt"/>
              </a:rPr>
              <a:t>LOGO</a:t>
            </a:r>
          </a:p>
        </p:txBody>
      </p:sp>
    </p:spTree>
    <p:extLst>
      <p:ext uri="{BB962C8B-B14F-4D97-AF65-F5344CB8AC3E}">
        <p14:creationId xmlns:p14="http://schemas.microsoft.com/office/powerpoint/2010/main" val="348418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500" fill="hold"/>
                                        <p:tgtEl>
                                          <p:spTgt spid="51"/>
                                        </p:tgtEl>
                                        <p:attrNameLst>
                                          <p:attrName>ppt_x</p:attrName>
                                        </p:attrNameLst>
                                      </p:cBhvr>
                                      <p:tavLst>
                                        <p:tav tm="0">
                                          <p:val>
                                            <p:strVal val="0-#ppt_w/2"/>
                                          </p:val>
                                        </p:tav>
                                        <p:tav tm="100000">
                                          <p:val>
                                            <p:strVal val="#ppt_x"/>
                                          </p:val>
                                        </p:tav>
                                      </p:tavLst>
                                    </p:anim>
                                    <p:anim calcmode="lin" valueType="num">
                                      <p:cBhvr additive="base">
                                        <p:cTn id="8" dur="1500" fill="hold"/>
                                        <p:tgtEl>
                                          <p:spTgt spid="5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1500" fill="hold"/>
                                        <p:tgtEl>
                                          <p:spTgt spid="50"/>
                                        </p:tgtEl>
                                        <p:attrNameLst>
                                          <p:attrName>ppt_x</p:attrName>
                                        </p:attrNameLst>
                                      </p:cBhvr>
                                      <p:tavLst>
                                        <p:tav tm="0">
                                          <p:val>
                                            <p:strVal val="0-#ppt_w/2"/>
                                          </p:val>
                                        </p:tav>
                                        <p:tav tm="100000">
                                          <p:val>
                                            <p:strVal val="#ppt_x"/>
                                          </p:val>
                                        </p:tav>
                                      </p:tavLst>
                                    </p:anim>
                                    <p:anim calcmode="lin" valueType="num">
                                      <p:cBhvr additive="base">
                                        <p:cTn id="12" dur="1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1500" fill="hold"/>
                                        <p:tgtEl>
                                          <p:spTgt spid="48"/>
                                        </p:tgtEl>
                                        <p:attrNameLst>
                                          <p:attrName>ppt_x</p:attrName>
                                        </p:attrNameLst>
                                      </p:cBhvr>
                                      <p:tavLst>
                                        <p:tav tm="0">
                                          <p:val>
                                            <p:strVal val="0-#ppt_w/2"/>
                                          </p:val>
                                        </p:tav>
                                        <p:tav tm="100000">
                                          <p:val>
                                            <p:strVal val="#ppt_x"/>
                                          </p:val>
                                        </p:tav>
                                      </p:tavLst>
                                    </p:anim>
                                    <p:anim calcmode="lin" valueType="num">
                                      <p:cBhvr additive="base">
                                        <p:cTn id="16" dur="1500" fill="hold"/>
                                        <p:tgtEl>
                                          <p:spTgt spid="4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 calcmode="lin" valueType="num">
                                      <p:cBhvr additive="base">
                                        <p:cTn id="19" dur="1500" fill="hold"/>
                                        <p:tgtEl>
                                          <p:spTgt spid="52"/>
                                        </p:tgtEl>
                                        <p:attrNameLst>
                                          <p:attrName>ppt_x</p:attrName>
                                        </p:attrNameLst>
                                      </p:cBhvr>
                                      <p:tavLst>
                                        <p:tav tm="0">
                                          <p:val>
                                            <p:strVal val="0-#ppt_w/2"/>
                                          </p:val>
                                        </p:tav>
                                        <p:tav tm="100000">
                                          <p:val>
                                            <p:strVal val="#ppt_x"/>
                                          </p:val>
                                        </p:tav>
                                      </p:tavLst>
                                    </p:anim>
                                    <p:anim calcmode="lin" valueType="num">
                                      <p:cBhvr additive="base">
                                        <p:cTn id="20" dur="1500" fill="hold"/>
                                        <p:tgtEl>
                                          <p:spTgt spid="52"/>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1500"/>
                                        <p:tgtEl>
                                          <p:spTgt spid="59"/>
                                        </p:tgtEl>
                                      </p:cBhvr>
                                    </p:animEffect>
                                  </p:childTnLst>
                                </p:cTn>
                              </p:par>
                              <p:par>
                                <p:cTn id="24" presetID="8" presetClass="emph" presetSubtype="0" repeatCount="indefinite" fill="hold" grpId="1" nodeType="withEffect">
                                  <p:stCondLst>
                                    <p:cond delay="0"/>
                                  </p:stCondLst>
                                  <p:childTnLst>
                                    <p:animRot by="21600000">
                                      <p:cBhvr>
                                        <p:cTn id="25" dur="6000" fill="hold"/>
                                        <p:tgtEl>
                                          <p:spTgt spid="59"/>
                                        </p:tgtEl>
                                        <p:attrNameLst>
                                          <p:attrName>r</p:attrName>
                                        </p:attrNameLst>
                                      </p:cBhvr>
                                    </p:animRo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8" presetClass="emph" presetSubtype="0" repeatCount="indefinite" fill="hold" grpId="1" nodeType="withEffect">
                                  <p:stCondLst>
                                    <p:cond delay="0"/>
                                  </p:stCondLst>
                                  <p:childTnLst>
                                    <p:animRot by="21600000">
                                      <p:cBhvr>
                                        <p:cTn id="30" dur="8000" fill="hold"/>
                                        <p:tgtEl>
                                          <p:spTgt spid="60"/>
                                        </p:tgtEl>
                                        <p:attrNameLst>
                                          <p:attrName>r</p:attrName>
                                        </p:attrNameLst>
                                      </p:cBhvr>
                                    </p:animRo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8" presetClass="emph" presetSubtype="0" repeatCount="indefinite" fill="hold" grpId="1" nodeType="withEffect">
                                  <p:stCondLst>
                                    <p:cond delay="0"/>
                                  </p:stCondLst>
                                  <p:childTnLst>
                                    <p:animRot by="21600000">
                                      <p:cBhvr>
                                        <p:cTn id="35" dur="4000" fill="hold"/>
                                        <p:tgtEl>
                                          <p:spTgt spid="61"/>
                                        </p:tgtEl>
                                        <p:attrNameLst>
                                          <p:attrName>r</p:attrName>
                                        </p:attrNameLst>
                                      </p:cBhvr>
                                    </p:animRot>
                                  </p:childTnLst>
                                </p:cTn>
                              </p:par>
                              <p:par>
                                <p:cTn id="36" presetID="22" presetClass="entr" presetSubtype="1" fill="hold" grpId="0" nodeType="withEffect">
                                  <p:stCondLst>
                                    <p:cond delay="500"/>
                                  </p:stCondLst>
                                  <p:childTnLst>
                                    <p:set>
                                      <p:cBhvr>
                                        <p:cTn id="37" dur="1" fill="hold">
                                          <p:stCondLst>
                                            <p:cond delay="0"/>
                                          </p:stCondLst>
                                        </p:cTn>
                                        <p:tgtEl>
                                          <p:spTgt spid="87"/>
                                        </p:tgtEl>
                                        <p:attrNameLst>
                                          <p:attrName>style.visibility</p:attrName>
                                        </p:attrNameLst>
                                      </p:cBhvr>
                                      <p:to>
                                        <p:strVal val="visible"/>
                                      </p:to>
                                    </p:set>
                                    <p:animEffect transition="in" filter="wipe(up)">
                                      <p:cBhvr>
                                        <p:cTn id="38" dur="1000"/>
                                        <p:tgtEl>
                                          <p:spTgt spid="87"/>
                                        </p:tgtEl>
                                      </p:cBhvr>
                                    </p:animEffect>
                                  </p:childTnLst>
                                </p:cTn>
                              </p:par>
                              <p:par>
                                <p:cTn id="39" presetID="2" presetClass="entr" presetSubtype="8" decel="10000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 calcmode="lin" valueType="num">
                                      <p:cBhvr additive="base">
                                        <p:cTn id="41" dur="1500" fill="hold"/>
                                        <p:tgtEl>
                                          <p:spTgt spid="108"/>
                                        </p:tgtEl>
                                        <p:attrNameLst>
                                          <p:attrName>ppt_x</p:attrName>
                                        </p:attrNameLst>
                                      </p:cBhvr>
                                      <p:tavLst>
                                        <p:tav tm="0">
                                          <p:val>
                                            <p:strVal val="0-#ppt_w/2"/>
                                          </p:val>
                                        </p:tav>
                                        <p:tav tm="100000">
                                          <p:val>
                                            <p:strVal val="#ppt_x"/>
                                          </p:val>
                                        </p:tav>
                                      </p:tavLst>
                                    </p:anim>
                                    <p:anim calcmode="lin" valueType="num">
                                      <p:cBhvr additive="base">
                                        <p:cTn id="42" dur="1500" fill="hold"/>
                                        <p:tgtEl>
                                          <p:spTgt spid="108"/>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500"/>
                                        <p:tgtEl>
                                          <p:spTgt spid="114"/>
                                        </p:tgtEl>
                                      </p:cBhvr>
                                    </p:animEffect>
                                  </p:childTnLst>
                                </p:cTn>
                              </p:par>
                              <p:par>
                                <p:cTn id="46" presetID="10" presetClass="entr" presetSubtype="0" fill="hold"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fade">
                                      <p:cBhvr>
                                        <p:cTn id="48" dur="500"/>
                                        <p:tgtEl>
                                          <p:spTgt spid="115"/>
                                        </p:tgtEl>
                                      </p:cBhvr>
                                    </p:animEffect>
                                  </p:childTnLst>
                                </p:cTn>
                              </p:par>
                              <p:par>
                                <p:cTn id="49" presetID="10"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22" presetClass="entr" presetSubtype="1" fill="hold" grpId="0" nodeType="withEffect">
                                  <p:stCondLst>
                                    <p:cond delay="500"/>
                                  </p:stCondLst>
                                  <p:childTnLst>
                                    <p:set>
                                      <p:cBhvr>
                                        <p:cTn id="53" dur="1" fill="hold">
                                          <p:stCondLst>
                                            <p:cond delay="0"/>
                                          </p:stCondLst>
                                        </p:cTn>
                                        <p:tgtEl>
                                          <p:spTgt spid="6"/>
                                        </p:tgtEl>
                                        <p:attrNameLst>
                                          <p:attrName>style.visibility</p:attrName>
                                        </p:attrNameLst>
                                      </p:cBhvr>
                                      <p:to>
                                        <p:strVal val="visible"/>
                                      </p:to>
                                    </p:set>
                                    <p:animEffect transition="in" filter="wipe(up)">
                                      <p:cBhvr>
                                        <p:cTn id="54" dur="10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22" presetClass="entr" presetSubtype="1" fill="hold" grpId="0" nodeType="withEffect">
                                  <p:stCondLst>
                                    <p:cond delay="500"/>
                                  </p:stCondLst>
                                  <p:childTnLst>
                                    <p:set>
                                      <p:cBhvr>
                                        <p:cTn id="59" dur="1" fill="hold">
                                          <p:stCondLst>
                                            <p:cond delay="0"/>
                                          </p:stCondLst>
                                        </p:cTn>
                                        <p:tgtEl>
                                          <p:spTgt spid="14"/>
                                        </p:tgtEl>
                                        <p:attrNameLst>
                                          <p:attrName>style.visibility</p:attrName>
                                        </p:attrNameLst>
                                      </p:cBhvr>
                                      <p:to>
                                        <p:strVal val="visible"/>
                                      </p:to>
                                    </p:set>
                                    <p:animEffect transition="in" filter="wipe(up)">
                                      <p:cBhvr>
                                        <p:cTn id="60" dur="1000"/>
                                        <p:tgtEl>
                                          <p:spTgt spid="14"/>
                                        </p:tgtEl>
                                      </p:cBhvr>
                                    </p:animEffect>
                                  </p:childTnLst>
                                </p:cTn>
                              </p:par>
                              <p:par>
                                <p:cTn id="61" presetID="22" presetClass="entr" presetSubtype="1" fill="hold" nodeType="withEffect">
                                  <p:stCondLst>
                                    <p:cond delay="500"/>
                                  </p:stCondLst>
                                  <p:childTnLst>
                                    <p:set>
                                      <p:cBhvr>
                                        <p:cTn id="62" dur="1" fill="hold">
                                          <p:stCondLst>
                                            <p:cond delay="0"/>
                                          </p:stCondLst>
                                        </p:cTn>
                                        <p:tgtEl>
                                          <p:spTgt spid="13"/>
                                        </p:tgtEl>
                                        <p:attrNameLst>
                                          <p:attrName>style.visibility</p:attrName>
                                        </p:attrNameLst>
                                      </p:cBhvr>
                                      <p:to>
                                        <p:strVal val="visible"/>
                                      </p:to>
                                    </p:set>
                                    <p:animEffect transition="in" filter="wipe(up)">
                                      <p:cBhvr>
                                        <p:cTn id="6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0" grpId="0"/>
      <p:bldP spid="48" grpId="0" animBg="1"/>
      <p:bldP spid="52" grpId="0"/>
      <p:bldP spid="59" grpId="0" animBg="1"/>
      <p:bldP spid="59" grpId="1" animBg="1"/>
      <p:bldP spid="60" grpId="0" animBg="1"/>
      <p:bldP spid="60" grpId="1" animBg="1"/>
      <p:bldP spid="61" grpId="0" animBg="1"/>
      <p:bldP spid="61" grpId="1" animBg="1"/>
      <p:bldP spid="87" grpId="0"/>
      <p:bldP spid="6"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6CE4B-6F7B-D617-9546-45FCCC6135C8}"/>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22CDCC76-0107-A5AB-AD1B-F45B4394B670}"/>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DD666B0B-1FF3-0BC0-3936-0E8CEAC53A02}"/>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1AE16AB8-B670-83A7-599E-58EFFC0DC3EC}"/>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2ED2216A-5FA9-283A-79DF-57969CADF03F}"/>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DE4885F0-422C-0C39-9161-9653C659140A}"/>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85E3234-0A90-CECD-4408-8315EE505F24}"/>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AED663E-999C-CD89-B8CE-9EF22598F0ED}"/>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4450ECD4-1346-0693-5369-079C606329E2}"/>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A5594F86-231C-B9C5-EA82-F84A8D6C7922}"/>
              </a:ext>
            </a:extLst>
          </p:cNvPr>
          <p:cNvPicPr>
            <a:picLocks noChangeAspect="1" noChangeArrowheads="1"/>
          </p:cNvPicPr>
          <p:nvPr/>
        </p:nvPicPr>
        <p:blipFill>
          <a:blip r:embed="rId14">
            <a:alphaModFix amt="80000"/>
            <a:duotone>
              <a:schemeClr val="accent4">
                <a:shade val="45000"/>
                <a:satMod val="135000"/>
              </a:schemeClr>
              <a:prstClr val="white"/>
            </a:duotone>
            <a:extLst>
              <a:ext uri="{BEBA8EAE-BF5A-486C-A8C5-ECC9F3942E4B}">
                <a14:imgProps xmlns:a14="http://schemas.microsoft.com/office/drawing/2010/main">
                  <a14:imgLayer r:embed="rId15">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201B1757-2F68-6B8A-8E3B-66E9FBAAA676}"/>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D63486F-AD27-29EE-3AC5-8CCD4AD8FB03}"/>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B39EB85B-21D4-B25E-D918-D9F827B904CB}"/>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D4572C1C-DCEE-BD81-99C3-7D4487501D4A}"/>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D6064677-ABCD-4233-AB0C-AFDC28A03988}"/>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7E9186B1-9380-2466-C10E-E6640435CE71}"/>
                </a:ext>
              </a:extLst>
            </p:cNvPr>
            <p:cNvCxnSpPr>
              <a:cxnSpLocks/>
            </p:cNvCxnSpPr>
            <p:nvPr>
              <p:custDataLst>
                <p:tags r:id="rId9"/>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C35EF441-C9FD-3269-D9FB-1B979CDE1164}"/>
                </a:ext>
              </a:extLst>
            </p:cNvPr>
            <p:cNvSpPr/>
            <p:nvPr>
              <p:custDataLst>
                <p:tags r:id="rId10"/>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2F80161C-8B72-7E02-A089-568EEBD9010D}"/>
                </a:ext>
              </a:extLst>
            </p:cNvPr>
            <p:cNvSpPr/>
            <p:nvPr>
              <p:custDataLst>
                <p:tags r:id="rId11"/>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B568937E-F132-05BC-C443-E9A4F1E810F3}"/>
                </a:ext>
              </a:extLst>
            </p:cNvPr>
            <p:cNvSpPr/>
            <p:nvPr>
              <p:custDataLst>
                <p:tags r:id="rId12"/>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9FCAE9EC-87A6-8D13-13A9-0F8612DB8A58}"/>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5C07667A-17B3-2CCB-AED9-E9884FED94FD}"/>
                </a:ext>
              </a:extLst>
            </p:cNvPr>
            <p:cNvSpPr/>
            <p:nvPr>
              <p:custDataLst>
                <p:tags r:id="rId4"/>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D3295564-8180-2D1A-4647-7B7145E9D404}"/>
                </a:ext>
              </a:extLst>
            </p:cNvPr>
            <p:cNvSpPr/>
            <p:nvPr>
              <p:custDataLst>
                <p:tags r:id="rId5"/>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C4AB4494-F81A-56E8-4E61-EFF8634B38C1}"/>
                </a:ext>
              </a:extLst>
            </p:cNvPr>
            <p:cNvCxnSpPr>
              <a:cxnSpLocks/>
            </p:cNvCxnSpPr>
            <p:nvPr>
              <p:custDataLst>
                <p:tags r:id="rId6"/>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928D63C3-533C-F427-1F3E-93AD7FC05DF9}"/>
                </a:ext>
              </a:extLst>
            </p:cNvPr>
            <p:cNvCxnSpPr>
              <a:cxnSpLocks/>
            </p:cNvCxnSpPr>
            <p:nvPr>
              <p:custDataLst>
                <p:tags r:id="rId7"/>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CB0E7C4D-4609-5E74-1DAF-C8D83C8B34DE}"/>
                </a:ext>
              </a:extLst>
            </p:cNvPr>
            <p:cNvCxnSpPr>
              <a:cxnSpLocks/>
            </p:cNvCxnSpPr>
            <p:nvPr>
              <p:custDataLst>
                <p:tags r:id="rId8"/>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5DC382BB-A3F7-25B0-E06B-083013160094}"/>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B6436ADF-7086-BBF1-B6AA-F8A1AFC6745C}"/>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7B03A81-9B63-D819-1F16-666F3219C6CE}"/>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D3C2027E-7AA7-BB45-B6E7-098AB12C6233}"/>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E61EB34-3671-AB51-978C-1236D2D73281}"/>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265470A7-364F-C8C6-C3D5-8BCA2F33B32C}"/>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00158746-17DB-C9F3-204B-7F95CBAB68A5}"/>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71E12BDB-54BE-50C4-2533-B2941EA6F408}"/>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7A769861-6DCC-63A6-76FA-B845823A055D}"/>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C76EB180-7C04-5FAF-19E5-E183888576B7}"/>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01AE6D06-EF1F-6A32-FF92-FF749E0FD1A8}"/>
              </a:ext>
            </a:extLst>
          </p:cNvPr>
          <p:cNvSpPr txBox="1"/>
          <p:nvPr/>
        </p:nvSpPr>
        <p:spPr>
          <a:xfrm>
            <a:off x="-140411" y="1836389"/>
            <a:ext cx="1416927" cy="2554545"/>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3</a:t>
            </a:r>
          </a:p>
          <a:p>
            <a:pPr algn="just"/>
            <a:r>
              <a:rPr lang="zh-CN" altLang="en-US" sz="3200" b="1" dirty="0">
                <a:latin typeface="+mj-lt"/>
              </a:rPr>
              <a:t>子线程操作</a:t>
            </a:r>
          </a:p>
        </p:txBody>
      </p:sp>
      <p:sp>
        <p:nvSpPr>
          <p:cNvPr id="66" name="文本框 65">
            <a:extLst>
              <a:ext uri="{FF2B5EF4-FFF2-40B4-BE49-F238E27FC236}">
                <a16:creationId xmlns:a16="http://schemas.microsoft.com/office/drawing/2014/main" id="{8832F30B-63A8-C604-77C1-EFAF054CCA34}"/>
              </a:ext>
            </a:extLst>
          </p:cNvPr>
          <p:cNvSpPr txBox="1"/>
          <p:nvPr/>
        </p:nvSpPr>
        <p:spPr>
          <a:xfrm>
            <a:off x="10404829" y="1701891"/>
            <a:ext cx="1653256" cy="3724096"/>
          </a:xfrm>
          <a:prstGeom prst="rect">
            <a:avLst/>
          </a:prstGeom>
          <a:noFill/>
        </p:spPr>
        <p:txBody>
          <a:bodyPr wrap="square">
            <a:spAutoFit/>
          </a:bodyPr>
          <a:lstStyle>
            <a:defPPr>
              <a:defRPr lang="zh-CN"/>
            </a:defPPr>
            <a:lvl1pPr algn="just">
              <a:defRPr sz="9600" b="1" i="0">
                <a:solidFill>
                  <a:schemeClr val="accent2"/>
                </a:solidFill>
                <a:effectLst/>
                <a:latin typeface="+mj-lt"/>
              </a:defRPr>
            </a:lvl1pPr>
          </a:lstStyle>
          <a:p>
            <a:r>
              <a:rPr lang="en-US" altLang="zh-CN" dirty="0"/>
              <a:t>0</a:t>
            </a:r>
            <a:r>
              <a:rPr lang="en-US" altLang="zh-CN" dirty="0">
                <a:solidFill>
                  <a:schemeClr val="tx1"/>
                </a:solidFill>
              </a:rPr>
              <a:t>4</a:t>
            </a:r>
          </a:p>
          <a:p>
            <a:r>
              <a:rPr lang="zh-CN" altLang="en-US" sz="2800" dirty="0">
                <a:solidFill>
                  <a:schemeClr val="tx1"/>
                </a:solidFill>
              </a:rPr>
              <a:t>主线程</a:t>
            </a:r>
            <a:endParaRPr lang="en-US" altLang="zh-CN" sz="2800" dirty="0">
              <a:solidFill>
                <a:schemeClr val="bg1"/>
              </a:solidFill>
            </a:endParaRPr>
          </a:p>
          <a:p>
            <a:r>
              <a:rPr lang="zh-CN" altLang="en-US" sz="2800" dirty="0">
                <a:solidFill>
                  <a:schemeClr val="bg1"/>
                </a:solidFill>
              </a:rPr>
              <a:t>翻译数据并输入</a:t>
            </a:r>
            <a:endParaRPr lang="en-US" altLang="zh-CN" sz="2800" dirty="0">
              <a:solidFill>
                <a:schemeClr val="bg1"/>
              </a:solidFill>
            </a:endParaRPr>
          </a:p>
          <a:p>
            <a:r>
              <a:rPr lang="zh-CN" altLang="en-US" sz="2800" dirty="0">
                <a:solidFill>
                  <a:schemeClr val="tx1"/>
                </a:solidFill>
              </a:rPr>
              <a:t>绘制饼状图</a:t>
            </a:r>
            <a:endParaRPr lang="en-US" altLang="zh-CN" sz="2800" dirty="0">
              <a:solidFill>
                <a:schemeClr val="bg1"/>
              </a:solidFill>
            </a:endParaRPr>
          </a:p>
        </p:txBody>
      </p:sp>
      <p:sp>
        <p:nvSpPr>
          <p:cNvPr id="5" name="椭圆 4">
            <a:extLst>
              <a:ext uri="{FF2B5EF4-FFF2-40B4-BE49-F238E27FC236}">
                <a16:creationId xmlns:a16="http://schemas.microsoft.com/office/drawing/2014/main" id="{567A2520-1605-2939-6283-F8A6D7A2B212}"/>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AC19F6A-F7EB-2BCA-5250-19EF73119CC4}"/>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D6A13C2-9EA1-695A-F2A3-416AAB714914}"/>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93D7D41C-35D4-2FED-3E86-E5504772428F}"/>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025E2E47-8277-C1EB-6495-BF311CAD7C49}"/>
              </a:ext>
            </a:extLst>
          </p:cNvPr>
          <p:cNvSpPr/>
          <p:nvPr/>
        </p:nvSpPr>
        <p:spPr>
          <a:xfrm>
            <a:off x="133915" y="988559"/>
            <a:ext cx="6340197" cy="830997"/>
          </a:xfrm>
          <a:prstGeom prst="rect">
            <a:avLst/>
          </a:prstGeom>
          <a:noFill/>
        </p:spPr>
        <p:txBody>
          <a:bodyPr wrap="none" lIns="91440" tIns="45720" rIns="91440" bIns="45720">
            <a:spAutoFit/>
          </a:bodyPr>
          <a:lstStyle/>
          <a:p>
            <a:pPr algn="ctr"/>
            <a:r>
              <a:rPr lang="zh-CN" altLang="en-US" sz="4800" dirty="0">
                <a:ln w="0"/>
                <a:solidFill>
                  <a:schemeClr val="accent1"/>
                </a:solidFill>
                <a:effectLst>
                  <a:outerShdw blurRad="38100" dist="25400" dir="5400000" algn="ctr" rotWithShape="0">
                    <a:srgbClr val="6E747A">
                      <a:alpha val="43000"/>
                    </a:srgbClr>
                  </a:outerShdw>
                </a:effectLst>
              </a:rPr>
              <a:t>流程设计图展示与分析</a:t>
            </a:r>
            <a:endParaRPr lang="zh-CN" altLang="en-US" sz="4800" b="0" cap="none" spc="0" dirty="0">
              <a:ln w="0"/>
              <a:solidFill>
                <a:schemeClr val="accent1"/>
              </a:solidFill>
              <a:effectLst>
                <a:outerShdw blurRad="38100" dist="25400" dir="5400000" algn="ctr" rotWithShape="0">
                  <a:srgbClr val="6E747A">
                    <a:alpha val="43000"/>
                  </a:srgbClr>
                </a:outerShdw>
              </a:effectLst>
            </a:endParaRPr>
          </a:p>
        </p:txBody>
      </p:sp>
      <p:pic>
        <p:nvPicPr>
          <p:cNvPr id="34" name="图片 33">
            <a:extLst>
              <a:ext uri="{FF2B5EF4-FFF2-40B4-BE49-F238E27FC236}">
                <a16:creationId xmlns:a16="http://schemas.microsoft.com/office/drawing/2014/main" id="{0FC4E7A3-4DA5-CD88-B8A7-46B88446E9E5}"/>
              </a:ext>
            </a:extLst>
          </p:cNvPr>
          <p:cNvPicPr>
            <a:picLocks noChangeAspect="1"/>
          </p:cNvPicPr>
          <p:nvPr/>
        </p:nvPicPr>
        <p:blipFill>
          <a:blip r:embed="rId16"/>
          <a:stretch>
            <a:fillRect/>
          </a:stretch>
        </p:blipFill>
        <p:spPr>
          <a:xfrm>
            <a:off x="1338365" y="1863279"/>
            <a:ext cx="2745041" cy="4348599"/>
          </a:xfrm>
          <a:prstGeom prst="rect">
            <a:avLst/>
          </a:prstGeom>
        </p:spPr>
      </p:pic>
      <p:pic>
        <p:nvPicPr>
          <p:cNvPr id="37" name="图片 36">
            <a:extLst>
              <a:ext uri="{FF2B5EF4-FFF2-40B4-BE49-F238E27FC236}">
                <a16:creationId xmlns:a16="http://schemas.microsoft.com/office/drawing/2014/main" id="{65471493-B84D-558A-E42C-846E34D64B54}"/>
              </a:ext>
            </a:extLst>
          </p:cNvPr>
          <p:cNvPicPr>
            <a:picLocks noChangeAspect="1"/>
          </p:cNvPicPr>
          <p:nvPr/>
        </p:nvPicPr>
        <p:blipFill>
          <a:blip r:embed="rId17"/>
          <a:stretch>
            <a:fillRect/>
          </a:stretch>
        </p:blipFill>
        <p:spPr>
          <a:xfrm>
            <a:off x="4096438" y="1894754"/>
            <a:ext cx="2895746" cy="4317124"/>
          </a:xfrm>
          <a:prstGeom prst="rect">
            <a:avLst/>
          </a:prstGeom>
        </p:spPr>
      </p:pic>
      <p:pic>
        <p:nvPicPr>
          <p:cNvPr id="40" name="图片 39">
            <a:extLst>
              <a:ext uri="{FF2B5EF4-FFF2-40B4-BE49-F238E27FC236}">
                <a16:creationId xmlns:a16="http://schemas.microsoft.com/office/drawing/2014/main" id="{EA40A4C4-6F3A-07DD-5FEE-683C7387A8F7}"/>
              </a:ext>
            </a:extLst>
          </p:cNvPr>
          <p:cNvPicPr>
            <a:picLocks noChangeAspect="1"/>
          </p:cNvPicPr>
          <p:nvPr/>
        </p:nvPicPr>
        <p:blipFill>
          <a:blip r:embed="rId18"/>
          <a:stretch>
            <a:fillRect/>
          </a:stretch>
        </p:blipFill>
        <p:spPr>
          <a:xfrm>
            <a:off x="7643578" y="2749871"/>
            <a:ext cx="2752576" cy="3462007"/>
          </a:xfrm>
          <a:prstGeom prst="rect">
            <a:avLst/>
          </a:prstGeom>
        </p:spPr>
      </p:pic>
      <p:pic>
        <p:nvPicPr>
          <p:cNvPr id="47" name="图片 46">
            <a:extLst>
              <a:ext uri="{FF2B5EF4-FFF2-40B4-BE49-F238E27FC236}">
                <a16:creationId xmlns:a16="http://schemas.microsoft.com/office/drawing/2014/main" id="{0546C047-D5F3-C289-35D4-E99F5E6638AD}"/>
              </a:ext>
            </a:extLst>
          </p:cNvPr>
          <p:cNvPicPr>
            <a:picLocks noChangeAspect="1"/>
          </p:cNvPicPr>
          <p:nvPr/>
        </p:nvPicPr>
        <p:blipFill>
          <a:blip r:embed="rId19"/>
          <a:stretch>
            <a:fillRect/>
          </a:stretch>
        </p:blipFill>
        <p:spPr>
          <a:xfrm>
            <a:off x="8407359" y="718126"/>
            <a:ext cx="1841522" cy="2038618"/>
          </a:xfrm>
          <a:prstGeom prst="rect">
            <a:avLst/>
          </a:prstGeom>
        </p:spPr>
      </p:pic>
    </p:spTree>
    <p:extLst>
      <p:ext uri="{BB962C8B-B14F-4D97-AF65-F5344CB8AC3E}">
        <p14:creationId xmlns:p14="http://schemas.microsoft.com/office/powerpoint/2010/main" val="41053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2" presetClass="entr" presetSubtype="1" fill="hold" grpId="0" nodeType="withEffect">
                                  <p:stCondLst>
                                    <p:cond delay="500"/>
                                  </p:stCondLst>
                                  <p:childTnLst>
                                    <p:set>
                                      <p:cBhvr>
                                        <p:cTn id="121" dur="1" fill="hold">
                                          <p:stCondLst>
                                            <p:cond delay="0"/>
                                          </p:stCondLst>
                                        </p:cTn>
                                        <p:tgtEl>
                                          <p:spTgt spid="65"/>
                                        </p:tgtEl>
                                        <p:attrNameLst>
                                          <p:attrName>style.visibility</p:attrName>
                                        </p:attrNameLst>
                                      </p:cBhvr>
                                      <p:to>
                                        <p:strVal val="visible"/>
                                      </p:to>
                                    </p:set>
                                    <p:animEffect transition="in" filter="wipe(up)">
                                      <p:cBhvr>
                                        <p:cTn id="122" dur="1000"/>
                                        <p:tgtEl>
                                          <p:spTgt spid="65"/>
                                        </p:tgtEl>
                                      </p:cBhvr>
                                    </p:animEffect>
                                  </p:childTnLst>
                                </p:cTn>
                              </p:par>
                              <p:par>
                                <p:cTn id="123" presetID="22" presetClass="entr" presetSubtype="1" fill="hold" grpId="0" nodeType="withEffect">
                                  <p:stCondLst>
                                    <p:cond delay="500"/>
                                  </p:stCondLst>
                                  <p:childTnLst>
                                    <p:set>
                                      <p:cBhvr>
                                        <p:cTn id="124" dur="1" fill="hold">
                                          <p:stCondLst>
                                            <p:cond delay="0"/>
                                          </p:stCondLst>
                                        </p:cTn>
                                        <p:tgtEl>
                                          <p:spTgt spid="66"/>
                                        </p:tgtEl>
                                        <p:attrNameLst>
                                          <p:attrName>style.visibility</p:attrName>
                                        </p:attrNameLst>
                                      </p:cBhvr>
                                      <p:to>
                                        <p:strVal val="visible"/>
                                      </p:to>
                                    </p:set>
                                    <p:animEffect transition="in" filter="wipe(up)">
                                      <p:cBhvr>
                                        <p:cTn id="125" dur="1000"/>
                                        <p:tgtEl>
                                          <p:spTgt spid="66"/>
                                        </p:tgtEl>
                                      </p:cBhvr>
                                    </p:animEffect>
                                  </p:childTnLst>
                                </p:cTn>
                              </p:par>
                              <p:par>
                                <p:cTn id="126" presetID="2" presetClass="entr" presetSubtype="8" decel="100000" fill="hold" grpId="0" nodeType="withEffect">
                                  <p:stCondLst>
                                    <p:cond delay="0"/>
                                  </p:stCondLst>
                                  <p:childTnLst>
                                    <p:set>
                                      <p:cBhvr>
                                        <p:cTn id="127" dur="1" fill="hold">
                                          <p:stCondLst>
                                            <p:cond delay="0"/>
                                          </p:stCondLst>
                                        </p:cTn>
                                        <p:tgtEl>
                                          <p:spTgt spid="5"/>
                                        </p:tgtEl>
                                        <p:attrNameLst>
                                          <p:attrName>style.visibility</p:attrName>
                                        </p:attrNameLst>
                                      </p:cBhvr>
                                      <p:to>
                                        <p:strVal val="visible"/>
                                      </p:to>
                                    </p:set>
                                    <p:anim calcmode="lin" valueType="num">
                                      <p:cBhvr additive="base">
                                        <p:cTn id="128" dur="1500" fill="hold"/>
                                        <p:tgtEl>
                                          <p:spTgt spid="5"/>
                                        </p:tgtEl>
                                        <p:attrNameLst>
                                          <p:attrName>ppt_x</p:attrName>
                                        </p:attrNameLst>
                                      </p:cBhvr>
                                      <p:tavLst>
                                        <p:tav tm="0">
                                          <p:val>
                                            <p:strVal val="0-#ppt_w/2"/>
                                          </p:val>
                                        </p:tav>
                                        <p:tav tm="100000">
                                          <p:val>
                                            <p:strVal val="#ppt_x"/>
                                          </p:val>
                                        </p:tav>
                                      </p:tavLst>
                                    </p:anim>
                                    <p:anim calcmode="lin" valueType="num">
                                      <p:cBhvr additive="base">
                                        <p:cTn id="129" dur="1500" fill="hold"/>
                                        <p:tgtEl>
                                          <p:spTgt spid="5"/>
                                        </p:tgtEl>
                                        <p:attrNameLst>
                                          <p:attrName>ppt_y</p:attrName>
                                        </p:attrNameLst>
                                      </p:cBhvr>
                                      <p:tavLst>
                                        <p:tav tm="0">
                                          <p:val>
                                            <p:strVal val="#ppt_y"/>
                                          </p:val>
                                        </p:tav>
                                        <p:tav tm="100000">
                                          <p:val>
                                            <p:strVal val="#ppt_y"/>
                                          </p:val>
                                        </p:tav>
                                      </p:tavLst>
                                    </p:anim>
                                  </p:childTnLst>
                                </p:cTn>
                              </p:par>
                              <p:par>
                                <p:cTn id="130" presetID="10" presetClass="entr" presetSubtype="0" fill="hold" grpId="1"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1500"/>
                                        <p:tgtEl>
                                          <p:spTgt spid="5"/>
                                        </p:tgtEl>
                                      </p:cBhvr>
                                    </p:animEffect>
                                  </p:childTnLst>
                                </p:cTn>
                              </p:par>
                              <p:par>
                                <p:cTn id="133" presetID="2" presetClass="entr" presetSubtype="8" decel="100000" fill="hold" nodeType="withEffect">
                                  <p:stCondLst>
                                    <p:cond delay="0"/>
                                  </p:stCondLst>
                                  <p:childTnLst>
                                    <p:set>
                                      <p:cBhvr>
                                        <p:cTn id="134" dur="1" fill="hold">
                                          <p:stCondLst>
                                            <p:cond delay="0"/>
                                          </p:stCondLst>
                                        </p:cTn>
                                        <p:tgtEl>
                                          <p:spTgt spid="8"/>
                                        </p:tgtEl>
                                        <p:attrNameLst>
                                          <p:attrName>style.visibility</p:attrName>
                                        </p:attrNameLst>
                                      </p:cBhvr>
                                      <p:to>
                                        <p:strVal val="visible"/>
                                      </p:to>
                                    </p:set>
                                    <p:anim calcmode="lin" valueType="num">
                                      <p:cBhvr additive="base">
                                        <p:cTn id="135" dur="1500" fill="hold"/>
                                        <p:tgtEl>
                                          <p:spTgt spid="8"/>
                                        </p:tgtEl>
                                        <p:attrNameLst>
                                          <p:attrName>ppt_x</p:attrName>
                                        </p:attrNameLst>
                                      </p:cBhvr>
                                      <p:tavLst>
                                        <p:tav tm="0">
                                          <p:val>
                                            <p:strVal val="0-#ppt_w/2"/>
                                          </p:val>
                                        </p:tav>
                                        <p:tav tm="100000">
                                          <p:val>
                                            <p:strVal val="#ppt_x"/>
                                          </p:val>
                                        </p:tav>
                                      </p:tavLst>
                                    </p:anim>
                                    <p:anim calcmode="lin" valueType="num">
                                      <p:cBhvr additive="base">
                                        <p:cTn id="136" dur="1500" fill="hold"/>
                                        <p:tgtEl>
                                          <p:spTgt spid="8"/>
                                        </p:tgtEl>
                                        <p:attrNameLst>
                                          <p:attrName>ppt_y</p:attrName>
                                        </p:attrNameLst>
                                      </p:cBhvr>
                                      <p:tavLst>
                                        <p:tav tm="0">
                                          <p:val>
                                            <p:strVal val="#ppt_y"/>
                                          </p:val>
                                        </p:tav>
                                        <p:tav tm="100000">
                                          <p:val>
                                            <p:strVal val="#ppt_y"/>
                                          </p:val>
                                        </p:tav>
                                      </p:tavLst>
                                    </p:anim>
                                  </p:childTnLst>
                                </p:cTn>
                              </p:par>
                              <p:par>
                                <p:cTn id="137" presetID="10" presetClass="entr" presetSubtype="0" fill="hold" nodeType="withEffect">
                                  <p:stCondLst>
                                    <p:cond delay="0"/>
                                  </p:stCondLst>
                                  <p:childTnLst>
                                    <p:set>
                                      <p:cBhvr>
                                        <p:cTn id="138" dur="1" fill="hold">
                                          <p:stCondLst>
                                            <p:cond delay="0"/>
                                          </p:stCondLst>
                                        </p:cTn>
                                        <p:tgtEl>
                                          <p:spTgt spid="8"/>
                                        </p:tgtEl>
                                        <p:attrNameLst>
                                          <p:attrName>style.visibility</p:attrName>
                                        </p:attrNameLst>
                                      </p:cBhvr>
                                      <p:to>
                                        <p:strVal val="visible"/>
                                      </p:to>
                                    </p:set>
                                    <p:animEffect transition="in" filter="fade">
                                      <p:cBhvr>
                                        <p:cTn id="139" dur="1500"/>
                                        <p:tgtEl>
                                          <p:spTgt spid="8"/>
                                        </p:tgtEl>
                                      </p:cBhvr>
                                    </p:animEffect>
                                  </p:childTnLst>
                                </p:cTn>
                              </p:par>
                              <p:par>
                                <p:cTn id="140" presetID="2" presetClass="entr" presetSubtype="8" decel="100000" fill="hold" grpId="0" nodeType="withEffect">
                                  <p:stCondLst>
                                    <p:cond delay="0"/>
                                  </p:stCondLst>
                                  <p:childTnLst>
                                    <p:set>
                                      <p:cBhvr>
                                        <p:cTn id="141" dur="1" fill="hold">
                                          <p:stCondLst>
                                            <p:cond delay="0"/>
                                          </p:stCondLst>
                                        </p:cTn>
                                        <p:tgtEl>
                                          <p:spTgt spid="7"/>
                                        </p:tgtEl>
                                        <p:attrNameLst>
                                          <p:attrName>style.visibility</p:attrName>
                                        </p:attrNameLst>
                                      </p:cBhvr>
                                      <p:to>
                                        <p:strVal val="visible"/>
                                      </p:to>
                                    </p:set>
                                    <p:anim calcmode="lin" valueType="num">
                                      <p:cBhvr additive="base">
                                        <p:cTn id="142" dur="2500" fill="hold"/>
                                        <p:tgtEl>
                                          <p:spTgt spid="7"/>
                                        </p:tgtEl>
                                        <p:attrNameLst>
                                          <p:attrName>ppt_x</p:attrName>
                                        </p:attrNameLst>
                                      </p:cBhvr>
                                      <p:tavLst>
                                        <p:tav tm="0">
                                          <p:val>
                                            <p:strVal val="0-#ppt_w/2"/>
                                          </p:val>
                                        </p:tav>
                                        <p:tav tm="100000">
                                          <p:val>
                                            <p:strVal val="#ppt_x"/>
                                          </p:val>
                                        </p:tav>
                                      </p:tavLst>
                                    </p:anim>
                                    <p:anim calcmode="lin" valueType="num">
                                      <p:cBhvr additive="base">
                                        <p:cTn id="143" dur="2500" fill="hold"/>
                                        <p:tgtEl>
                                          <p:spTgt spid="7"/>
                                        </p:tgtEl>
                                        <p:attrNameLst>
                                          <p:attrName>ppt_y</p:attrName>
                                        </p:attrNameLst>
                                      </p:cBhvr>
                                      <p:tavLst>
                                        <p:tav tm="0">
                                          <p:val>
                                            <p:strVal val="#ppt_y"/>
                                          </p:val>
                                        </p:tav>
                                        <p:tav tm="100000">
                                          <p:val>
                                            <p:strVal val="#ppt_y"/>
                                          </p:val>
                                        </p:tav>
                                      </p:tavLst>
                                    </p:anim>
                                  </p:childTnLst>
                                </p:cTn>
                              </p:par>
                              <p:par>
                                <p:cTn id="144" presetID="10" presetClass="entr" presetSubtype="0" fill="hold" grpId="1" nodeType="with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2500"/>
                                        <p:tgtEl>
                                          <p:spTgt spid="7"/>
                                        </p:tgtEl>
                                      </p:cBhvr>
                                    </p:animEffect>
                                  </p:childTnLst>
                                </p:cTn>
                              </p:par>
                              <p:par>
                                <p:cTn id="147" presetID="47" presetClass="entr" presetSubtype="0" fill="hold" grpId="0" nodeType="withEffect">
                                  <p:stCondLst>
                                    <p:cond delay="500"/>
                                  </p:stCondLst>
                                  <p:childTnLst>
                                    <p:set>
                                      <p:cBhvr>
                                        <p:cTn id="148" dur="1" fill="hold">
                                          <p:stCondLst>
                                            <p:cond delay="0"/>
                                          </p:stCondLst>
                                        </p:cTn>
                                        <p:tgtEl>
                                          <p:spTgt spid="12"/>
                                        </p:tgtEl>
                                        <p:attrNameLst>
                                          <p:attrName>style.visibility</p:attrName>
                                        </p:attrNameLst>
                                      </p:cBhvr>
                                      <p:to>
                                        <p:strVal val="visible"/>
                                      </p:to>
                                    </p:set>
                                    <p:animEffect transition="in" filter="fade">
                                      <p:cBhvr>
                                        <p:cTn id="149" dur="1000"/>
                                        <p:tgtEl>
                                          <p:spTgt spid="12"/>
                                        </p:tgtEl>
                                      </p:cBhvr>
                                    </p:animEffect>
                                    <p:anim calcmode="lin" valueType="num">
                                      <p:cBhvr>
                                        <p:cTn id="150" dur="1000" fill="hold"/>
                                        <p:tgtEl>
                                          <p:spTgt spid="12"/>
                                        </p:tgtEl>
                                        <p:attrNameLst>
                                          <p:attrName>ppt_x</p:attrName>
                                        </p:attrNameLst>
                                      </p:cBhvr>
                                      <p:tavLst>
                                        <p:tav tm="0">
                                          <p:val>
                                            <p:strVal val="#ppt_x"/>
                                          </p:val>
                                        </p:tav>
                                        <p:tav tm="100000">
                                          <p:val>
                                            <p:strVal val="#ppt_x"/>
                                          </p:val>
                                        </p:tav>
                                      </p:tavLst>
                                    </p:anim>
                                    <p:anim calcmode="lin" valueType="num">
                                      <p:cBhvr>
                                        <p:cTn id="151" dur="1000" fill="hold"/>
                                        <p:tgtEl>
                                          <p:spTgt spid="12"/>
                                        </p:tgtEl>
                                        <p:attrNameLst>
                                          <p:attrName>ppt_y</p:attrName>
                                        </p:attrNameLst>
                                      </p:cBhvr>
                                      <p:tavLst>
                                        <p:tav tm="0">
                                          <p:val>
                                            <p:strVal val="#ppt_y-.1"/>
                                          </p:val>
                                        </p:tav>
                                        <p:tav tm="100000">
                                          <p:val>
                                            <p:strVal val="#ppt_y"/>
                                          </p:val>
                                        </p:tav>
                                      </p:tavLst>
                                    </p:anim>
                                  </p:childTnLst>
                                </p:cTn>
                              </p:par>
                              <p:par>
                                <p:cTn id="152" presetID="2" presetClass="entr" presetSubtype="8" decel="100000" fill="hold" grpId="0" nodeType="withEffect">
                                  <p:stCondLst>
                                    <p:cond delay="250"/>
                                  </p:stCondLst>
                                  <p:childTnLst>
                                    <p:set>
                                      <p:cBhvr>
                                        <p:cTn id="153" dur="1" fill="hold">
                                          <p:stCondLst>
                                            <p:cond delay="0"/>
                                          </p:stCondLst>
                                        </p:cTn>
                                        <p:tgtEl>
                                          <p:spTgt spid="13"/>
                                        </p:tgtEl>
                                        <p:attrNameLst>
                                          <p:attrName>style.visibility</p:attrName>
                                        </p:attrNameLst>
                                      </p:cBhvr>
                                      <p:to>
                                        <p:strVal val="visible"/>
                                      </p:to>
                                    </p:set>
                                    <p:anim calcmode="lin" valueType="num">
                                      <p:cBhvr additive="base">
                                        <p:cTn id="154" dur="1500" fill="hold"/>
                                        <p:tgtEl>
                                          <p:spTgt spid="13"/>
                                        </p:tgtEl>
                                        <p:attrNameLst>
                                          <p:attrName>ppt_x</p:attrName>
                                        </p:attrNameLst>
                                      </p:cBhvr>
                                      <p:tavLst>
                                        <p:tav tm="0">
                                          <p:val>
                                            <p:strVal val="0-#ppt_w/2"/>
                                          </p:val>
                                        </p:tav>
                                        <p:tav tm="100000">
                                          <p:val>
                                            <p:strVal val="#ppt_x"/>
                                          </p:val>
                                        </p:tav>
                                      </p:tavLst>
                                    </p:anim>
                                    <p:anim calcmode="lin" valueType="num">
                                      <p:cBhvr additive="base">
                                        <p:cTn id="155" dur="1500" fill="hold"/>
                                        <p:tgtEl>
                                          <p:spTgt spid="13"/>
                                        </p:tgtEl>
                                        <p:attrNameLst>
                                          <p:attrName>ppt_y</p:attrName>
                                        </p:attrNameLst>
                                      </p:cBhvr>
                                      <p:tavLst>
                                        <p:tav tm="0">
                                          <p:val>
                                            <p:strVal val="#ppt_y"/>
                                          </p:val>
                                        </p:tav>
                                        <p:tav tm="100000">
                                          <p:val>
                                            <p:strVal val="#ppt_y"/>
                                          </p:val>
                                        </p:tav>
                                      </p:tavLst>
                                    </p:anim>
                                  </p:childTnLst>
                                </p:cTn>
                              </p:par>
                              <p:par>
                                <p:cTn id="156" presetID="10" presetClass="entr" presetSubtype="0" fill="hold" grpId="1" nodeType="withEffect">
                                  <p:stCondLst>
                                    <p:cond delay="250"/>
                                  </p:stCondLst>
                                  <p:childTnLst>
                                    <p:set>
                                      <p:cBhvr>
                                        <p:cTn id="157" dur="1" fill="hold">
                                          <p:stCondLst>
                                            <p:cond delay="0"/>
                                          </p:stCondLst>
                                        </p:cTn>
                                        <p:tgtEl>
                                          <p:spTgt spid="13"/>
                                        </p:tgtEl>
                                        <p:attrNameLst>
                                          <p:attrName>style.visibility</p:attrName>
                                        </p:attrNameLst>
                                      </p:cBhvr>
                                      <p:to>
                                        <p:strVal val="visible"/>
                                      </p:to>
                                    </p:set>
                                    <p:animEffect transition="in" filter="fade">
                                      <p:cBhvr>
                                        <p:cTn id="158" dur="1500"/>
                                        <p:tgtEl>
                                          <p:spTgt spid="13"/>
                                        </p:tgtEl>
                                      </p:cBhvr>
                                    </p:animEffect>
                                  </p:childTnLst>
                                </p:cTn>
                              </p:par>
                              <p:par>
                                <p:cTn id="159" presetID="22" presetClass="entr" presetSubtype="1" fill="hold" nodeType="withEffect">
                                  <p:stCondLst>
                                    <p:cond delay="500"/>
                                  </p:stCondLst>
                                  <p:childTnLst>
                                    <p:set>
                                      <p:cBhvr>
                                        <p:cTn id="160" dur="1" fill="hold">
                                          <p:stCondLst>
                                            <p:cond delay="0"/>
                                          </p:stCondLst>
                                        </p:cTn>
                                        <p:tgtEl>
                                          <p:spTgt spid="34"/>
                                        </p:tgtEl>
                                        <p:attrNameLst>
                                          <p:attrName>style.visibility</p:attrName>
                                        </p:attrNameLst>
                                      </p:cBhvr>
                                      <p:to>
                                        <p:strVal val="visible"/>
                                      </p:to>
                                    </p:set>
                                    <p:animEffect transition="in" filter="wipe(up)">
                                      <p:cBhvr>
                                        <p:cTn id="161" dur="1000"/>
                                        <p:tgtEl>
                                          <p:spTgt spid="34"/>
                                        </p:tgtEl>
                                      </p:cBhvr>
                                    </p:animEffect>
                                  </p:childTnLst>
                                </p:cTn>
                              </p:par>
                              <p:par>
                                <p:cTn id="162" presetID="22" presetClass="entr" presetSubtype="1" fill="hold" nodeType="withEffect">
                                  <p:stCondLst>
                                    <p:cond delay="500"/>
                                  </p:stCondLst>
                                  <p:childTnLst>
                                    <p:set>
                                      <p:cBhvr>
                                        <p:cTn id="163" dur="1" fill="hold">
                                          <p:stCondLst>
                                            <p:cond delay="0"/>
                                          </p:stCondLst>
                                        </p:cTn>
                                        <p:tgtEl>
                                          <p:spTgt spid="37"/>
                                        </p:tgtEl>
                                        <p:attrNameLst>
                                          <p:attrName>style.visibility</p:attrName>
                                        </p:attrNameLst>
                                      </p:cBhvr>
                                      <p:to>
                                        <p:strVal val="visible"/>
                                      </p:to>
                                    </p:set>
                                    <p:animEffect transition="in" filter="wipe(up)">
                                      <p:cBhvr>
                                        <p:cTn id="164" dur="1000"/>
                                        <p:tgtEl>
                                          <p:spTgt spid="37"/>
                                        </p:tgtEl>
                                      </p:cBhvr>
                                    </p:animEffect>
                                  </p:childTnLst>
                                </p:cTn>
                              </p:par>
                              <p:par>
                                <p:cTn id="165" presetID="22" presetClass="entr" presetSubtype="1" fill="hold" nodeType="withEffect">
                                  <p:stCondLst>
                                    <p:cond delay="500"/>
                                  </p:stCondLst>
                                  <p:childTnLst>
                                    <p:set>
                                      <p:cBhvr>
                                        <p:cTn id="166" dur="1" fill="hold">
                                          <p:stCondLst>
                                            <p:cond delay="0"/>
                                          </p:stCondLst>
                                        </p:cTn>
                                        <p:tgtEl>
                                          <p:spTgt spid="47"/>
                                        </p:tgtEl>
                                        <p:attrNameLst>
                                          <p:attrName>style.visibility</p:attrName>
                                        </p:attrNameLst>
                                      </p:cBhvr>
                                      <p:to>
                                        <p:strVal val="visible"/>
                                      </p:to>
                                    </p:set>
                                    <p:animEffect transition="in" filter="wipe(up)">
                                      <p:cBhvr>
                                        <p:cTn id="167" dur="1000"/>
                                        <p:tgtEl>
                                          <p:spTgt spid="47"/>
                                        </p:tgtEl>
                                      </p:cBhvr>
                                    </p:animEffect>
                                  </p:childTnLst>
                                </p:cTn>
                              </p:par>
                              <p:par>
                                <p:cTn id="168" presetID="22" presetClass="entr" presetSubtype="1" fill="hold" nodeType="withEffect">
                                  <p:stCondLst>
                                    <p:cond delay="500"/>
                                  </p:stCondLst>
                                  <p:childTnLst>
                                    <p:set>
                                      <p:cBhvr>
                                        <p:cTn id="169" dur="1" fill="hold">
                                          <p:stCondLst>
                                            <p:cond delay="0"/>
                                          </p:stCondLst>
                                        </p:cTn>
                                        <p:tgtEl>
                                          <p:spTgt spid="40"/>
                                        </p:tgtEl>
                                        <p:attrNameLst>
                                          <p:attrName>style.visibility</p:attrName>
                                        </p:attrNameLst>
                                      </p:cBhvr>
                                      <p:to>
                                        <p:strVal val="visible"/>
                                      </p:to>
                                    </p:set>
                                    <p:animEffect transition="in" filter="wipe(up)">
                                      <p:cBhvr>
                                        <p:cTn id="170"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65" grpId="0"/>
      <p:bldP spid="66" grpId="0"/>
      <p:bldP spid="5" grpId="0" animBg="1"/>
      <p:bldP spid="5" grpId="1" animBg="1"/>
      <p:bldP spid="7" grpId="0" animBg="1"/>
      <p:bldP spid="7" grpId="1" animBg="1"/>
      <p:bldP spid="12" grpId="0" animBg="1"/>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FDA97-0B06-321D-6EFE-13E06F36DACE}"/>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776E789C-7080-7C83-1D8B-65C9A7A9F8AC}"/>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D115485A-F603-3F2C-AB4A-A9F76E5CF147}"/>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DFF32C93-33FD-A237-2D13-CCB2F7351751}"/>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ABF2A926-001B-C995-A66F-306481A63E05}"/>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BB38329-9160-C070-4472-29F399C296D1}"/>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F47ACE1F-FCD2-BF42-578D-318A2FD549E0}"/>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CB585A5-6216-6355-DA02-650895E60B8F}"/>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171D877-B0CC-7E5F-D6CA-289A09A12A07}"/>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DE0A41B1-9B14-B654-AC58-EA9F488AEC44}"/>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C4F29C59-6187-D808-8594-D351D0FBDC9C}"/>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7BBEBC01-5C8C-088B-BB47-638EC857B520}"/>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4AD95173-E922-1EF0-1D1C-21C6C11AA08D}"/>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F3BF385E-35D4-16BB-8EAA-8667C6C59188}"/>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735F947E-098C-1106-3AF2-340A1C2D66F4}"/>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0BDFBBCD-EE52-CA4F-BD88-53DE7CC4DED4}"/>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F1CE3CCB-CBF9-2462-9A63-C73C772FFAB8}"/>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50A35434-C5D8-1EA9-9E4D-F2B2052463BB}"/>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87CDDB07-E44C-3EF1-054E-F22629213F59}"/>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7C06D42D-1416-9F25-88BD-C23AE62AE597}"/>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F025931B-7657-73EA-2C8B-C8E222A52D0C}"/>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723A1F66-4F47-D28D-3A3A-A74DD61177AE}"/>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5D080B83-3EB3-466B-E5FA-3A97749DDBD6}"/>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517B20B3-6827-902B-4375-78166FB63FBE}"/>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62A31FA9-F977-3200-8406-BDB8390EE13E}"/>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324F40EF-F89D-1CF9-01FA-7DBFA20E4651}"/>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AE819F0-9DC8-B5B9-AA49-02458F7EA9CC}"/>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10CC3BFB-9922-A4C7-681D-B30813B36D66}"/>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ED4C68CF-46B6-3D8C-B371-37C0F5B0507A}"/>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6D1ECB1-05C1-567A-0BA3-BCE3C18AD96E}"/>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E0E77AAF-7B70-7723-129A-4C4CF7E9C319}"/>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4138E73E-4B07-924C-45AD-D04FBEF87095}"/>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95C9E253-D344-516A-2DD5-55E2AE7920D7}"/>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D481A478-9674-B13A-243B-53B9AD5DF7D1}"/>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5085F22F-FE30-E051-DC88-89C18F540EC6}"/>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359E1D83-88BD-1A1A-D111-2257D9F3671D}"/>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4298E3C8-5F92-CC85-85EF-FA10470A2FC5}"/>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AAF283B-877F-D990-619D-78F2CE307A47}"/>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07254E4E-F642-21C7-130A-8A15A1748460}"/>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BCB95FC-2ED4-3F61-D9D9-D8DBFE0AF710}"/>
              </a:ext>
            </a:extLst>
          </p:cNvPr>
          <p:cNvSpPr/>
          <p:nvPr/>
        </p:nvSpPr>
        <p:spPr>
          <a:xfrm>
            <a:off x="949866" y="897194"/>
            <a:ext cx="4339650"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流程步骤说明</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7A23D751-3F2A-B5C4-0B71-E75C3F2991C2}"/>
              </a:ext>
            </a:extLst>
          </p:cNvPr>
          <p:cNvGraphicFramePr/>
          <p:nvPr>
            <p:custDataLst>
              <p:tags r:id="rId4"/>
            </p:custDataLst>
            <p:extLst>
              <p:ext uri="{D42A27DB-BD31-4B8C-83A1-F6EECF244321}">
                <p14:modId xmlns:p14="http://schemas.microsoft.com/office/powerpoint/2010/main" val="3973029393"/>
              </p:ext>
            </p:extLst>
          </p:nvPr>
        </p:nvGraphicFramePr>
        <p:xfrm>
          <a:off x="1211631" y="1784900"/>
          <a:ext cx="10417705" cy="4422608"/>
        </p:xfrm>
        <a:graphic>
          <a:graphicData uri="http://schemas.openxmlformats.org/drawingml/2006/table">
            <a:tbl>
              <a:tblPr/>
              <a:tblGrid>
                <a:gridCol w="1524977">
                  <a:extLst>
                    <a:ext uri="{9D8B030D-6E8A-4147-A177-3AD203B41FA5}">
                      <a16:colId xmlns:a16="http://schemas.microsoft.com/office/drawing/2014/main" val="20000"/>
                    </a:ext>
                  </a:extLst>
                </a:gridCol>
                <a:gridCol w="5918442">
                  <a:extLst>
                    <a:ext uri="{9D8B030D-6E8A-4147-A177-3AD203B41FA5}">
                      <a16:colId xmlns:a16="http://schemas.microsoft.com/office/drawing/2014/main" val="20001"/>
                    </a:ext>
                  </a:extLst>
                </a:gridCol>
                <a:gridCol w="2974286">
                  <a:extLst>
                    <a:ext uri="{9D8B030D-6E8A-4147-A177-3AD203B41FA5}">
                      <a16:colId xmlns:a16="http://schemas.microsoft.com/office/drawing/2014/main" val="20002"/>
                    </a:ext>
                  </a:extLst>
                </a:gridCol>
              </a:tblGrid>
              <a:tr h="323416">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流程描述</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机器人或人工</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617080">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000" dirty="0">
                          <a:solidFill>
                            <a:schemeClr val="accent1"/>
                          </a:solidFill>
                          <a:latin typeface="仿宋" panose="02010609060101010101" charset="-122"/>
                          <a:ea typeface="仿宋" panose="02010609060101010101" charset="-122"/>
                        </a:rPr>
                        <a:t>打开社交平台，检测是否已经登录，若登录则跳过登录流程，没有则让用户选择扫码登录或账号密码登录</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altLang="en-US" sz="1600" b="1" kern="1200" dirty="0">
                          <a:solidFill>
                            <a:schemeClr val="tx1"/>
                          </a:solidFill>
                          <a:latin typeface="仿宋" panose="02010609060101010101" charset="-122"/>
                          <a:ea typeface="仿宋" panose="02010609060101010101" charset="-122"/>
                          <a:cs typeface="+mn-cs"/>
                        </a:rPr>
                        <a:t>机器人：</a:t>
                      </a:r>
                      <a:r>
                        <a:rPr lang="zh-CN" altLang="en-US" sz="1600" dirty="0">
                          <a:solidFill>
                            <a:schemeClr val="accent1"/>
                          </a:solidFill>
                          <a:latin typeface="仿宋" panose="02010609060101010101" charset="-122"/>
                          <a:ea typeface="仿宋" panose="02010609060101010101" charset="-122"/>
                        </a:rPr>
                        <a:t>打开社交平台、检测登录、获取二维码</a:t>
                      </a:r>
                      <a:r>
                        <a:rPr lang="en-US" altLang="zh-CN" sz="1600" dirty="0">
                          <a:solidFill>
                            <a:schemeClr val="accent1"/>
                          </a:solidFill>
                          <a:latin typeface="仿宋" panose="02010609060101010101" charset="-122"/>
                          <a:ea typeface="仿宋" panose="02010609060101010101" charset="-122"/>
                        </a:rPr>
                        <a:t>/</a:t>
                      </a:r>
                      <a:r>
                        <a:rPr lang="zh-CN" altLang="en-US" sz="1600" dirty="0">
                          <a:solidFill>
                            <a:schemeClr val="accent1"/>
                          </a:solidFill>
                          <a:latin typeface="仿宋" panose="02010609060101010101" charset="-122"/>
                          <a:ea typeface="仿宋" panose="02010609060101010101" charset="-122"/>
                        </a:rPr>
                        <a:t>询问账号密码并输入、询问是否完成登录的提示框</a:t>
                      </a:r>
                      <a:endParaRPr lang="en-US" altLang="zh-CN" sz="20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altLang="en-US" sz="1600" b="1" kern="1200" dirty="0">
                          <a:solidFill>
                            <a:schemeClr val="tx1"/>
                          </a:solidFill>
                          <a:latin typeface="仿宋" panose="02010609060101010101" charset="-122"/>
                          <a:ea typeface="仿宋" panose="02010609060101010101" charset="-122"/>
                          <a:cs typeface="+mn-cs"/>
                        </a:rPr>
                        <a:t>人工：</a:t>
                      </a:r>
                      <a:r>
                        <a:rPr lang="zh-CN" altLang="en-US" sz="1600" kern="1200" dirty="0">
                          <a:solidFill>
                            <a:schemeClr val="accent1"/>
                          </a:solidFill>
                          <a:latin typeface="仿宋" panose="02010609060101010101" charset="-122"/>
                          <a:ea typeface="仿宋" panose="02010609060101010101" charset="-122"/>
                          <a:cs typeface="+mn-cs"/>
                        </a:rPr>
                        <a:t>扫码登录、向</a:t>
                      </a:r>
                      <a:r>
                        <a:rPr lang="en-US" altLang="zh-CN" sz="1600" kern="1200" dirty="0">
                          <a:solidFill>
                            <a:schemeClr val="accent1"/>
                          </a:solidFill>
                          <a:latin typeface="仿宋" panose="02010609060101010101" charset="-122"/>
                          <a:ea typeface="仿宋" panose="02010609060101010101" charset="-122"/>
                          <a:cs typeface="+mn-cs"/>
                        </a:rPr>
                        <a:t>RPA</a:t>
                      </a:r>
                      <a:r>
                        <a:rPr lang="zh-CN" altLang="en-US" sz="1600" kern="1200" dirty="0">
                          <a:solidFill>
                            <a:schemeClr val="accent1"/>
                          </a:solidFill>
                          <a:latin typeface="仿宋" panose="02010609060101010101" charset="-122"/>
                          <a:ea typeface="仿宋" panose="02010609060101010101" charset="-122"/>
                          <a:cs typeface="+mn-cs"/>
                        </a:rPr>
                        <a:t>提供账号密码并人机验证、选择是否登陆成功</a:t>
                      </a:r>
                      <a:endParaRPr lang="zh-CN" altLang="en-US" sz="20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49968">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dirty="0">
                          <a:solidFill>
                            <a:schemeClr val="accent1"/>
                          </a:solidFill>
                          <a:latin typeface="仿宋" panose="02010609060101010101" charset="-122"/>
                          <a:ea typeface="仿宋" panose="02010609060101010101" charset="-122"/>
                        </a:rPr>
                        <a:t>保存登陆成功后的网页对象，并切换到热点新闻</a:t>
                      </a:r>
                      <a:r>
                        <a:rPr lang="en-US" altLang="zh-CN" sz="1800" dirty="0">
                          <a:solidFill>
                            <a:schemeClr val="accent1"/>
                          </a:solidFill>
                          <a:latin typeface="仿宋" panose="02010609060101010101" charset="-122"/>
                          <a:ea typeface="仿宋" panose="02010609060101010101" charset="-122"/>
                        </a:rPr>
                        <a:t>-</a:t>
                      </a:r>
                      <a:r>
                        <a:rPr lang="zh-CN" altLang="en-US" sz="1800" dirty="0">
                          <a:solidFill>
                            <a:schemeClr val="accent1"/>
                          </a:solidFill>
                          <a:latin typeface="仿宋" panose="02010609060101010101" charset="-122"/>
                          <a:ea typeface="仿宋" panose="02010609060101010101" charset="-122"/>
                        </a:rPr>
                        <a:t>要闻界面，逐行将读取的热点标题和链接写入数据表格，并间隔</a:t>
                      </a:r>
                      <a:r>
                        <a:rPr lang="en-US" altLang="zh-CN" sz="1800" dirty="0">
                          <a:solidFill>
                            <a:schemeClr val="accent1"/>
                          </a:solidFill>
                          <a:latin typeface="仿宋" panose="02010609060101010101" charset="-122"/>
                          <a:ea typeface="仿宋" panose="02010609060101010101" charset="-122"/>
                        </a:rPr>
                        <a:t>0.1</a:t>
                      </a:r>
                      <a:r>
                        <a:rPr lang="zh-CN" altLang="en-US" sz="1800" dirty="0">
                          <a:solidFill>
                            <a:schemeClr val="accent1"/>
                          </a:solidFill>
                          <a:latin typeface="仿宋" panose="02010609060101010101" charset="-122"/>
                          <a:ea typeface="仿宋" panose="02010609060101010101" charset="-122"/>
                        </a:rPr>
                        <a:t>秒调用</a:t>
                      </a:r>
                      <a:r>
                        <a:rPr lang="en-US" altLang="zh-CN" sz="1800" dirty="0">
                          <a:solidFill>
                            <a:schemeClr val="accent1"/>
                          </a:solidFill>
                          <a:latin typeface="仿宋" panose="02010609060101010101" charset="-122"/>
                          <a:ea typeface="仿宋" panose="02010609060101010101" charset="-122"/>
                        </a:rPr>
                        <a:t>1</a:t>
                      </a:r>
                      <a:r>
                        <a:rPr lang="zh-CN" altLang="en-US" sz="1800" dirty="0">
                          <a:solidFill>
                            <a:schemeClr val="accent1"/>
                          </a:solidFill>
                          <a:latin typeface="仿宋" panose="02010609060101010101" charset="-122"/>
                          <a:ea typeface="仿宋" panose="02010609060101010101" charset="-122"/>
                        </a:rPr>
                        <a:t>次子流程，共调用</a:t>
                      </a:r>
                      <a:r>
                        <a:rPr lang="en-US" altLang="zh-CN" sz="1800" dirty="0">
                          <a:solidFill>
                            <a:schemeClr val="accent1"/>
                          </a:solidFill>
                          <a:latin typeface="仿宋" panose="02010609060101010101" charset="-122"/>
                          <a:ea typeface="仿宋" panose="02010609060101010101" charset="-122"/>
                        </a:rPr>
                        <a:t>4</a:t>
                      </a:r>
                      <a:r>
                        <a:rPr lang="zh-CN" altLang="en-US" sz="1800" dirty="0">
                          <a:solidFill>
                            <a:schemeClr val="accent1"/>
                          </a:solidFill>
                          <a:latin typeface="仿宋" panose="02010609060101010101" charset="-122"/>
                          <a:ea typeface="仿宋" panose="02010609060101010101" charset="-122"/>
                        </a:rPr>
                        <a:t>次</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endParaRPr lang="zh-CN" altLang="en-US" sz="16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50E3D029-481E-5807-AE46-C146DF33DDB9}"/>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4D8D2F98-FD63-093B-C033-12E2AF2D31E1}"/>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endParaRPr lang="zh-CN" altLang="en-US" sz="9600" b="1" dirty="0">
                <a:latin typeface="+mj-lt"/>
              </a:endParaRPr>
            </a:p>
          </p:txBody>
        </p:sp>
        <p:sp>
          <p:nvSpPr>
            <p:cNvPr id="36" name="文本框 35">
              <a:extLst>
                <a:ext uri="{FF2B5EF4-FFF2-40B4-BE49-F238E27FC236}">
                  <a16:creationId xmlns:a16="http://schemas.microsoft.com/office/drawing/2014/main" id="{63C1B9D5-8A2D-1683-EABD-08E5DA919734}"/>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主流程</a:t>
              </a:r>
              <a:endParaRPr lang="zh-CN" altLang="en-US" sz="3200" b="1" dirty="0">
                <a:latin typeface="+mj-lt"/>
              </a:endParaRPr>
            </a:p>
          </p:txBody>
        </p:sp>
      </p:grpSp>
      <p:sp>
        <p:nvSpPr>
          <p:cNvPr id="38" name="文本框 37">
            <a:extLst>
              <a:ext uri="{FF2B5EF4-FFF2-40B4-BE49-F238E27FC236}">
                <a16:creationId xmlns:a16="http://schemas.microsoft.com/office/drawing/2014/main" id="{E1AFD3E5-F856-16D5-CD38-AE56CB179F46}"/>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34356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0E222-35E0-9391-577E-5B3CF1F63870}"/>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A91B0A48-CCC8-984C-F012-AEFB148F63CB}"/>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1B23DC1C-B996-6965-DA46-97DA33C24C48}"/>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9333538B-CC0E-B964-8821-7356A85681DA}"/>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6934842-4787-32AD-459C-BDDDACB9BC35}"/>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5D5EF1B4-B95F-F1DD-89EC-72A961C35C97}"/>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321EFF-489A-F1FF-D0B7-0C89EE058F47}"/>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EF21D08-E6E5-D355-9F67-5E77CA48D856}"/>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6F373FA-4439-DFDF-AA1F-2E66C2315267}"/>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B06BFD53-FDAC-F947-F83B-91CC94646A8D}"/>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693B8988-3AE8-5BAE-E12B-B3F1E832B29F}"/>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27B506E-A8D6-BDAB-D2A1-88C493EE9B53}"/>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A9ED28D9-3564-F7F5-D387-282747B91661}"/>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6A015FF-9A1C-3E4C-5F20-DDEAC76E6BEB}"/>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FB2C24C0-42B5-58EF-A4EB-7B99430F29C8}"/>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B11C19A8-0711-6B2C-764C-5E679F2C9C7A}"/>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0D249152-E8AF-9DEC-BF2A-60D9116AAA48}"/>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01D6EC63-2463-CEBE-B132-28D62692D859}"/>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0D532018-41BF-A688-17AC-FDC0320A0E30}"/>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1B760540-236F-02E1-5F10-2808D90E3906}"/>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8E994BBB-E5AB-F3DC-1769-7EEE9404C5D3}"/>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8E28DA90-ADAD-AA42-D484-9D203077D711}"/>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B2AA535F-2803-6B1B-5552-81E85EA4D474}"/>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41B9E43D-4470-AB04-1612-254574AEA6FB}"/>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0B50014F-B3AF-F4CC-A164-B75D0E89CA2D}"/>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F8AB16AD-0C64-5832-CC0C-CC2D5D1220C3}"/>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CAD1F238-1E3F-78EC-EE94-6878BE99D885}"/>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E3E06282-AFC8-71BB-6C8F-FD53F7629CAF}"/>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746C05A4-1F45-287A-5B2C-A18F467D62F8}"/>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1E9844D1-71F1-1446-9328-C6BFF26A0953}"/>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275A49FF-52BC-9440-B106-056CFC41A2F6}"/>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9C5FD31B-8B1C-E0FF-D445-DADB82A58EB4}"/>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D0E538D7-7BC1-65AC-5856-C1119461EEFF}"/>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C217CA01-F654-373C-4EDB-50897E55E5AB}"/>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C1C0023A-F07C-37C1-142F-FB1E2A6467E8}"/>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DCE56D1-E129-4395-75AC-88C3CF4780AB}"/>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FE11DC67-1CC9-D21D-D5E9-EB588E9FB911}"/>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A3E399D1-B623-F54D-D825-B45989E4E060}"/>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1DFBA4C3-B63C-26C7-916A-CEF702D2650B}"/>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9420088-8F0D-8F0E-C641-749A26A26A63}"/>
              </a:ext>
            </a:extLst>
          </p:cNvPr>
          <p:cNvSpPr/>
          <p:nvPr/>
        </p:nvSpPr>
        <p:spPr>
          <a:xfrm>
            <a:off x="949866" y="897194"/>
            <a:ext cx="4339650"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流程步骤说明</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AFB425E5-DF29-8DA6-273A-41FA9E027C46}"/>
              </a:ext>
            </a:extLst>
          </p:cNvPr>
          <p:cNvGraphicFramePr/>
          <p:nvPr>
            <p:custDataLst>
              <p:tags r:id="rId4"/>
            </p:custDataLst>
            <p:extLst>
              <p:ext uri="{D42A27DB-BD31-4B8C-83A1-F6EECF244321}">
                <p14:modId xmlns:p14="http://schemas.microsoft.com/office/powerpoint/2010/main" val="3398638572"/>
              </p:ext>
            </p:extLst>
          </p:nvPr>
        </p:nvGraphicFramePr>
        <p:xfrm>
          <a:off x="1211631" y="1784900"/>
          <a:ext cx="10417705" cy="4422608"/>
        </p:xfrm>
        <a:graphic>
          <a:graphicData uri="http://schemas.openxmlformats.org/drawingml/2006/table">
            <a:tbl>
              <a:tblPr/>
              <a:tblGrid>
                <a:gridCol w="1524977">
                  <a:extLst>
                    <a:ext uri="{9D8B030D-6E8A-4147-A177-3AD203B41FA5}">
                      <a16:colId xmlns:a16="http://schemas.microsoft.com/office/drawing/2014/main" val="20000"/>
                    </a:ext>
                  </a:extLst>
                </a:gridCol>
                <a:gridCol w="5918442">
                  <a:extLst>
                    <a:ext uri="{9D8B030D-6E8A-4147-A177-3AD203B41FA5}">
                      <a16:colId xmlns:a16="http://schemas.microsoft.com/office/drawing/2014/main" val="20001"/>
                    </a:ext>
                  </a:extLst>
                </a:gridCol>
                <a:gridCol w="2974286">
                  <a:extLst>
                    <a:ext uri="{9D8B030D-6E8A-4147-A177-3AD203B41FA5}">
                      <a16:colId xmlns:a16="http://schemas.microsoft.com/office/drawing/2014/main" val="20002"/>
                    </a:ext>
                  </a:extLst>
                </a:gridCol>
              </a:tblGrid>
              <a:tr h="323416">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流程描述</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机器人或人工</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617080">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000" dirty="0">
                          <a:solidFill>
                            <a:schemeClr val="accent1"/>
                          </a:solidFill>
                          <a:latin typeface="仿宋" panose="02010609060101010101" charset="-122"/>
                          <a:ea typeface="仿宋" panose="02010609060101010101" charset="-122"/>
                        </a:rPr>
                        <a:t>通过</a:t>
                      </a:r>
                      <a:r>
                        <a:rPr lang="en-US" altLang="zh-CN" sz="2000" dirty="0">
                          <a:solidFill>
                            <a:schemeClr val="accent1"/>
                          </a:solidFill>
                          <a:latin typeface="仿宋" panose="02010609060101010101" charset="-122"/>
                          <a:ea typeface="仿宋" panose="02010609060101010101" charset="-122"/>
                        </a:rPr>
                        <a:t>While</a:t>
                      </a:r>
                      <a:r>
                        <a:rPr lang="zh-CN" altLang="en-US" sz="2000" dirty="0">
                          <a:solidFill>
                            <a:schemeClr val="accent1"/>
                          </a:solidFill>
                          <a:latin typeface="仿宋" panose="02010609060101010101" charset="-122"/>
                          <a:ea typeface="仿宋" panose="02010609060101010101" charset="-122"/>
                        </a:rPr>
                        <a:t>循环，检测数据列表最后一行的</a:t>
                      </a:r>
                      <a:r>
                        <a:rPr lang="en-US" altLang="zh-CN" sz="2000" dirty="0">
                          <a:solidFill>
                            <a:schemeClr val="accent1"/>
                          </a:solidFill>
                          <a:latin typeface="仿宋" panose="02010609060101010101" charset="-122"/>
                          <a:ea typeface="仿宋" panose="02010609060101010101" charset="-122"/>
                        </a:rPr>
                        <a:t>B</a:t>
                      </a:r>
                      <a:r>
                        <a:rPr lang="zh-CN" altLang="en-US" sz="2000" dirty="0">
                          <a:solidFill>
                            <a:schemeClr val="accent1"/>
                          </a:solidFill>
                          <a:latin typeface="仿宋" panose="02010609060101010101" charset="-122"/>
                          <a:ea typeface="仿宋" panose="02010609060101010101" charset="-122"/>
                        </a:rPr>
                        <a:t>列数据是否为“完成读取！”以检测子流程是否全部运行完毕，若是，则退出循环进行下一步操作；若否，则等待</a:t>
                      </a:r>
                      <a:r>
                        <a:rPr lang="en-US" altLang="zh-CN" sz="2000" dirty="0">
                          <a:solidFill>
                            <a:schemeClr val="accent1"/>
                          </a:solidFill>
                          <a:latin typeface="仿宋" panose="02010609060101010101" charset="-122"/>
                          <a:ea typeface="仿宋" panose="02010609060101010101" charset="-122"/>
                        </a:rPr>
                        <a:t>0.2</a:t>
                      </a:r>
                      <a:r>
                        <a:rPr lang="zh-CN" altLang="en-US" sz="2000" dirty="0">
                          <a:solidFill>
                            <a:schemeClr val="accent1"/>
                          </a:solidFill>
                          <a:latin typeface="仿宋" panose="02010609060101010101" charset="-122"/>
                          <a:ea typeface="仿宋" panose="02010609060101010101" charset="-122"/>
                        </a:rPr>
                        <a:t>秒后重新检测。</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lang="zh-CN" altLang="en-US" sz="1600" b="1" kern="1200" dirty="0">
                          <a:solidFill>
                            <a:schemeClr val="tx1"/>
                          </a:solidFill>
                          <a:latin typeface="仿宋" panose="02010609060101010101" charset="-122"/>
                          <a:ea typeface="仿宋" panose="02010609060101010101" charset="-122"/>
                          <a:cs typeface="+mn-cs"/>
                        </a:rPr>
                        <a:t>机器人：</a:t>
                      </a:r>
                      <a:r>
                        <a:rPr lang="zh-CN" altLang="en-US" sz="1600" dirty="0">
                          <a:solidFill>
                            <a:schemeClr val="accent1"/>
                          </a:solidFill>
                          <a:latin typeface="仿宋" panose="02010609060101010101" charset="-122"/>
                          <a:ea typeface="仿宋" panose="02010609060101010101" charset="-122"/>
                        </a:rPr>
                        <a:t>打开社交平台、检测登录、获取二维码</a:t>
                      </a:r>
                      <a:r>
                        <a:rPr lang="en-US" altLang="zh-CN" sz="1600" dirty="0">
                          <a:solidFill>
                            <a:schemeClr val="accent1"/>
                          </a:solidFill>
                          <a:latin typeface="仿宋" panose="02010609060101010101" charset="-122"/>
                          <a:ea typeface="仿宋" panose="02010609060101010101" charset="-122"/>
                        </a:rPr>
                        <a:t>/</a:t>
                      </a:r>
                      <a:r>
                        <a:rPr lang="zh-CN" altLang="en-US" sz="1600" dirty="0">
                          <a:solidFill>
                            <a:schemeClr val="accent1"/>
                          </a:solidFill>
                          <a:latin typeface="仿宋" panose="02010609060101010101" charset="-122"/>
                          <a:ea typeface="仿宋" panose="02010609060101010101" charset="-122"/>
                        </a:rPr>
                        <a:t>询问账号密码并输入、询问是否完成登录的提示框</a:t>
                      </a:r>
                      <a:endParaRPr lang="en-US" altLang="zh-CN" sz="2000" dirty="0">
                        <a:solidFill>
                          <a:schemeClr val="accent1"/>
                        </a:solidFill>
                        <a:latin typeface="仿宋" panose="02010609060101010101" charset="-122"/>
                        <a:ea typeface="仿宋" panose="02010609060101010101" charset="-122"/>
                      </a:endParaRPr>
                    </a:p>
                    <a:p>
                      <a:pPr marL="0" marR="0" lvl="0" indent="0" algn="l" defTabSz="914400" rtl="0" eaLnBrk="1" fontAlgn="auto" latinLnBrk="0" hangingPunct="1">
                        <a:lnSpc>
                          <a:spcPct val="100000"/>
                        </a:lnSpc>
                        <a:spcBef>
                          <a:spcPct val="0"/>
                        </a:spcBef>
                        <a:spcAft>
                          <a:spcPct val="0"/>
                        </a:spcAft>
                        <a:buClrTx/>
                        <a:buSzTx/>
                        <a:buFontTx/>
                        <a:buNone/>
                        <a:tabLst/>
                        <a:defRPr/>
                      </a:pPr>
                      <a:r>
                        <a:rPr lang="zh-CN" altLang="en-US" sz="1600" b="1" kern="1200" dirty="0">
                          <a:solidFill>
                            <a:schemeClr val="tx1"/>
                          </a:solidFill>
                          <a:latin typeface="仿宋" panose="02010609060101010101" charset="-122"/>
                          <a:ea typeface="仿宋" panose="02010609060101010101" charset="-122"/>
                          <a:cs typeface="+mn-cs"/>
                        </a:rPr>
                        <a:t>人工：</a:t>
                      </a:r>
                      <a:r>
                        <a:rPr lang="zh-CN" altLang="en-US" sz="1600" kern="1200" dirty="0">
                          <a:solidFill>
                            <a:schemeClr val="accent1"/>
                          </a:solidFill>
                          <a:latin typeface="仿宋" panose="02010609060101010101" charset="-122"/>
                          <a:ea typeface="仿宋" panose="02010609060101010101" charset="-122"/>
                          <a:cs typeface="+mn-cs"/>
                        </a:rPr>
                        <a:t>扫码登录、向</a:t>
                      </a:r>
                      <a:r>
                        <a:rPr lang="en-US" altLang="zh-CN" sz="1600" kern="1200" dirty="0">
                          <a:solidFill>
                            <a:schemeClr val="accent1"/>
                          </a:solidFill>
                          <a:latin typeface="仿宋" panose="02010609060101010101" charset="-122"/>
                          <a:ea typeface="仿宋" panose="02010609060101010101" charset="-122"/>
                          <a:cs typeface="+mn-cs"/>
                        </a:rPr>
                        <a:t>RPA</a:t>
                      </a:r>
                      <a:r>
                        <a:rPr lang="zh-CN" altLang="en-US" sz="1600" kern="1200" dirty="0">
                          <a:solidFill>
                            <a:schemeClr val="accent1"/>
                          </a:solidFill>
                          <a:latin typeface="仿宋" panose="02010609060101010101" charset="-122"/>
                          <a:ea typeface="仿宋" panose="02010609060101010101" charset="-122"/>
                          <a:cs typeface="+mn-cs"/>
                        </a:rPr>
                        <a:t>提供账号密码并人机验证、选择是否登陆成功</a:t>
                      </a:r>
                      <a:endParaRPr lang="zh-CN" altLang="en-US" sz="20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49968">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a:solidFill>
                            <a:schemeClr val="accent1"/>
                          </a:solidFill>
                          <a:latin typeface="仿宋" panose="02010609060101010101" charset="-122"/>
                          <a:ea typeface="仿宋" panose="02010609060101010101" charset="-122"/>
                        </a:rPr>
                        <a:t>新建储存所有热点新闻标题的列表，并遍历数据表格写入热点新闻标题；新建储存后续遍历中新建的字典的列表，同时新建三种情绪倾向作为键，出现次数作为值和变量。从数据表格第</a:t>
                      </a:r>
                      <a:r>
                        <a:rPr lang="en-US" altLang="zh-CN" sz="1800">
                          <a:solidFill>
                            <a:schemeClr val="accent1"/>
                          </a:solidFill>
                          <a:latin typeface="仿宋" panose="02010609060101010101" charset="-122"/>
                          <a:ea typeface="仿宋" panose="02010609060101010101" charset="-122"/>
                        </a:rPr>
                        <a:t>4</a:t>
                      </a:r>
                      <a:r>
                        <a:rPr lang="zh-CN" altLang="en-US" sz="1800">
                          <a:solidFill>
                            <a:schemeClr val="accent1"/>
                          </a:solidFill>
                          <a:latin typeface="仿宋" panose="02010609060101010101" charset="-122"/>
                          <a:ea typeface="仿宋" panose="02010609060101010101" charset="-122"/>
                        </a:rPr>
                        <a:t>列开始遍历，递增值为</a:t>
                      </a:r>
                      <a:r>
                        <a:rPr lang="en-US" altLang="zh-CN" sz="1800">
                          <a:solidFill>
                            <a:schemeClr val="accent1"/>
                          </a:solidFill>
                          <a:latin typeface="仿宋" panose="02010609060101010101" charset="-122"/>
                          <a:ea typeface="仿宋" panose="02010609060101010101" charset="-122"/>
                        </a:rPr>
                        <a:t>2</a:t>
                      </a:r>
                      <a:r>
                        <a:rPr lang="zh-CN" altLang="en-US" sz="1800">
                          <a:solidFill>
                            <a:schemeClr val="accent1"/>
                          </a:solidFill>
                          <a:latin typeface="仿宋" panose="02010609060101010101" charset="-122"/>
                          <a:ea typeface="仿宋" panose="02010609060101010101" charset="-122"/>
                        </a:rPr>
                        <a:t>，统计情绪倾向出现的次数。并写入字典，最后将字典写入储存字典的列表，并和储存热点标题的列表输入饼状图绘制程序中，展示给用户。</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endParaRPr lang="zh-CN" altLang="en-US" sz="16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3695156E-536E-22F4-A814-7563C3AAFF1C}"/>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3AB321B8-F7AA-0E6E-1DCC-04357D30B9E1}"/>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1</a:t>
              </a:r>
              <a:endParaRPr lang="zh-CN" altLang="en-US" sz="9600" b="1" dirty="0">
                <a:latin typeface="+mj-lt"/>
              </a:endParaRPr>
            </a:p>
          </p:txBody>
        </p:sp>
        <p:sp>
          <p:nvSpPr>
            <p:cNvPr id="36" name="文本框 35">
              <a:extLst>
                <a:ext uri="{FF2B5EF4-FFF2-40B4-BE49-F238E27FC236}">
                  <a16:creationId xmlns:a16="http://schemas.microsoft.com/office/drawing/2014/main" id="{C6689856-2EEF-19B4-1290-E99CEDE5E92B}"/>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主流程</a:t>
              </a:r>
              <a:endParaRPr lang="zh-CN" altLang="en-US" sz="3200" b="1" dirty="0">
                <a:latin typeface="+mj-lt"/>
              </a:endParaRPr>
            </a:p>
          </p:txBody>
        </p:sp>
      </p:grpSp>
      <p:sp>
        <p:nvSpPr>
          <p:cNvPr id="38" name="文本框 37">
            <a:extLst>
              <a:ext uri="{FF2B5EF4-FFF2-40B4-BE49-F238E27FC236}">
                <a16:creationId xmlns:a16="http://schemas.microsoft.com/office/drawing/2014/main" id="{B9F688F6-2F21-4B8B-B48B-8CE332A68E21}"/>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16162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F1D24-F4A2-C6C4-42D7-6B5DC11D6E74}"/>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4FEE7F11-B828-2F21-838A-CAEFAAE1BF7E}"/>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2F6E786-01BC-37ED-A36B-6D555F3246A0}"/>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1A083CDB-1382-6DC5-DDE0-B7591D42872A}"/>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C65BBF0-1157-FE4A-8875-74D257293BEC}"/>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B348D2B4-F973-E888-1459-F3272F53828B}"/>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74A36C8-092D-C575-89D4-9C7A523B9341}"/>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87316B9D-5824-17C9-591A-81F5E7673657}"/>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6DA77060-1732-7C22-3569-512FEAC72572}"/>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3C7A6549-861C-854B-882F-16402589C1EA}"/>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8BDCE54F-85CE-601A-E462-DC9984E185CD}"/>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36B2A8A-1663-C25E-5DFA-8B099C891810}"/>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E8710DAE-A0A3-B5EA-B020-2BFD61F6D927}"/>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4FA3DFFC-4B91-9B6C-03BF-22AFA0B0E5CF}"/>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504792C0-6819-CF97-50D0-379C18516871}"/>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8BDFF2AA-103B-8BEB-5287-0C8A839C9FC2}"/>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CF851CA5-589D-4022-95C9-4E5D41C85758}"/>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90CCC9FA-E2C5-F952-815E-58421CD33576}"/>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9892E777-EAFB-57A9-59E7-C2E5DC6BE358}"/>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65EA7144-CD83-5808-ED2D-31841367CA59}"/>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4C5DC217-9A85-47C3-F123-1739D02A4BFE}"/>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6FE3EE79-6423-9CA6-8313-A8E6E6590519}"/>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80F70AA1-DB99-C6C4-EC11-3A74E9838667}"/>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95632F59-4255-E0B7-174F-C0B88CBE423E}"/>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6AB7E0CF-13CF-2901-7E03-40A56FB516E2}"/>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D9E76422-62CA-C91E-8815-F171C3242853}"/>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19817C3C-9EDE-F2C9-9B52-A59E6B6E3A61}"/>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F79DFFCC-18E6-2CFE-2EBF-D481051AE1BB}"/>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45885C66-90F2-2AE9-6933-2D0EE6810C5A}"/>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F1B71DB-5273-AAD3-006C-96DB75104B8E}"/>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29907171-C50D-2A6A-2FF7-6966B13D0EBF}"/>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A8D6B54B-A4FB-A71E-D8DC-AD72402F2302}"/>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E07C6E7E-3BA0-D91C-CA6E-DCB4ECA3E8DA}"/>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B07038BB-18DB-51EC-885F-63679C22E1F6}"/>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289E331A-83C1-E2A6-C926-E5DBACB28D96}"/>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11EDAE8-FFE5-5D30-E91F-D81897120097}"/>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AADEA583-B434-75E6-2148-CD57901CC343}"/>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F8AE41BF-423A-F8CF-C021-2AA3DD5AE695}"/>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540D1A8E-1C3D-8189-B689-65A67F068658}"/>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3EEAB132-DAA2-5C91-F4DF-D83410F13AE4}"/>
              </a:ext>
            </a:extLst>
          </p:cNvPr>
          <p:cNvSpPr/>
          <p:nvPr/>
        </p:nvSpPr>
        <p:spPr>
          <a:xfrm>
            <a:off x="949866" y="897194"/>
            <a:ext cx="4339650"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流程步骤说明</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E23AAB67-DAF8-3128-449B-6BFB7199BD73}"/>
              </a:ext>
            </a:extLst>
          </p:cNvPr>
          <p:cNvGraphicFramePr/>
          <p:nvPr>
            <p:custDataLst>
              <p:tags r:id="rId4"/>
            </p:custDataLst>
            <p:extLst>
              <p:ext uri="{D42A27DB-BD31-4B8C-83A1-F6EECF244321}">
                <p14:modId xmlns:p14="http://schemas.microsoft.com/office/powerpoint/2010/main" val="1852349213"/>
              </p:ext>
            </p:extLst>
          </p:nvPr>
        </p:nvGraphicFramePr>
        <p:xfrm>
          <a:off x="1211631" y="1784900"/>
          <a:ext cx="10417705" cy="4332808"/>
        </p:xfrm>
        <a:graphic>
          <a:graphicData uri="http://schemas.openxmlformats.org/drawingml/2006/table">
            <a:tbl>
              <a:tblPr/>
              <a:tblGrid>
                <a:gridCol w="1524977">
                  <a:extLst>
                    <a:ext uri="{9D8B030D-6E8A-4147-A177-3AD203B41FA5}">
                      <a16:colId xmlns:a16="http://schemas.microsoft.com/office/drawing/2014/main" val="20000"/>
                    </a:ext>
                  </a:extLst>
                </a:gridCol>
                <a:gridCol w="5918442">
                  <a:extLst>
                    <a:ext uri="{9D8B030D-6E8A-4147-A177-3AD203B41FA5}">
                      <a16:colId xmlns:a16="http://schemas.microsoft.com/office/drawing/2014/main" val="20001"/>
                    </a:ext>
                  </a:extLst>
                </a:gridCol>
                <a:gridCol w="2974286">
                  <a:extLst>
                    <a:ext uri="{9D8B030D-6E8A-4147-A177-3AD203B41FA5}">
                      <a16:colId xmlns:a16="http://schemas.microsoft.com/office/drawing/2014/main" val="20002"/>
                    </a:ext>
                  </a:extLst>
                </a:gridCol>
              </a:tblGrid>
              <a:tr h="323416">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流程描述</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机器人或人工</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617080">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1</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000" dirty="0">
                          <a:solidFill>
                            <a:schemeClr val="accent1"/>
                          </a:solidFill>
                          <a:latin typeface="仿宋" panose="02010609060101010101" charset="-122"/>
                          <a:ea typeface="仿宋" panose="02010609060101010101" charset="-122"/>
                        </a:rPr>
                        <a:t>遍历列表，读取</a:t>
                      </a:r>
                      <a:r>
                        <a:rPr lang="en-US" altLang="zh-CN" sz="2000" dirty="0">
                          <a:solidFill>
                            <a:schemeClr val="accent1"/>
                          </a:solidFill>
                          <a:latin typeface="仿宋" panose="02010609060101010101" charset="-122"/>
                          <a:ea typeface="仿宋" panose="02010609060101010101" charset="-122"/>
                        </a:rPr>
                        <a:t>B</a:t>
                      </a:r>
                      <a:r>
                        <a:rPr lang="zh-CN" altLang="en-US" sz="2000" dirty="0">
                          <a:solidFill>
                            <a:schemeClr val="accent1"/>
                          </a:solidFill>
                          <a:latin typeface="仿宋" panose="02010609060101010101" charset="-122"/>
                          <a:ea typeface="仿宋" panose="02010609060101010101" charset="-122"/>
                        </a:rPr>
                        <a:t>列</a:t>
                      </a:r>
                      <a:r>
                        <a:rPr lang="en-US" altLang="zh-CN" sz="2000" dirty="0">
                          <a:solidFill>
                            <a:schemeClr val="accent1"/>
                          </a:solidFill>
                          <a:latin typeface="仿宋" panose="02010609060101010101" charset="-122"/>
                          <a:ea typeface="仿宋" panose="02010609060101010101" charset="-122"/>
                        </a:rPr>
                        <a:t>(</a:t>
                      </a:r>
                      <a:r>
                        <a:rPr lang="zh-CN" altLang="en-US" sz="2000" dirty="0">
                          <a:solidFill>
                            <a:schemeClr val="accent1"/>
                          </a:solidFill>
                          <a:latin typeface="仿宋" panose="02010609060101010101" charset="-122"/>
                          <a:ea typeface="仿宋" panose="02010609060101010101" charset="-122"/>
                        </a:rPr>
                        <a:t>热点链接</a:t>
                      </a:r>
                      <a:r>
                        <a:rPr lang="en-US" altLang="zh-CN" sz="2000" dirty="0">
                          <a:solidFill>
                            <a:schemeClr val="accent1"/>
                          </a:solidFill>
                          <a:latin typeface="仿宋" panose="02010609060101010101" charset="-122"/>
                          <a:ea typeface="仿宋" panose="02010609060101010101" charset="-122"/>
                        </a:rPr>
                        <a:t>)</a:t>
                      </a:r>
                      <a:r>
                        <a:rPr lang="zh-CN" altLang="en-US" sz="2000" dirty="0">
                          <a:solidFill>
                            <a:schemeClr val="accent1"/>
                          </a:solidFill>
                          <a:latin typeface="仿宋" panose="02010609060101010101" charset="-122"/>
                          <a:ea typeface="仿宋" panose="02010609060101010101" charset="-122"/>
                        </a:rPr>
                        <a:t>内容，检测是否被其他子线程读取，若没有则继续流程，并将内容更改为“已读取”。</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defTabSz="914400" rtl="0" eaLnBrk="1" latinLnBrk="0" hangingPunct="1">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49968">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2</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dirty="0">
                          <a:solidFill>
                            <a:schemeClr val="accent1"/>
                          </a:solidFill>
                          <a:latin typeface="仿宋" panose="02010609060101010101" charset="-122"/>
                          <a:ea typeface="仿宋" panose="02010609060101010101" charset="-122"/>
                        </a:rPr>
                        <a:t>打开热点链接，并遍历所有帖子内容，逐个进行抓取直到抓取数量达到预设值；对抓取内容进行数据预处理（</a:t>
                      </a:r>
                      <a:r>
                        <a:rPr lang="en-US" altLang="zh-CN" sz="1800" dirty="0">
                          <a:solidFill>
                            <a:schemeClr val="accent1"/>
                          </a:solidFill>
                          <a:latin typeface="仿宋" panose="02010609060101010101" charset="-122"/>
                          <a:ea typeface="仿宋" panose="02010609060101010101" charset="-122"/>
                        </a:rPr>
                        <a:t>1</a:t>
                      </a:r>
                      <a:r>
                        <a:rPr lang="zh-CN" altLang="en-US" sz="1800" dirty="0">
                          <a:solidFill>
                            <a:schemeClr val="accent1"/>
                          </a:solidFill>
                          <a:latin typeface="仿宋" panose="02010609060101010101" charset="-122"/>
                          <a:ea typeface="仿宋" panose="02010609060101010101" charset="-122"/>
                        </a:rPr>
                        <a:t>：删除掉抓取文本的字符串含有的话题文本（</a:t>
                      </a:r>
                      <a:r>
                        <a:rPr lang="en-US" altLang="zh-CN" sz="1800" dirty="0">
                          <a:solidFill>
                            <a:schemeClr val="accent1"/>
                          </a:solidFill>
                          <a:latin typeface="仿宋" panose="02010609060101010101" charset="-122"/>
                          <a:ea typeface="仿宋" panose="02010609060101010101" charset="-122"/>
                        </a:rPr>
                        <a:t>#</a:t>
                      </a:r>
                      <a:r>
                        <a:rPr lang="zh-CN" altLang="en-US" sz="1800" dirty="0">
                          <a:solidFill>
                            <a:schemeClr val="accent1"/>
                          </a:solidFill>
                          <a:latin typeface="仿宋" panose="02010609060101010101" charset="-122"/>
                          <a:ea typeface="仿宋" panose="02010609060101010101" charset="-122"/>
                        </a:rPr>
                        <a:t>新闻标题</a:t>
                      </a:r>
                      <a:r>
                        <a:rPr lang="en-US" altLang="zh-CN" sz="1800" dirty="0">
                          <a:solidFill>
                            <a:schemeClr val="accent1"/>
                          </a:solidFill>
                          <a:latin typeface="仿宋" panose="02010609060101010101" charset="-122"/>
                          <a:ea typeface="仿宋" panose="02010609060101010101" charset="-122"/>
                        </a:rPr>
                        <a:t>#</a:t>
                      </a:r>
                      <a:r>
                        <a:rPr lang="zh-CN" altLang="en-US" sz="1800" dirty="0">
                          <a:solidFill>
                            <a:schemeClr val="accent1"/>
                          </a:solidFill>
                          <a:latin typeface="仿宋" panose="02010609060101010101" charset="-122"/>
                          <a:ea typeface="仿宋" panose="02010609060101010101" charset="-122"/>
                        </a:rPr>
                        <a:t>）</a:t>
                      </a:r>
                      <a:r>
                        <a:rPr lang="en-US" altLang="zh-CN" sz="1800" dirty="0">
                          <a:solidFill>
                            <a:schemeClr val="accent1"/>
                          </a:solidFill>
                          <a:latin typeface="仿宋" panose="02010609060101010101" charset="-122"/>
                          <a:ea typeface="仿宋" panose="02010609060101010101" charset="-122"/>
                        </a:rPr>
                        <a:t>2</a:t>
                      </a:r>
                      <a:r>
                        <a:rPr lang="zh-CN" altLang="en-US" sz="1800" dirty="0">
                          <a:solidFill>
                            <a:schemeClr val="accent1"/>
                          </a:solidFill>
                          <a:latin typeface="仿宋" panose="02010609060101010101" charset="-122"/>
                          <a:ea typeface="仿宋" panose="02010609060101010101" charset="-122"/>
                        </a:rPr>
                        <a:t>：检测长度值是否小于等于</a:t>
                      </a:r>
                      <a:r>
                        <a:rPr lang="en-US" altLang="zh-CN" sz="1800" dirty="0">
                          <a:solidFill>
                            <a:schemeClr val="accent1"/>
                          </a:solidFill>
                          <a:latin typeface="仿宋" panose="02010609060101010101" charset="-122"/>
                          <a:ea typeface="仿宋" panose="02010609060101010101" charset="-122"/>
                        </a:rPr>
                        <a:t>100.</a:t>
                      </a:r>
                      <a:r>
                        <a:rPr lang="zh-CN" altLang="en-US" sz="1800" dirty="0">
                          <a:solidFill>
                            <a:schemeClr val="accent1"/>
                          </a:solidFill>
                          <a:latin typeface="仿宋" panose="02010609060101010101" charset="-122"/>
                          <a:ea typeface="仿宋" panose="02010609060101010101" charset="-122"/>
                        </a:rPr>
                        <a:t>如果否，则重新抓取；如果是，则进行下一步操作。）</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endParaRPr lang="zh-CN" altLang="en-US" sz="16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FFB8CC86-1B3D-413D-DB16-BCD33039FF83}"/>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B37BF4BA-7975-C18C-244A-69DDD373C0AD}"/>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2</a:t>
              </a:r>
              <a:endParaRPr lang="zh-CN" altLang="en-US" sz="9600" b="1" dirty="0">
                <a:latin typeface="+mj-lt"/>
              </a:endParaRPr>
            </a:p>
          </p:txBody>
        </p:sp>
        <p:sp>
          <p:nvSpPr>
            <p:cNvPr id="36" name="文本框 35">
              <a:extLst>
                <a:ext uri="{FF2B5EF4-FFF2-40B4-BE49-F238E27FC236}">
                  <a16:creationId xmlns:a16="http://schemas.microsoft.com/office/drawing/2014/main" id="{2B087D6A-0355-08ED-6565-2448EDABA79C}"/>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子流程</a:t>
              </a:r>
              <a:endParaRPr lang="zh-CN" altLang="en-US" sz="3200" b="1" dirty="0">
                <a:latin typeface="+mj-lt"/>
              </a:endParaRPr>
            </a:p>
          </p:txBody>
        </p:sp>
      </p:grpSp>
      <p:sp>
        <p:nvSpPr>
          <p:cNvPr id="38" name="文本框 37">
            <a:extLst>
              <a:ext uri="{FF2B5EF4-FFF2-40B4-BE49-F238E27FC236}">
                <a16:creationId xmlns:a16="http://schemas.microsoft.com/office/drawing/2014/main" id="{C2711DEB-DCF9-F3A3-10C9-5E8CD750BA89}"/>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65359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1E628-E4E9-EEF2-D69E-528D202E7E51}"/>
            </a:ext>
          </a:extLst>
        </p:cNvPr>
        <p:cNvGrpSpPr/>
        <p:nvPr/>
      </p:nvGrpSpPr>
      <p:grpSpPr>
        <a:xfrm>
          <a:off x="0" y="0"/>
          <a:ext cx="0" cy="0"/>
          <a:chOff x="0" y="0"/>
          <a:chExt cx="0" cy="0"/>
        </a:xfrm>
      </p:grpSpPr>
      <p:sp>
        <p:nvSpPr>
          <p:cNvPr id="2" name="椭圆 1">
            <a:extLst>
              <a:ext uri="{FF2B5EF4-FFF2-40B4-BE49-F238E27FC236}">
                <a16:creationId xmlns:a16="http://schemas.microsoft.com/office/drawing/2014/main" id="{4C02E773-39CC-4396-7EE9-34EF5C3AE84E}"/>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51EE0EA5-892D-F35F-EDD2-F6DE9A802334}"/>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A5677E23-C216-B67F-FB7F-FA968BDDDBC2}"/>
              </a:ext>
            </a:extLst>
          </p:cNvPr>
          <p:cNvCxnSpPr>
            <a:cxnSpLocks/>
            <a:endCxn id="11"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D4BF02B-C716-A14B-6D33-84C2AF2A752A}"/>
              </a:ext>
            </a:extLst>
          </p:cNvPr>
          <p:cNvCxnSpPr>
            <a:cxnSpLocks/>
          </p:cNvCxnSpPr>
          <p:nvPr/>
        </p:nvCxnSpPr>
        <p:spPr>
          <a:xfrm>
            <a:off x="8856663" y="6312584"/>
            <a:ext cx="8582251" cy="0"/>
          </a:xfrm>
          <a:prstGeom prst="line">
            <a:avLst/>
          </a:prstGeom>
          <a:ln w="12700">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311A460A-2D61-16B7-A6BE-36F7100C28CE}"/>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45AD78D-43CA-372A-8923-E5966131BBB1}"/>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5D522BF1-0921-F4A8-7DA9-91985B8BD902}"/>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854A12B-FA60-8D99-B9D9-CA6B0E56B0FB}"/>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2" descr="查看图片">
            <a:extLst>
              <a:ext uri="{FF2B5EF4-FFF2-40B4-BE49-F238E27FC236}">
                <a16:creationId xmlns:a16="http://schemas.microsoft.com/office/drawing/2014/main" id="{8AFE1CA8-9212-FF40-CEAB-D39FE37BB56C}"/>
              </a:ext>
            </a:extLst>
          </p:cNvPr>
          <p:cNvPicPr>
            <a:picLocks noChangeAspect="1" noChangeArrowheads="1"/>
          </p:cNvPicPr>
          <p:nvPr/>
        </p:nvPicPr>
        <p:blipFill>
          <a:blip r:embed="rId15">
            <a:alphaModFix amt="80000"/>
            <a:duotone>
              <a:schemeClr val="accent4">
                <a:shade val="45000"/>
                <a:satMod val="135000"/>
              </a:schemeClr>
              <a:prstClr val="white"/>
            </a:duotone>
            <a:extLst>
              <a:ext uri="{BEBA8EAE-BF5A-486C-A8C5-ECC9F3942E4B}">
                <a14:imgProps xmlns:a14="http://schemas.microsoft.com/office/drawing/2010/main">
                  <a14:imgLayer r:embed="rId16">
                    <a14:imgEffect>
                      <a14:saturation sat="99000"/>
                    </a14:imgEffect>
                  </a14:imgLayer>
                </a14:imgProps>
              </a:ext>
              <a:ext uri="{28A0092B-C50C-407E-A947-70E740481C1C}">
                <a14:useLocalDpi xmlns:a14="http://schemas.microsoft.com/office/drawing/2010/main" val="0"/>
              </a:ext>
            </a:extLst>
          </a:blip>
          <a:srcRect/>
          <a:stretch>
            <a:fillRect/>
          </a:stretch>
        </p:blipFill>
        <p:spPr bwMode="auto">
          <a:xfrm>
            <a:off x="10583042" y="1286193"/>
            <a:ext cx="929370" cy="929370"/>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a:extLst>
              <a:ext uri="{FF2B5EF4-FFF2-40B4-BE49-F238E27FC236}">
                <a16:creationId xmlns:a16="http://schemas.microsoft.com/office/drawing/2014/main" id="{60167F83-F7F2-C2D9-C612-AB35281A1BA9}"/>
              </a:ext>
            </a:extLst>
          </p:cNvPr>
          <p:cNvCxnSpPr>
            <a:cxnSpLocks/>
          </p:cNvCxnSpPr>
          <p:nvPr/>
        </p:nvCxnSpPr>
        <p:spPr>
          <a:xfrm flipH="1">
            <a:off x="8541657" y="375652"/>
            <a:ext cx="3971215"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E2F1E6E-EC86-5DE8-40EB-8A6D0ECBE7B6}"/>
              </a:ext>
            </a:extLst>
          </p:cNvPr>
          <p:cNvCxnSpPr>
            <a:cxnSpLocks/>
          </p:cNvCxnSpPr>
          <p:nvPr/>
        </p:nvCxnSpPr>
        <p:spPr>
          <a:xfrm>
            <a:off x="11798685" y="-74063"/>
            <a:ext cx="0" cy="1666326"/>
          </a:xfrm>
          <a:prstGeom prst="straightConnector1">
            <a:avLst/>
          </a:prstGeom>
          <a:ln>
            <a:solidFill>
              <a:schemeClr val="accent1">
                <a:alpha val="4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B7CE7CEB-64D1-0ABC-BD6E-133915C5CD95}"/>
              </a:ext>
            </a:extLst>
          </p:cNvPr>
          <p:cNvSpPr/>
          <p:nvPr/>
        </p:nvSpPr>
        <p:spPr>
          <a:xfrm>
            <a:off x="11107797" y="-247701"/>
            <a:ext cx="1285126" cy="1285126"/>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3A0FA97E-02A0-A097-E196-62B27B74BF44}"/>
              </a:ext>
            </a:extLst>
          </p:cNvPr>
          <p:cNvSpPr/>
          <p:nvPr/>
        </p:nvSpPr>
        <p:spPr>
          <a:xfrm>
            <a:off x="12218652" y="151716"/>
            <a:ext cx="216584" cy="216584"/>
          </a:xfrm>
          <a:prstGeom prst="ellipse">
            <a:avLst/>
          </a:prstGeom>
          <a:noFill/>
          <a:ln w="6350">
            <a:gradFill>
              <a:gsLst>
                <a:gs pos="2000">
                  <a:srgbClr val="D1CCB5"/>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PA-组合 25">
            <a:extLst>
              <a:ext uri="{FF2B5EF4-FFF2-40B4-BE49-F238E27FC236}">
                <a16:creationId xmlns:a16="http://schemas.microsoft.com/office/drawing/2014/main" id="{AD532C1D-8AD5-CD59-7FE7-63C1F22DCC54}"/>
              </a:ext>
            </a:extLst>
          </p:cNvPr>
          <p:cNvGrpSpPr/>
          <p:nvPr>
            <p:custDataLst>
              <p:tags r:id="rId1"/>
            </p:custDataLst>
          </p:nvPr>
        </p:nvGrpSpPr>
        <p:grpSpPr>
          <a:xfrm rot="20785518">
            <a:off x="1064989" y="1870459"/>
            <a:ext cx="396756" cy="690208"/>
            <a:chOff x="8175675" y="2293253"/>
            <a:chExt cx="418145" cy="727417"/>
          </a:xfrm>
        </p:grpSpPr>
        <p:cxnSp>
          <p:nvCxnSpPr>
            <p:cNvPr id="21" name="PA-直接连接符 6">
              <a:extLst>
                <a:ext uri="{FF2B5EF4-FFF2-40B4-BE49-F238E27FC236}">
                  <a16:creationId xmlns:a16="http://schemas.microsoft.com/office/drawing/2014/main" id="{6ADB5220-B6F5-1132-C7F3-BDC4AE117454}"/>
                </a:ext>
              </a:extLst>
            </p:cNvPr>
            <p:cNvCxnSpPr>
              <a:cxnSpLocks/>
            </p:cNvCxnSpPr>
            <p:nvPr>
              <p:custDataLst>
                <p:tags r:id="rId10"/>
              </p:custDataLst>
            </p:nvPr>
          </p:nvCxnSpPr>
          <p:spPr>
            <a:xfrm>
              <a:off x="8175675" y="3020670"/>
              <a:ext cx="418145" cy="0"/>
            </a:xfrm>
            <a:prstGeom prst="line">
              <a:avLst/>
            </a:prstGeom>
            <a:ln w="15875">
              <a:solidFill>
                <a:schemeClr val="bg2">
                  <a:alpha val="63000"/>
                </a:schemeClr>
              </a:solidFill>
            </a:ln>
          </p:spPr>
          <p:style>
            <a:lnRef idx="1">
              <a:schemeClr val="accent1"/>
            </a:lnRef>
            <a:fillRef idx="0">
              <a:schemeClr val="accent1"/>
            </a:fillRef>
            <a:effectRef idx="0">
              <a:schemeClr val="accent1"/>
            </a:effectRef>
            <a:fontRef idx="minor">
              <a:schemeClr val="tx1"/>
            </a:fontRef>
          </p:style>
        </p:cxnSp>
        <p:sp>
          <p:nvSpPr>
            <p:cNvPr id="22" name="PA-等腰三角形 14">
              <a:extLst>
                <a:ext uri="{FF2B5EF4-FFF2-40B4-BE49-F238E27FC236}">
                  <a16:creationId xmlns:a16="http://schemas.microsoft.com/office/drawing/2014/main" id="{2CD266D9-64B4-0008-8095-4E97A936F553}"/>
                </a:ext>
              </a:extLst>
            </p:cNvPr>
            <p:cNvSpPr/>
            <p:nvPr>
              <p:custDataLst>
                <p:tags r:id="rId11"/>
              </p:custDataLst>
            </p:nvPr>
          </p:nvSpPr>
          <p:spPr>
            <a:xfrm>
              <a:off x="8183365" y="2623227"/>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等腰三角形 15">
              <a:extLst>
                <a:ext uri="{FF2B5EF4-FFF2-40B4-BE49-F238E27FC236}">
                  <a16:creationId xmlns:a16="http://schemas.microsoft.com/office/drawing/2014/main" id="{E2AC1DD2-EACB-C8AD-F953-30DD971B1F9E}"/>
                </a:ext>
              </a:extLst>
            </p:cNvPr>
            <p:cNvSpPr/>
            <p:nvPr>
              <p:custDataLst>
                <p:tags r:id="rId12"/>
              </p:custDataLst>
            </p:nvPr>
          </p:nvSpPr>
          <p:spPr>
            <a:xfrm rot="10800000">
              <a:off x="8183365" y="2293253"/>
              <a:ext cx="390920" cy="337000"/>
            </a:xfrm>
            <a:prstGeom prst="triangle">
              <a:avLst/>
            </a:prstGeom>
            <a:noFill/>
            <a:ln w="15875">
              <a:solidFill>
                <a:schemeClr val="bg2">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椭圆 16">
              <a:extLst>
                <a:ext uri="{FF2B5EF4-FFF2-40B4-BE49-F238E27FC236}">
                  <a16:creationId xmlns:a16="http://schemas.microsoft.com/office/drawing/2014/main" id="{B4553767-80CF-20C1-90F2-FD475BEF2449}"/>
                </a:ext>
              </a:extLst>
            </p:cNvPr>
            <p:cNvSpPr/>
            <p:nvPr>
              <p:custDataLst>
                <p:tags r:id="rId13"/>
              </p:custDataLst>
            </p:nvPr>
          </p:nvSpPr>
          <p:spPr>
            <a:xfrm>
              <a:off x="8345905" y="2816078"/>
              <a:ext cx="65838" cy="65838"/>
            </a:xfrm>
            <a:prstGeom prst="ellipse">
              <a:avLst/>
            </a:prstGeom>
            <a:solidFill>
              <a:schemeClr val="accent1">
                <a:alpha val="6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PA-组合 56">
            <a:extLst>
              <a:ext uri="{FF2B5EF4-FFF2-40B4-BE49-F238E27FC236}">
                <a16:creationId xmlns:a16="http://schemas.microsoft.com/office/drawing/2014/main" id="{805165E9-324A-31EB-C7CB-B201E73711FE}"/>
              </a:ext>
            </a:extLst>
          </p:cNvPr>
          <p:cNvGrpSpPr/>
          <p:nvPr>
            <p:custDataLst>
              <p:tags r:id="rId2"/>
            </p:custDataLst>
          </p:nvPr>
        </p:nvGrpSpPr>
        <p:grpSpPr>
          <a:xfrm>
            <a:off x="941594" y="3510264"/>
            <a:ext cx="765175" cy="683666"/>
            <a:chOff x="9606548" y="2273772"/>
            <a:chExt cx="765175" cy="683666"/>
          </a:xfrm>
        </p:grpSpPr>
        <p:sp>
          <p:nvSpPr>
            <p:cNvPr id="26" name="PA-等腰三角形 17">
              <a:extLst>
                <a:ext uri="{FF2B5EF4-FFF2-40B4-BE49-F238E27FC236}">
                  <a16:creationId xmlns:a16="http://schemas.microsoft.com/office/drawing/2014/main" id="{C86DD424-E9A6-94C5-4342-A7C4932921A6}"/>
                </a:ext>
              </a:extLst>
            </p:cNvPr>
            <p:cNvSpPr/>
            <p:nvPr>
              <p:custDataLst>
                <p:tags r:id="rId5"/>
              </p:custDataLst>
            </p:nvPr>
          </p:nvSpPr>
          <p:spPr>
            <a:xfrm>
              <a:off x="9694292" y="2415086"/>
              <a:ext cx="543176" cy="468255"/>
            </a:xfrm>
            <a:prstGeom prst="triangl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椭圆 18">
              <a:extLst>
                <a:ext uri="{FF2B5EF4-FFF2-40B4-BE49-F238E27FC236}">
                  <a16:creationId xmlns:a16="http://schemas.microsoft.com/office/drawing/2014/main" id="{33CDD414-9158-9587-B6E3-02E51B41E319}"/>
                </a:ext>
              </a:extLst>
            </p:cNvPr>
            <p:cNvSpPr/>
            <p:nvPr>
              <p:custDataLst>
                <p:tags r:id="rId6"/>
              </p:custDataLst>
            </p:nvPr>
          </p:nvSpPr>
          <p:spPr>
            <a:xfrm>
              <a:off x="9941472" y="2694858"/>
              <a:ext cx="48815" cy="4881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PA-直接连接符 19">
              <a:extLst>
                <a:ext uri="{FF2B5EF4-FFF2-40B4-BE49-F238E27FC236}">
                  <a16:creationId xmlns:a16="http://schemas.microsoft.com/office/drawing/2014/main" id="{C1546020-478A-BB39-BCD4-6CA0DE39EFA9}"/>
                </a:ext>
              </a:extLst>
            </p:cNvPr>
            <p:cNvCxnSpPr>
              <a:cxnSpLocks/>
            </p:cNvCxnSpPr>
            <p:nvPr>
              <p:custDataLst>
                <p:tags r:id="rId7"/>
              </p:custDataLst>
            </p:nvPr>
          </p:nvCxnSpPr>
          <p:spPr>
            <a:xfrm>
              <a:off x="9606548" y="2957438"/>
              <a:ext cx="543176" cy="0"/>
            </a:xfrm>
            <a:prstGeom prst="line">
              <a:avLst/>
            </a:prstGeom>
            <a:ln w="9525" cap="rnd">
              <a:solidFill>
                <a:schemeClr val="bg2"/>
              </a:solidFill>
              <a:round/>
            </a:ln>
          </p:spPr>
          <p:style>
            <a:lnRef idx="1">
              <a:schemeClr val="accent1"/>
            </a:lnRef>
            <a:fillRef idx="0">
              <a:schemeClr val="accent1"/>
            </a:fillRef>
            <a:effectRef idx="0">
              <a:schemeClr val="accent1"/>
            </a:effectRef>
            <a:fontRef idx="minor">
              <a:schemeClr val="tx1"/>
            </a:fontRef>
          </p:style>
        </p:cxnSp>
        <p:cxnSp>
          <p:nvCxnSpPr>
            <p:cNvPr id="29" name="PA-直接连接符 20">
              <a:extLst>
                <a:ext uri="{FF2B5EF4-FFF2-40B4-BE49-F238E27FC236}">
                  <a16:creationId xmlns:a16="http://schemas.microsoft.com/office/drawing/2014/main" id="{8688007D-DD3C-D810-619A-767A21B54456}"/>
                </a:ext>
              </a:extLst>
            </p:cNvPr>
            <p:cNvCxnSpPr>
              <a:cxnSpLocks/>
            </p:cNvCxnSpPr>
            <p:nvPr>
              <p:custDataLst>
                <p:tags r:id="rId8"/>
              </p:custDataLst>
            </p:nvPr>
          </p:nvCxnSpPr>
          <p:spPr>
            <a:xfrm flipV="1">
              <a:off x="9686295" y="2273772"/>
              <a:ext cx="279584" cy="445493"/>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PA-直接连接符 21">
              <a:extLst>
                <a:ext uri="{FF2B5EF4-FFF2-40B4-BE49-F238E27FC236}">
                  <a16:creationId xmlns:a16="http://schemas.microsoft.com/office/drawing/2014/main" id="{0EBE8781-ADD7-953C-BF89-2CABDBEC662A}"/>
                </a:ext>
              </a:extLst>
            </p:cNvPr>
            <p:cNvCxnSpPr>
              <a:cxnSpLocks/>
            </p:cNvCxnSpPr>
            <p:nvPr>
              <p:custDataLst>
                <p:tags r:id="rId9"/>
              </p:custDataLst>
            </p:nvPr>
          </p:nvCxnSpPr>
          <p:spPr>
            <a:xfrm flipH="1" flipV="1">
              <a:off x="10101647" y="2493389"/>
              <a:ext cx="270076" cy="464049"/>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31" name="直接连接符 30">
            <a:extLst>
              <a:ext uri="{FF2B5EF4-FFF2-40B4-BE49-F238E27FC236}">
                <a16:creationId xmlns:a16="http://schemas.microsoft.com/office/drawing/2014/main" id="{BC1D985E-8F0D-8258-1987-A3A492925F25}"/>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F24EF3E-31CB-AD08-E065-F689E5736E6A}"/>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102BC54-95B5-7246-FA02-0F47CF626D8E}"/>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44" name="缺角矩形 43">
            <a:extLst>
              <a:ext uri="{FF2B5EF4-FFF2-40B4-BE49-F238E27FC236}">
                <a16:creationId xmlns:a16="http://schemas.microsoft.com/office/drawing/2014/main" id="{63E954FD-873F-7B0F-151C-6B0339E1BB70}"/>
              </a:ext>
            </a:extLst>
          </p:cNvPr>
          <p:cNvSpPr/>
          <p:nvPr/>
        </p:nvSpPr>
        <p:spPr>
          <a:xfrm>
            <a:off x="7040712" y="1114425"/>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D8296015-CB36-D6B3-55DF-12B30B827C65}"/>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64FFA5A6-785C-68EC-2F94-869D02C8E3AC}"/>
              </a:ext>
            </a:extLst>
          </p:cNvPr>
          <p:cNvSpPr/>
          <p:nvPr/>
        </p:nvSpPr>
        <p:spPr>
          <a:xfrm>
            <a:off x="11522657" y="3832364"/>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缺角矩形 59">
            <a:extLst>
              <a:ext uri="{FF2B5EF4-FFF2-40B4-BE49-F238E27FC236}">
                <a16:creationId xmlns:a16="http://schemas.microsoft.com/office/drawing/2014/main" id="{3F734536-825E-75AD-6049-56DA24E5CE4C}"/>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缺角矩形 60">
            <a:extLst>
              <a:ext uri="{FF2B5EF4-FFF2-40B4-BE49-F238E27FC236}">
                <a16:creationId xmlns:a16="http://schemas.microsoft.com/office/drawing/2014/main" id="{41F613D9-8E35-3F55-B63D-5EA4B0527D7F}"/>
              </a:ext>
            </a:extLst>
          </p:cNvPr>
          <p:cNvSpPr/>
          <p:nvPr/>
        </p:nvSpPr>
        <p:spPr>
          <a:xfrm>
            <a:off x="4048527" y="2124492"/>
            <a:ext cx="106682" cy="106682"/>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缺角矩形 61">
            <a:extLst>
              <a:ext uri="{FF2B5EF4-FFF2-40B4-BE49-F238E27FC236}">
                <a16:creationId xmlns:a16="http://schemas.microsoft.com/office/drawing/2014/main" id="{85ACA9F2-B869-BE3F-E7F1-DE9789861930}"/>
              </a:ext>
            </a:extLst>
          </p:cNvPr>
          <p:cNvSpPr/>
          <p:nvPr/>
        </p:nvSpPr>
        <p:spPr>
          <a:xfrm>
            <a:off x="2875038" y="4867562"/>
            <a:ext cx="72656" cy="72656"/>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5-Point Star 44">
            <a:extLst>
              <a:ext uri="{FF2B5EF4-FFF2-40B4-BE49-F238E27FC236}">
                <a16:creationId xmlns:a16="http://schemas.microsoft.com/office/drawing/2014/main" id="{CC0A1190-2267-F917-35D5-AF5009CAEBC6}"/>
              </a:ext>
            </a:extLst>
          </p:cNvPr>
          <p:cNvSpPr/>
          <p:nvPr>
            <p:custDataLst>
              <p:tags r:id="rId3"/>
            </p:custDataLst>
          </p:nvPr>
        </p:nvSpPr>
        <p:spPr>
          <a:xfrm>
            <a:off x="10893735" y="1094623"/>
            <a:ext cx="36000" cy="36000"/>
          </a:xfrm>
          <a:prstGeom prst="star5">
            <a:avLst/>
          </a:prstGeom>
          <a:solidFill>
            <a:srgbClr val="F6F0EB"/>
          </a:solidFill>
          <a:ln>
            <a:noFill/>
          </a:ln>
          <a:effectLst>
            <a:glow rad="25400">
              <a:srgbClr val="F6F0EB">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64305154-3A0F-8F4B-9607-042917EEBA87}"/>
              </a:ext>
            </a:extLst>
          </p:cNvPr>
          <p:cNvSpPr/>
          <p:nvPr/>
        </p:nvSpPr>
        <p:spPr>
          <a:xfrm>
            <a:off x="983613" y="125548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C873062-49C9-3A5C-6AE2-01C59955A68E}"/>
              </a:ext>
            </a:extLst>
          </p:cNvPr>
          <p:cNvSpPr/>
          <p:nvPr/>
        </p:nvSpPr>
        <p:spPr>
          <a:xfrm>
            <a:off x="1831985" y="151057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20708492-4224-9F45-3B81-870C49AFA280}"/>
              </a:ext>
            </a:extLst>
          </p:cNvPr>
          <p:cNvCxnSpPr>
            <a:cxnSpLocks/>
          </p:cNvCxnSpPr>
          <p:nvPr/>
        </p:nvCxnSpPr>
        <p:spPr>
          <a:xfrm>
            <a:off x="-152510" y="1822964"/>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7AF523AF-4FE1-4D56-F535-1FC6C151A78D}"/>
              </a:ext>
            </a:extLst>
          </p:cNvPr>
          <p:cNvSpPr/>
          <p:nvPr/>
        </p:nvSpPr>
        <p:spPr>
          <a:xfrm>
            <a:off x="1067614" y="926389"/>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11F5EE8-387E-348E-BEB2-3E9E6C31FD6F}"/>
              </a:ext>
            </a:extLst>
          </p:cNvPr>
          <p:cNvSpPr/>
          <p:nvPr/>
        </p:nvSpPr>
        <p:spPr>
          <a:xfrm>
            <a:off x="949866" y="897194"/>
            <a:ext cx="4339650"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流程步骤说明</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34" name="表格 33">
            <a:extLst>
              <a:ext uri="{FF2B5EF4-FFF2-40B4-BE49-F238E27FC236}">
                <a16:creationId xmlns:a16="http://schemas.microsoft.com/office/drawing/2014/main" id="{A3F452A5-6B5F-9759-E776-CB1EAFDF9EE2}"/>
              </a:ext>
            </a:extLst>
          </p:cNvPr>
          <p:cNvGraphicFramePr/>
          <p:nvPr>
            <p:custDataLst>
              <p:tags r:id="rId4"/>
            </p:custDataLst>
            <p:extLst>
              <p:ext uri="{D42A27DB-BD31-4B8C-83A1-F6EECF244321}">
                <p14:modId xmlns:p14="http://schemas.microsoft.com/office/powerpoint/2010/main" val="392224449"/>
              </p:ext>
            </p:extLst>
          </p:nvPr>
        </p:nvGraphicFramePr>
        <p:xfrm>
          <a:off x="1211631" y="1784900"/>
          <a:ext cx="10417705" cy="4332808"/>
        </p:xfrm>
        <a:graphic>
          <a:graphicData uri="http://schemas.openxmlformats.org/drawingml/2006/table">
            <a:tbl>
              <a:tblPr/>
              <a:tblGrid>
                <a:gridCol w="1524977">
                  <a:extLst>
                    <a:ext uri="{9D8B030D-6E8A-4147-A177-3AD203B41FA5}">
                      <a16:colId xmlns:a16="http://schemas.microsoft.com/office/drawing/2014/main" val="20000"/>
                    </a:ext>
                  </a:extLst>
                </a:gridCol>
                <a:gridCol w="5918442">
                  <a:extLst>
                    <a:ext uri="{9D8B030D-6E8A-4147-A177-3AD203B41FA5}">
                      <a16:colId xmlns:a16="http://schemas.microsoft.com/office/drawing/2014/main" val="20001"/>
                    </a:ext>
                  </a:extLst>
                </a:gridCol>
                <a:gridCol w="2974286">
                  <a:extLst>
                    <a:ext uri="{9D8B030D-6E8A-4147-A177-3AD203B41FA5}">
                      <a16:colId xmlns:a16="http://schemas.microsoft.com/office/drawing/2014/main" val="20002"/>
                    </a:ext>
                  </a:extLst>
                </a:gridCol>
              </a:tblGrid>
              <a:tr h="323416">
                <a:tc>
                  <a:txBody>
                    <a:bodyPr/>
                    <a:lstStyle/>
                    <a:p>
                      <a:pPr marL="0" indent="0" algn="ctr">
                        <a:spcBef>
                          <a:spcPct val="0"/>
                        </a:spcBef>
                        <a:spcAft>
                          <a:spcPct val="0"/>
                        </a:spcAft>
                      </a:pPr>
                      <a:r>
                        <a:rPr lang="zh-CN" sz="2400" b="1" dirty="0">
                          <a:solidFill>
                            <a:schemeClr val="accent2"/>
                          </a:solidFill>
                          <a:latin typeface="仿宋" panose="02010609060101010101" charset="-122"/>
                          <a:ea typeface="仿宋" panose="02010609060101010101" charset="-122"/>
                        </a:rPr>
                        <a:t>步骤</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流程描述</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tc>
                  <a:txBody>
                    <a:bodyPr/>
                    <a:lstStyle/>
                    <a:p>
                      <a:pPr marL="0" indent="0" algn="ctr">
                        <a:spcBef>
                          <a:spcPct val="0"/>
                        </a:spcBef>
                        <a:spcAft>
                          <a:spcPct val="0"/>
                        </a:spcAft>
                      </a:pPr>
                      <a:r>
                        <a:rPr lang="zh-CN" altLang="en-US" sz="2400" b="1" dirty="0">
                          <a:solidFill>
                            <a:schemeClr val="accent2"/>
                          </a:solidFill>
                          <a:latin typeface="仿宋" panose="02010609060101010101" charset="-122"/>
                          <a:ea typeface="仿宋" panose="02010609060101010101" charset="-122"/>
                        </a:rPr>
                        <a:t>机器人或人工</a:t>
                      </a:r>
                      <a:endParaRPr lang="zh-CN" sz="2400" b="1" dirty="0">
                        <a:solidFill>
                          <a:schemeClr val="accent2"/>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solidFill>
                      <a:srgbClr val="8496B0"/>
                    </a:solidFill>
                  </a:tcPr>
                </a:tc>
                <a:extLst>
                  <a:ext uri="{0D108BD9-81ED-4DB2-BD59-A6C34878D82A}">
                    <a16:rowId xmlns:a16="http://schemas.microsoft.com/office/drawing/2014/main" val="10000"/>
                  </a:ext>
                </a:extLst>
              </a:tr>
              <a:tr h="1617080">
                <a:tc>
                  <a:txBody>
                    <a:bodyPr/>
                    <a:lstStyle/>
                    <a:p>
                      <a:pPr marL="0" indent="0" algn="ctr">
                        <a:spcBef>
                          <a:spcPct val="0"/>
                        </a:spcBef>
                        <a:spcAft>
                          <a:spcPct val="0"/>
                        </a:spcAft>
                      </a:pPr>
                      <a:r>
                        <a:rPr lang="en-US" altLang="zh-CN" sz="2400" dirty="0">
                          <a:solidFill>
                            <a:schemeClr val="accent1"/>
                          </a:solidFill>
                          <a:latin typeface="仿宋" panose="02010609060101010101" charset="-122"/>
                          <a:ea typeface="仿宋" panose="02010609060101010101" charset="-122"/>
                        </a:rPr>
                        <a:t>3</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000" dirty="0">
                          <a:solidFill>
                            <a:schemeClr val="accent1"/>
                          </a:solidFill>
                          <a:latin typeface="仿宋" panose="02010609060101010101" charset="-122"/>
                          <a:ea typeface="仿宋" panose="02010609060101010101" charset="-122"/>
                        </a:rPr>
                        <a:t>获取处理后文本的情绪倾向，并开始将处理后的文本与情绪倾向值按列向后写入。</a:t>
                      </a:r>
                      <a:endParaRPr lang="zh-CN" sz="20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defTabSz="914400" rtl="0" eaLnBrk="1" latinLnBrk="0" hangingPunct="1">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1"/>
                  </a:ext>
                </a:extLst>
              </a:tr>
              <a:tr h="2349968">
                <a:tc>
                  <a:txBody>
                    <a:bodyPr/>
                    <a:lstStyle/>
                    <a:p>
                      <a:pPr marL="0" indent="0" algn="ctr" latinLnBrk="1">
                        <a:spcBef>
                          <a:spcPct val="0"/>
                        </a:spcBef>
                        <a:spcAft>
                          <a:spcPct val="0"/>
                        </a:spcAft>
                      </a:pPr>
                      <a:r>
                        <a:rPr lang="en-US" altLang="zh-CN" sz="2400" dirty="0">
                          <a:solidFill>
                            <a:schemeClr val="accent1"/>
                          </a:solidFill>
                          <a:latin typeface="仿宋" panose="02010609060101010101" charset="-122"/>
                          <a:ea typeface="仿宋" panose="02010609060101010101" charset="-122"/>
                        </a:rPr>
                        <a:t>4</a:t>
                      </a: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just">
                        <a:spcBef>
                          <a:spcPct val="0"/>
                        </a:spcBef>
                        <a:spcAft>
                          <a:spcPct val="0"/>
                        </a:spcAft>
                      </a:pPr>
                      <a:r>
                        <a:rPr lang="zh-CN" altLang="en-US" sz="1800" dirty="0">
                          <a:solidFill>
                            <a:schemeClr val="accent1"/>
                          </a:solidFill>
                          <a:latin typeface="仿宋" panose="02010609060101010101" charset="-122"/>
                          <a:ea typeface="仿宋" panose="02010609060101010101" charset="-122"/>
                        </a:rPr>
                        <a:t>检测是否已经在一个热点新闻下抓取足够数量的帖子，如果是，则退出抓取帖子内容文本的遍历，同时关闭网页；如果否，则继续抓取。最后检测遍历的行数是否为最后一行，如果是，则将</a:t>
                      </a:r>
                      <a:r>
                        <a:rPr lang="en-US" altLang="zh-CN" sz="1800" dirty="0">
                          <a:solidFill>
                            <a:schemeClr val="accent1"/>
                          </a:solidFill>
                          <a:latin typeface="仿宋" panose="02010609060101010101" charset="-122"/>
                          <a:ea typeface="仿宋" panose="02010609060101010101" charset="-122"/>
                        </a:rPr>
                        <a:t>B</a:t>
                      </a:r>
                      <a:r>
                        <a:rPr lang="zh-CN" altLang="en-US" sz="1800" dirty="0">
                          <a:solidFill>
                            <a:schemeClr val="accent1"/>
                          </a:solidFill>
                          <a:latin typeface="仿宋" panose="02010609060101010101" charset="-122"/>
                          <a:ea typeface="仿宋" panose="02010609060101010101" charset="-122"/>
                        </a:rPr>
                        <a:t>列内容修改为“完成读取！”，并结束子流程。</a:t>
                      </a:r>
                      <a:endParaRPr lang="zh-CN" sz="1800" dirty="0">
                        <a:solidFill>
                          <a:schemeClr val="accent1"/>
                        </a:solidFill>
                        <a:latin typeface="仿宋" panose="02010609060101010101" charset="-122"/>
                        <a:ea typeface="仿宋" panose="02010609060101010101" charset="-122"/>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a:txBody>
                    <a:bodyPr/>
                    <a:lstStyle/>
                    <a:p>
                      <a:pPr marL="0" indent="0" algn="l">
                        <a:spcBef>
                          <a:spcPct val="0"/>
                        </a:spcBef>
                        <a:spcAft>
                          <a:spcPct val="0"/>
                        </a:spcAft>
                      </a:pPr>
                      <a:r>
                        <a:rPr lang="zh-CN" altLang="en-US" sz="2400" b="1" kern="1200" dirty="0">
                          <a:solidFill>
                            <a:schemeClr val="tx1"/>
                          </a:solidFill>
                          <a:latin typeface="仿宋" panose="02010609060101010101" charset="-122"/>
                          <a:ea typeface="仿宋" panose="02010609060101010101" charset="-122"/>
                          <a:cs typeface="+mn-cs"/>
                        </a:rPr>
                        <a:t>机器人：</a:t>
                      </a:r>
                      <a:r>
                        <a:rPr lang="zh-CN" altLang="en-US" sz="2400" kern="1200" dirty="0">
                          <a:solidFill>
                            <a:schemeClr val="accent1"/>
                          </a:solidFill>
                          <a:latin typeface="仿宋" panose="02010609060101010101" charset="-122"/>
                          <a:ea typeface="仿宋" panose="02010609060101010101" charset="-122"/>
                          <a:cs typeface="+mn-cs"/>
                        </a:rPr>
                        <a:t>整个流程</a:t>
                      </a:r>
                      <a:endParaRPr lang="zh-CN" altLang="en-US" sz="1600" kern="1200" dirty="0">
                        <a:solidFill>
                          <a:schemeClr val="accent1"/>
                        </a:solidFill>
                        <a:latin typeface="仿宋" panose="02010609060101010101" charset="-122"/>
                        <a:ea typeface="仿宋" panose="02010609060101010101" charset="-122"/>
                        <a:cs typeface="+mn-cs"/>
                      </a:endParaRPr>
                    </a:p>
                  </a:txBody>
                  <a:tcPr marL="68580" marR="68580" marT="0" marB="0" anchor="ctr">
                    <a:lnL w="6350" cap="flat" cmpd="sng">
                      <a:solidFill>
                        <a:srgbClr val="000008"/>
                      </a:solidFill>
                      <a:prstDash val="solid"/>
                      <a:headEnd type="none" w="med" len="med"/>
                      <a:tailEnd type="none" w="med" len="med"/>
                    </a:lnL>
                    <a:lnR w="6350"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extLst>
                  <a:ext uri="{0D108BD9-81ED-4DB2-BD59-A6C34878D82A}">
                    <a16:rowId xmlns:a16="http://schemas.microsoft.com/office/drawing/2014/main" val="10002"/>
                  </a:ext>
                </a:extLst>
              </a:tr>
            </a:tbl>
          </a:graphicData>
        </a:graphic>
      </p:graphicFrame>
      <p:grpSp>
        <p:nvGrpSpPr>
          <p:cNvPr id="37" name="组合 36">
            <a:extLst>
              <a:ext uri="{FF2B5EF4-FFF2-40B4-BE49-F238E27FC236}">
                <a16:creationId xmlns:a16="http://schemas.microsoft.com/office/drawing/2014/main" id="{E129E794-0932-6E72-AA6D-8A28210255B6}"/>
              </a:ext>
            </a:extLst>
          </p:cNvPr>
          <p:cNvGrpSpPr/>
          <p:nvPr/>
        </p:nvGrpSpPr>
        <p:grpSpPr>
          <a:xfrm>
            <a:off x="-122064" y="1724453"/>
            <a:ext cx="1737154" cy="1762296"/>
            <a:chOff x="-1470020" y="1522989"/>
            <a:chExt cx="1737154" cy="1762296"/>
          </a:xfrm>
        </p:grpSpPr>
        <p:sp>
          <p:nvSpPr>
            <p:cNvPr id="65" name="文本框 64">
              <a:extLst>
                <a:ext uri="{FF2B5EF4-FFF2-40B4-BE49-F238E27FC236}">
                  <a16:creationId xmlns:a16="http://schemas.microsoft.com/office/drawing/2014/main" id="{A0DB9090-5D9E-D5A9-72B6-500B5B32D1B9}"/>
                </a:ext>
              </a:extLst>
            </p:cNvPr>
            <p:cNvSpPr txBox="1"/>
            <p:nvPr/>
          </p:nvSpPr>
          <p:spPr>
            <a:xfrm>
              <a:off x="-1470020" y="1522989"/>
              <a:ext cx="1737154" cy="1569660"/>
            </a:xfrm>
            <a:prstGeom prst="rect">
              <a:avLst/>
            </a:prstGeom>
            <a:noFill/>
          </p:spPr>
          <p:txBody>
            <a:bodyPr wrap="square">
              <a:spAutoFit/>
            </a:bodyPr>
            <a:lstStyle/>
            <a:p>
              <a:pPr algn="just"/>
              <a:r>
                <a:rPr lang="en-US" altLang="zh-CN" sz="9600" b="1" i="0" dirty="0">
                  <a:solidFill>
                    <a:schemeClr val="accent2"/>
                  </a:solidFill>
                  <a:effectLst/>
                  <a:latin typeface="+mj-lt"/>
                </a:rPr>
                <a:t>0</a:t>
              </a:r>
              <a:r>
                <a:rPr lang="en-US" altLang="zh-CN" sz="9600" b="1" i="0" dirty="0">
                  <a:effectLst/>
                  <a:latin typeface="+mj-lt"/>
                </a:rPr>
                <a:t>2</a:t>
              </a:r>
              <a:endParaRPr lang="zh-CN" altLang="en-US" sz="9600" b="1" dirty="0">
                <a:latin typeface="+mj-lt"/>
              </a:endParaRPr>
            </a:p>
          </p:txBody>
        </p:sp>
        <p:sp>
          <p:nvSpPr>
            <p:cNvPr id="36" name="文本框 35">
              <a:extLst>
                <a:ext uri="{FF2B5EF4-FFF2-40B4-BE49-F238E27FC236}">
                  <a16:creationId xmlns:a16="http://schemas.microsoft.com/office/drawing/2014/main" id="{B5EC1BA3-6F64-A6E3-7766-4258F9FFA482}"/>
                </a:ext>
              </a:extLst>
            </p:cNvPr>
            <p:cNvSpPr txBox="1"/>
            <p:nvPr/>
          </p:nvSpPr>
          <p:spPr>
            <a:xfrm>
              <a:off x="-1470020" y="2700510"/>
              <a:ext cx="1470020" cy="584775"/>
            </a:xfrm>
            <a:prstGeom prst="rect">
              <a:avLst/>
            </a:prstGeom>
            <a:noFill/>
          </p:spPr>
          <p:txBody>
            <a:bodyPr wrap="square">
              <a:spAutoFit/>
            </a:bodyPr>
            <a:lstStyle/>
            <a:p>
              <a:pPr algn="just"/>
              <a:r>
                <a:rPr lang="zh-CN" altLang="en-US" sz="3200" b="1" dirty="0">
                  <a:solidFill>
                    <a:schemeClr val="accent2"/>
                  </a:solidFill>
                  <a:latin typeface="+mj-lt"/>
                </a:rPr>
                <a:t>子流程</a:t>
              </a:r>
              <a:endParaRPr lang="zh-CN" altLang="en-US" sz="3200" b="1" dirty="0">
                <a:latin typeface="+mj-lt"/>
              </a:endParaRPr>
            </a:p>
          </p:txBody>
        </p:sp>
      </p:grpSp>
      <p:sp>
        <p:nvSpPr>
          <p:cNvPr id="38" name="文本框 37">
            <a:extLst>
              <a:ext uri="{FF2B5EF4-FFF2-40B4-BE49-F238E27FC236}">
                <a16:creationId xmlns:a16="http://schemas.microsoft.com/office/drawing/2014/main" id="{10B4E0B1-E898-8A66-594D-E6DE62FC208D}"/>
              </a:ext>
            </a:extLst>
          </p:cNvPr>
          <p:cNvSpPr txBox="1"/>
          <p:nvPr/>
        </p:nvSpPr>
        <p:spPr>
          <a:xfrm>
            <a:off x="0" y="3515145"/>
            <a:ext cx="1080449" cy="1669496"/>
          </a:xfrm>
          <a:prstGeom prst="rect">
            <a:avLst/>
          </a:prstGeom>
          <a:noFill/>
        </p:spPr>
        <p:txBody>
          <a:bodyPr wrap="square">
            <a:spAutoFit/>
          </a:bodyPr>
          <a:lstStyle/>
          <a:p>
            <a:pPr algn="just">
              <a:lnSpc>
                <a:spcPct val="150000"/>
              </a:lnSpc>
            </a:pPr>
            <a:r>
              <a:rPr lang="zh-CN" altLang="en-US" sz="1400" i="1" dirty="0">
                <a:solidFill>
                  <a:schemeClr val="accent2"/>
                </a:solidFill>
                <a:latin typeface="+mj-lt"/>
              </a:rPr>
              <a:t>注</a:t>
            </a:r>
            <a:r>
              <a:rPr lang="en-US" altLang="zh-CN" sz="1400" i="1" dirty="0">
                <a:solidFill>
                  <a:schemeClr val="accent2"/>
                </a:solidFill>
                <a:latin typeface="+mj-lt"/>
              </a:rPr>
              <a:t>:</a:t>
            </a:r>
            <a:r>
              <a:rPr lang="zh-CN" altLang="en-US" sz="1400" i="1" dirty="0">
                <a:solidFill>
                  <a:schemeClr val="accent2"/>
                </a:solidFill>
                <a:latin typeface="+mj-lt"/>
              </a:rPr>
              <a:t>此为简化流程，完整流程详见项目文档</a:t>
            </a:r>
            <a:endParaRPr lang="en-US" altLang="zh-CN" sz="1400" i="1" dirty="0">
              <a:solidFill>
                <a:schemeClr val="accent2"/>
              </a:solidFill>
              <a:latin typeface="+mj-lt"/>
            </a:endParaRPr>
          </a:p>
          <a:p>
            <a:pPr algn="just">
              <a:lnSpc>
                <a:spcPct val="150000"/>
              </a:lnSpc>
            </a:pPr>
            <a:endParaRPr lang="zh-CN" altLang="en-US" sz="1400" i="1" dirty="0">
              <a:solidFill>
                <a:schemeClr val="accent2"/>
              </a:solidFill>
              <a:latin typeface="+mj-lt"/>
            </a:endParaRPr>
          </a:p>
        </p:txBody>
      </p:sp>
    </p:spTree>
    <p:extLst>
      <p:ext uri="{BB962C8B-B14F-4D97-AF65-F5344CB8AC3E}">
        <p14:creationId xmlns:p14="http://schemas.microsoft.com/office/powerpoint/2010/main" val="176267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500" fill="hold"/>
                                        <p:tgtEl>
                                          <p:spTgt spid="4"/>
                                        </p:tgtEl>
                                        <p:attrNameLst>
                                          <p:attrName>ppt_x</p:attrName>
                                        </p:attrNameLst>
                                      </p:cBhvr>
                                      <p:tavLst>
                                        <p:tav tm="0">
                                          <p:val>
                                            <p:strVal val="0-#ppt_w/2"/>
                                          </p:val>
                                        </p:tav>
                                        <p:tav tm="100000">
                                          <p:val>
                                            <p:strVal val="#ppt_x"/>
                                          </p:val>
                                        </p:tav>
                                      </p:tavLst>
                                    </p:anim>
                                    <p:anim calcmode="lin" valueType="num">
                                      <p:cBhvr additive="base">
                                        <p:cTn id="15" dur="1500" fill="hold"/>
                                        <p:tgtEl>
                                          <p:spTgt spid="4"/>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500"/>
                                        <p:tgtEl>
                                          <p:spTgt spid="4"/>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2500" fill="hold"/>
                                        <p:tgtEl>
                                          <p:spTgt spid="3"/>
                                        </p:tgtEl>
                                        <p:attrNameLst>
                                          <p:attrName>ppt_x</p:attrName>
                                        </p:attrNameLst>
                                      </p:cBhvr>
                                      <p:tavLst>
                                        <p:tav tm="0">
                                          <p:val>
                                            <p:strVal val="0-#ppt_w/2"/>
                                          </p:val>
                                        </p:tav>
                                        <p:tav tm="100000">
                                          <p:val>
                                            <p:strVal val="#ppt_x"/>
                                          </p:val>
                                        </p:tav>
                                      </p:tavLst>
                                    </p:anim>
                                    <p:anim calcmode="lin" valueType="num">
                                      <p:cBhvr additive="base">
                                        <p:cTn id="22" dur="2500" fill="hold"/>
                                        <p:tgtEl>
                                          <p:spTgt spid="3"/>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2500"/>
                                        <p:tgtEl>
                                          <p:spTgt spid="3"/>
                                        </p:tgtEl>
                                      </p:cBhvr>
                                    </p:animEffect>
                                  </p:childTnLst>
                                </p:cTn>
                              </p:par>
                              <p:par>
                                <p:cTn id="26" presetID="2" presetClass="entr" presetSubtype="8" decel="10000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1500" fill="hold"/>
                                        <p:tgtEl>
                                          <p:spTgt spid="6"/>
                                        </p:tgtEl>
                                        <p:attrNameLst>
                                          <p:attrName>ppt_x</p:attrName>
                                        </p:attrNameLst>
                                      </p:cBhvr>
                                      <p:tavLst>
                                        <p:tav tm="0">
                                          <p:val>
                                            <p:strVal val="0-#ppt_w/2"/>
                                          </p:val>
                                        </p:tav>
                                        <p:tav tm="100000">
                                          <p:val>
                                            <p:strVal val="#ppt_x"/>
                                          </p:val>
                                        </p:tav>
                                      </p:tavLst>
                                    </p:anim>
                                    <p:anim calcmode="lin" valueType="num">
                                      <p:cBhvr additive="base">
                                        <p:cTn id="29" dur="1500" fill="hold"/>
                                        <p:tgtEl>
                                          <p:spTgt spid="6"/>
                                        </p:tgtEl>
                                        <p:attrNameLst>
                                          <p:attrName>ppt_y</p:attrName>
                                        </p:attrNameLst>
                                      </p:cBhvr>
                                      <p:tavLst>
                                        <p:tav tm="0">
                                          <p:val>
                                            <p:strVal val="#ppt_y"/>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500"/>
                                        <p:tgtEl>
                                          <p:spTgt spid="6"/>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500" fill="hold"/>
                                        <p:tgtEl>
                                          <p:spTgt spid="10"/>
                                        </p:tgtEl>
                                        <p:attrNameLst>
                                          <p:attrName>ppt_x</p:attrName>
                                        </p:attrNameLst>
                                      </p:cBhvr>
                                      <p:tavLst>
                                        <p:tav tm="0">
                                          <p:val>
                                            <p:strVal val="0-#ppt_w/2"/>
                                          </p:val>
                                        </p:tav>
                                        <p:tav tm="100000">
                                          <p:val>
                                            <p:strVal val="#ppt_x"/>
                                          </p:val>
                                        </p:tav>
                                      </p:tavLst>
                                    </p:anim>
                                    <p:anim calcmode="lin" valueType="num">
                                      <p:cBhvr additive="base">
                                        <p:cTn id="36" dur="1500" fill="hold"/>
                                        <p:tgtEl>
                                          <p:spTgt spid="10"/>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500"/>
                                        <p:tgtEl>
                                          <p:spTgt spid="10"/>
                                        </p:tgtEl>
                                      </p:cBhvr>
                                    </p:animEffect>
                                  </p:childTnLst>
                                </p:cTn>
                              </p:par>
                              <p:par>
                                <p:cTn id="40" presetID="2" presetClass="entr" presetSubtype="8"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2500" fill="hold"/>
                                        <p:tgtEl>
                                          <p:spTgt spid="11"/>
                                        </p:tgtEl>
                                        <p:attrNameLst>
                                          <p:attrName>ppt_x</p:attrName>
                                        </p:attrNameLst>
                                      </p:cBhvr>
                                      <p:tavLst>
                                        <p:tav tm="0">
                                          <p:val>
                                            <p:strVal val="0-#ppt_w/2"/>
                                          </p:val>
                                        </p:tav>
                                        <p:tav tm="100000">
                                          <p:val>
                                            <p:strVal val="#ppt_x"/>
                                          </p:val>
                                        </p:tav>
                                      </p:tavLst>
                                    </p:anim>
                                    <p:anim calcmode="lin" valueType="num">
                                      <p:cBhvr additive="base">
                                        <p:cTn id="43" dur="2500" fill="hold"/>
                                        <p:tgtEl>
                                          <p:spTgt spid="11"/>
                                        </p:tgtEl>
                                        <p:attrNameLst>
                                          <p:attrName>ppt_y</p:attrName>
                                        </p:attrNameLst>
                                      </p:cBhvr>
                                      <p:tavLst>
                                        <p:tav tm="0">
                                          <p:val>
                                            <p:strVal val="#ppt_y"/>
                                          </p:val>
                                        </p:tav>
                                        <p:tav tm="100000">
                                          <p:val>
                                            <p:strVal val="#ppt_y"/>
                                          </p:val>
                                        </p:tav>
                                      </p:tavLst>
                                    </p:anim>
                                  </p:childTnLst>
                                </p:cTn>
                              </p:par>
                              <p:par>
                                <p:cTn id="44" presetID="10" presetClass="entr"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500"/>
                                        <p:tgtEl>
                                          <p:spTgt spid="11"/>
                                        </p:tgtEl>
                                      </p:cBhvr>
                                    </p:animEffect>
                                  </p:childTnLst>
                                </p:cTn>
                              </p:par>
                              <p:par>
                                <p:cTn id="47" presetID="42" presetClass="entr" presetSubtype="0" fill="hold" nodeType="with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anim calcmode="lin" valueType="num">
                                      <p:cBhvr>
                                        <p:cTn id="50" dur="2000" fill="hold"/>
                                        <p:tgtEl>
                                          <p:spTgt spid="15"/>
                                        </p:tgtEl>
                                        <p:attrNameLst>
                                          <p:attrName>ppt_x</p:attrName>
                                        </p:attrNameLst>
                                      </p:cBhvr>
                                      <p:tavLst>
                                        <p:tav tm="0">
                                          <p:val>
                                            <p:strVal val="#ppt_x"/>
                                          </p:val>
                                        </p:tav>
                                        <p:tav tm="100000">
                                          <p:val>
                                            <p:strVal val="#ppt_x"/>
                                          </p:val>
                                        </p:tav>
                                      </p:tavLst>
                                    </p:anim>
                                    <p:anim calcmode="lin" valueType="num">
                                      <p:cBhvr>
                                        <p:cTn id="51" dur="2000" fill="hold"/>
                                        <p:tgtEl>
                                          <p:spTgt spid="15"/>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2000"/>
                                        <p:tgtEl>
                                          <p:spTgt spid="17"/>
                                        </p:tgtEl>
                                      </p:cBhvr>
                                    </p:animEffect>
                                    <p:anim calcmode="lin" valueType="num">
                                      <p:cBhvr>
                                        <p:cTn id="55" dur="2000" fill="hold"/>
                                        <p:tgtEl>
                                          <p:spTgt spid="17"/>
                                        </p:tgtEl>
                                        <p:attrNameLst>
                                          <p:attrName>ppt_x</p:attrName>
                                        </p:attrNameLst>
                                      </p:cBhvr>
                                      <p:tavLst>
                                        <p:tav tm="0">
                                          <p:val>
                                            <p:strVal val="#ppt_x"/>
                                          </p:val>
                                        </p:tav>
                                        <p:tav tm="100000">
                                          <p:val>
                                            <p:strVal val="#ppt_x"/>
                                          </p:val>
                                        </p:tav>
                                      </p:tavLst>
                                    </p:anim>
                                    <p:anim calcmode="lin" valueType="num">
                                      <p:cBhvr>
                                        <p:cTn id="56" dur="2000" fill="hold"/>
                                        <p:tgtEl>
                                          <p:spTgt spid="17"/>
                                        </p:tgtEl>
                                        <p:attrNameLst>
                                          <p:attrName>ppt_y</p:attrName>
                                        </p:attrNameLst>
                                      </p:cBhvr>
                                      <p:tavLst>
                                        <p:tav tm="0">
                                          <p:val>
                                            <p:strVal val="#ppt_y-.1"/>
                                          </p:val>
                                        </p:tav>
                                        <p:tav tm="100000">
                                          <p:val>
                                            <p:strVal val="#ppt_y"/>
                                          </p:val>
                                        </p:tav>
                                      </p:tavLst>
                                    </p:anim>
                                  </p:childTnLst>
                                </p:cTn>
                              </p:par>
                              <p:par>
                                <p:cTn id="57" presetID="2" presetClass="entr" presetSubtype="2" decel="10000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2500" fill="hold"/>
                                        <p:tgtEl>
                                          <p:spTgt spid="16"/>
                                        </p:tgtEl>
                                        <p:attrNameLst>
                                          <p:attrName>ppt_x</p:attrName>
                                        </p:attrNameLst>
                                      </p:cBhvr>
                                      <p:tavLst>
                                        <p:tav tm="0">
                                          <p:val>
                                            <p:strVal val="1+#ppt_w/2"/>
                                          </p:val>
                                        </p:tav>
                                        <p:tav tm="100000">
                                          <p:val>
                                            <p:strVal val="#ppt_x"/>
                                          </p:val>
                                        </p:tav>
                                      </p:tavLst>
                                    </p:anim>
                                    <p:anim calcmode="lin" valueType="num">
                                      <p:cBhvr additive="base">
                                        <p:cTn id="60" dur="2500" fill="hold"/>
                                        <p:tgtEl>
                                          <p:spTgt spid="16"/>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500"/>
                                        <p:tgtEl>
                                          <p:spTgt spid="16"/>
                                        </p:tgtEl>
                                      </p:cBhvr>
                                    </p:animEffect>
                                  </p:childTnLst>
                                </p:cTn>
                              </p:par>
                              <p:par>
                                <p:cTn id="64" presetID="35" presetClass="path" presetSubtype="0" decel="50000" fill="hold" grpId="0" nodeType="withEffect">
                                  <p:stCondLst>
                                    <p:cond delay="0"/>
                                  </p:stCondLst>
                                  <p:childTnLst>
                                    <p:animMotion origin="layout" path="M 0 0 L -0.25 0 E" pathEditMode="relative" ptsTypes="">
                                      <p:cBhvr>
                                        <p:cTn id="65" dur="5000" fill="hold"/>
                                        <p:tgtEl>
                                          <p:spTgt spid="19"/>
                                        </p:tgtEl>
                                        <p:attrNameLst>
                                          <p:attrName>ppt_x</p:attrName>
                                          <p:attrName>ppt_y</p:attrName>
                                        </p:attrNameLst>
                                      </p:cBhvr>
                                    </p:animMotion>
                                  </p:childTnLst>
                                </p:cTn>
                              </p:par>
                              <p:par>
                                <p:cTn id="66" presetID="8" presetClass="emph" presetSubtype="0" fill="hold" grpId="1" nodeType="withEffect">
                                  <p:stCondLst>
                                    <p:cond delay="0"/>
                                  </p:stCondLst>
                                  <p:childTnLst>
                                    <p:animRot by="-21600000">
                                      <p:cBhvr>
                                        <p:cTn id="67" dur="3000" fill="hold"/>
                                        <p:tgtEl>
                                          <p:spTgt spid="19"/>
                                        </p:tgtEl>
                                        <p:attrNameLst>
                                          <p:attrName>r</p:attrName>
                                        </p:attrNameLst>
                                      </p:cBhvr>
                                    </p:animRot>
                                  </p:childTnLst>
                                </p:cTn>
                              </p:par>
                              <p:par>
                                <p:cTn id="68" presetID="8" presetClass="emph" presetSubtype="0" fill="hold" nodeType="withEffect">
                                  <p:stCondLst>
                                    <p:cond delay="250"/>
                                  </p:stCondLst>
                                  <p:childTnLst>
                                    <p:animRot by="21600000">
                                      <p:cBhvr>
                                        <p:cTn id="69" dur="40000" fill="hold"/>
                                        <p:tgtEl>
                                          <p:spTgt spid="20"/>
                                        </p:tgtEl>
                                        <p:attrNameLst>
                                          <p:attrName>r</p:attrName>
                                        </p:attrNameLst>
                                      </p:cBhvr>
                                    </p:animRot>
                                  </p:childTnLst>
                                </p:cTn>
                              </p:par>
                              <p:par>
                                <p:cTn id="70" presetID="2" presetClass="entr" presetSubtype="8" decel="100000"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1500" fill="hold"/>
                                        <p:tgtEl>
                                          <p:spTgt spid="31"/>
                                        </p:tgtEl>
                                        <p:attrNameLst>
                                          <p:attrName>ppt_x</p:attrName>
                                        </p:attrNameLst>
                                      </p:cBhvr>
                                      <p:tavLst>
                                        <p:tav tm="0">
                                          <p:val>
                                            <p:strVal val="0-#ppt_w/2"/>
                                          </p:val>
                                        </p:tav>
                                        <p:tav tm="100000">
                                          <p:val>
                                            <p:strVal val="#ppt_x"/>
                                          </p:val>
                                        </p:tav>
                                      </p:tavLst>
                                    </p:anim>
                                    <p:anim calcmode="lin" valueType="num">
                                      <p:cBhvr additive="base">
                                        <p:cTn id="73" dur="1500" fill="hold"/>
                                        <p:tgtEl>
                                          <p:spTgt spid="31"/>
                                        </p:tgtEl>
                                        <p:attrNameLst>
                                          <p:attrName>ppt_y</p:attrName>
                                        </p:attrNameLst>
                                      </p:cBhvr>
                                      <p:tavLst>
                                        <p:tav tm="0">
                                          <p:val>
                                            <p:strVal val="#ppt_y"/>
                                          </p:val>
                                        </p:tav>
                                        <p:tav tm="100000">
                                          <p:val>
                                            <p:strVal val="#ppt_y"/>
                                          </p:val>
                                        </p:tav>
                                      </p:tavLst>
                                    </p:anim>
                                  </p:childTnLst>
                                </p:cTn>
                              </p:par>
                              <p:par>
                                <p:cTn id="74" presetID="10" presetClass="entr" presetSubtype="0"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1500"/>
                                        <p:tgtEl>
                                          <p:spTgt spid="31"/>
                                        </p:tgtEl>
                                      </p:cBhvr>
                                    </p:animEffect>
                                  </p:childTnLst>
                                </p:cTn>
                              </p:par>
                              <p:par>
                                <p:cTn id="77" presetID="2" presetClass="entr" presetSubtype="8" decel="100000" fill="hold"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1500" fill="hold"/>
                                        <p:tgtEl>
                                          <p:spTgt spid="33"/>
                                        </p:tgtEl>
                                        <p:attrNameLst>
                                          <p:attrName>ppt_x</p:attrName>
                                        </p:attrNameLst>
                                      </p:cBhvr>
                                      <p:tavLst>
                                        <p:tav tm="0">
                                          <p:val>
                                            <p:strVal val="0-#ppt_w/2"/>
                                          </p:val>
                                        </p:tav>
                                        <p:tav tm="100000">
                                          <p:val>
                                            <p:strVal val="#ppt_x"/>
                                          </p:val>
                                        </p:tav>
                                      </p:tavLst>
                                    </p:anim>
                                    <p:anim calcmode="lin" valueType="num">
                                      <p:cBhvr additive="base">
                                        <p:cTn id="80" dur="1500" fill="hold"/>
                                        <p:tgtEl>
                                          <p:spTgt spid="33"/>
                                        </p:tgtEl>
                                        <p:attrNameLst>
                                          <p:attrName>ppt_y</p:attrName>
                                        </p:attrNameLst>
                                      </p:cBhvr>
                                      <p:tavLst>
                                        <p:tav tm="0">
                                          <p:val>
                                            <p:strVal val="#ppt_y"/>
                                          </p:val>
                                        </p:tav>
                                        <p:tav tm="100000">
                                          <p:val>
                                            <p:strVal val="#ppt_y"/>
                                          </p:val>
                                        </p:tav>
                                      </p:tavLst>
                                    </p:anim>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500"/>
                                        <p:tgtEl>
                                          <p:spTgt spid="33"/>
                                        </p:tgtEl>
                                      </p:cBhvr>
                                    </p:animEffect>
                                  </p:childTnLst>
                                </p:cTn>
                              </p:par>
                              <p:par>
                                <p:cTn id="84" presetID="2" presetClass="entr" presetSubtype="8" decel="10000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1500" fill="hold"/>
                                        <p:tgtEl>
                                          <p:spTgt spid="35"/>
                                        </p:tgtEl>
                                        <p:attrNameLst>
                                          <p:attrName>ppt_x</p:attrName>
                                        </p:attrNameLst>
                                      </p:cBhvr>
                                      <p:tavLst>
                                        <p:tav tm="0">
                                          <p:val>
                                            <p:strVal val="0-#ppt_w/2"/>
                                          </p:val>
                                        </p:tav>
                                        <p:tav tm="100000">
                                          <p:val>
                                            <p:strVal val="#ppt_x"/>
                                          </p:val>
                                        </p:tav>
                                      </p:tavLst>
                                    </p:anim>
                                    <p:anim calcmode="lin" valueType="num">
                                      <p:cBhvr additive="base">
                                        <p:cTn id="87" dur="1500" fill="hold"/>
                                        <p:tgtEl>
                                          <p:spTgt spid="35"/>
                                        </p:tgtEl>
                                        <p:attrNameLst>
                                          <p:attrName>ppt_y</p:attrName>
                                        </p:attrNameLst>
                                      </p:cBhvr>
                                      <p:tavLst>
                                        <p:tav tm="0">
                                          <p:val>
                                            <p:strVal val="#ppt_y"/>
                                          </p:val>
                                        </p:tav>
                                        <p:tav tm="100000">
                                          <p:val>
                                            <p:strVal val="#ppt_y"/>
                                          </p:val>
                                        </p:tav>
                                      </p:tavLst>
                                    </p:anim>
                                  </p:childTnLst>
                                </p:cTn>
                              </p:par>
                              <p:par>
                                <p:cTn id="88" presetID="10" presetClass="entr" presetSubtype="0" fill="hold" nodeType="withEffect">
                                  <p:stCondLst>
                                    <p:cond delay="0"/>
                                  </p:stCondLst>
                                  <p:childTnLst>
                                    <p:set>
                                      <p:cBhvr>
                                        <p:cTn id="89" dur="1" fill="hold">
                                          <p:stCondLst>
                                            <p:cond delay="0"/>
                                          </p:stCondLst>
                                        </p:cTn>
                                        <p:tgtEl>
                                          <p:spTgt spid="35"/>
                                        </p:tgtEl>
                                        <p:attrNameLst>
                                          <p:attrName>style.visibility</p:attrName>
                                        </p:attrNameLst>
                                      </p:cBhvr>
                                      <p:to>
                                        <p:strVal val="visible"/>
                                      </p:to>
                                    </p:set>
                                    <p:animEffect transition="in" filter="fade">
                                      <p:cBhvr>
                                        <p:cTn id="90" dur="1500"/>
                                        <p:tgtEl>
                                          <p:spTgt spid="35"/>
                                        </p:tgtEl>
                                      </p:cBhvr>
                                    </p:animEffect>
                                  </p:childTnLst>
                                </p:cTn>
                              </p:par>
                              <p:par>
                                <p:cTn id="91" presetID="8" presetClass="emph" presetSubtype="0" fill="hold" nodeType="withEffect">
                                  <p:stCondLst>
                                    <p:cond delay="250"/>
                                  </p:stCondLst>
                                  <p:childTnLst>
                                    <p:animRot by="-21600000">
                                      <p:cBhvr>
                                        <p:cTn id="92" dur="30000" fill="hold"/>
                                        <p:tgtEl>
                                          <p:spTgt spid="25"/>
                                        </p:tgtEl>
                                        <p:attrNameLst>
                                          <p:attrName>r</p:attrName>
                                        </p:attrNameLst>
                                      </p:cBhvr>
                                    </p:animRot>
                                  </p:childTnLst>
                                </p:cTn>
                              </p:par>
                              <p:par>
                                <p:cTn id="93" presetID="8" presetClass="emph" presetSubtype="0" repeatCount="indefinite" fill="hold" grpId="0" nodeType="withEffect">
                                  <p:stCondLst>
                                    <p:cond delay="0"/>
                                  </p:stCondLst>
                                  <p:childTnLst>
                                    <p:animRot by="21600000">
                                      <p:cBhvr>
                                        <p:cTn id="94" dur="12000" fill="hold"/>
                                        <p:tgtEl>
                                          <p:spTgt spid="60"/>
                                        </p:tgtEl>
                                        <p:attrNameLst>
                                          <p:attrName>r</p:attrName>
                                        </p:attrNameLst>
                                      </p:cBhvr>
                                    </p:animRot>
                                  </p:childTnLst>
                                </p:cTn>
                              </p:par>
                              <p:par>
                                <p:cTn id="95" presetID="10" presetClass="entr" presetSubtype="0" repeatCount="indefinite" fill="hold" grpId="0" nodeType="withEffect">
                                  <p:stCondLst>
                                    <p:cond delay="800"/>
                                  </p:stCondLst>
                                  <p:childTnLst>
                                    <p:set>
                                      <p:cBhvr>
                                        <p:cTn id="96" dur="1" fill="hold">
                                          <p:stCondLst>
                                            <p:cond delay="0"/>
                                          </p:stCondLst>
                                        </p:cTn>
                                        <p:tgtEl>
                                          <p:spTgt spid="64"/>
                                        </p:tgtEl>
                                        <p:attrNameLst>
                                          <p:attrName>style.visibility</p:attrName>
                                        </p:attrNameLst>
                                      </p:cBhvr>
                                      <p:to>
                                        <p:strVal val="visible"/>
                                      </p:to>
                                    </p:set>
                                    <p:animEffect transition="in" filter="fade">
                                      <p:cBhvr>
                                        <p:cTn id="97" dur="1500"/>
                                        <p:tgtEl>
                                          <p:spTgt spid="64"/>
                                        </p:tgtEl>
                                      </p:cBhvr>
                                    </p:animEffect>
                                    <p:animEffect transition="out" filter="fade">
                                      <p:cBhvr>
                                        <p:cTn id="98" dur="1500">
                                          <p:stCondLst>
                                            <p:cond delay="1500"/>
                                          </p:stCondLst>
                                        </p:cTn>
                                        <p:tgtEl>
                                          <p:spTgt spid="64"/>
                                        </p:tgtEl>
                                      </p:cBhvr>
                                    </p:animEffect>
                                    <p:set>
                                      <p:cBhvr>
                                        <p:cTn id="99" dur="1" fill="hold">
                                          <p:stCondLst>
                                            <p:cond delay="2999"/>
                                          </p:stCondLst>
                                        </p:cTn>
                                        <p:tgtEl>
                                          <p:spTgt spid="64"/>
                                        </p:tgtEl>
                                        <p:attrNameLst>
                                          <p:attrName>style.visibility</p:attrName>
                                        </p:attrNameLst>
                                      </p:cBhvr>
                                      <p:to>
                                        <p:strVal val="hidden"/>
                                      </p:to>
                                    </p:set>
                                  </p:childTnLst>
                                </p:cTn>
                              </p:par>
                              <p:par>
                                <p:cTn id="100" presetID="10" presetClass="entr" presetSubtype="0" repeatCount="indefinite" fill="hold" grpId="0" nodeType="withEffect">
                                  <p:stCondLst>
                                    <p:cond delay="80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1500"/>
                                        <p:tgtEl>
                                          <p:spTgt spid="44"/>
                                        </p:tgtEl>
                                      </p:cBhvr>
                                    </p:animEffect>
                                    <p:animEffect transition="out" filter="fade">
                                      <p:cBhvr>
                                        <p:cTn id="103" dur="1500">
                                          <p:stCondLst>
                                            <p:cond delay="1500"/>
                                          </p:stCondLst>
                                        </p:cTn>
                                        <p:tgtEl>
                                          <p:spTgt spid="44"/>
                                        </p:tgtEl>
                                      </p:cBhvr>
                                    </p:animEffect>
                                    <p:set>
                                      <p:cBhvr>
                                        <p:cTn id="104" dur="1" fill="hold">
                                          <p:stCondLst>
                                            <p:cond delay="2999"/>
                                          </p:stCondLst>
                                        </p:cTn>
                                        <p:tgtEl>
                                          <p:spTgt spid="44"/>
                                        </p:tgtEl>
                                        <p:attrNameLst>
                                          <p:attrName>style.visibility</p:attrName>
                                        </p:attrNameLst>
                                      </p:cBhvr>
                                      <p:to>
                                        <p:strVal val="hidden"/>
                                      </p:to>
                                    </p:set>
                                  </p:childTnLst>
                                </p:cTn>
                              </p:par>
                              <p:par>
                                <p:cTn id="105" presetID="10" presetClass="entr" presetSubtype="0" repeatCount="indefinite" fill="hold" grpId="0" nodeType="withEffect">
                                  <p:stCondLst>
                                    <p:cond delay="50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500"/>
                                        <p:tgtEl>
                                          <p:spTgt spid="61"/>
                                        </p:tgtEl>
                                      </p:cBhvr>
                                    </p:animEffect>
                                    <p:animEffect transition="out" filter="fade">
                                      <p:cBhvr>
                                        <p:cTn id="108" dur="1500">
                                          <p:stCondLst>
                                            <p:cond delay="1500"/>
                                          </p:stCondLst>
                                        </p:cTn>
                                        <p:tgtEl>
                                          <p:spTgt spid="61"/>
                                        </p:tgtEl>
                                      </p:cBhvr>
                                    </p:animEffect>
                                    <p:set>
                                      <p:cBhvr>
                                        <p:cTn id="109" dur="1" fill="hold">
                                          <p:stCondLst>
                                            <p:cond delay="2999"/>
                                          </p:stCondLst>
                                        </p:cTn>
                                        <p:tgtEl>
                                          <p:spTgt spid="61"/>
                                        </p:tgtEl>
                                        <p:attrNameLst>
                                          <p:attrName>style.visibility</p:attrName>
                                        </p:attrNameLst>
                                      </p:cBhvr>
                                      <p:to>
                                        <p:strVal val="hidden"/>
                                      </p:to>
                                    </p:set>
                                  </p:childTnLst>
                                </p:cTn>
                              </p:par>
                              <p:par>
                                <p:cTn id="110" presetID="10" presetClass="entr" presetSubtype="0" repeatCount="indefinite" fill="hold" grpId="0" nodeType="withEffect">
                                  <p:stCondLst>
                                    <p:cond delay="125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500"/>
                                        <p:tgtEl>
                                          <p:spTgt spid="59"/>
                                        </p:tgtEl>
                                      </p:cBhvr>
                                    </p:animEffect>
                                    <p:animEffect transition="out" filter="fade">
                                      <p:cBhvr>
                                        <p:cTn id="113" dur="1500">
                                          <p:stCondLst>
                                            <p:cond delay="1500"/>
                                          </p:stCondLst>
                                        </p:cTn>
                                        <p:tgtEl>
                                          <p:spTgt spid="59"/>
                                        </p:tgtEl>
                                      </p:cBhvr>
                                    </p:animEffect>
                                    <p:set>
                                      <p:cBhvr>
                                        <p:cTn id="114" dur="1" fill="hold">
                                          <p:stCondLst>
                                            <p:cond delay="2999"/>
                                          </p:stCondLst>
                                        </p:cTn>
                                        <p:tgtEl>
                                          <p:spTgt spid="59"/>
                                        </p:tgtEl>
                                        <p:attrNameLst>
                                          <p:attrName>style.visibility</p:attrName>
                                        </p:attrNameLst>
                                      </p:cBhvr>
                                      <p:to>
                                        <p:strVal val="hidden"/>
                                      </p:to>
                                    </p:set>
                                  </p:childTnLst>
                                </p:cTn>
                              </p:par>
                              <p:par>
                                <p:cTn id="115" presetID="10" presetClass="entr" presetSubtype="0" repeatCount="indefinite" fill="hold" grpId="0" nodeType="withEffect">
                                  <p:stCondLst>
                                    <p:cond delay="1250"/>
                                  </p:stCondLst>
                                  <p:childTnLst>
                                    <p:set>
                                      <p:cBhvr>
                                        <p:cTn id="116" dur="1" fill="hold">
                                          <p:stCondLst>
                                            <p:cond delay="0"/>
                                          </p:stCondLst>
                                        </p:cTn>
                                        <p:tgtEl>
                                          <p:spTgt spid="62"/>
                                        </p:tgtEl>
                                        <p:attrNameLst>
                                          <p:attrName>style.visibility</p:attrName>
                                        </p:attrNameLst>
                                      </p:cBhvr>
                                      <p:to>
                                        <p:strVal val="visible"/>
                                      </p:to>
                                    </p:set>
                                    <p:animEffect transition="in" filter="fade">
                                      <p:cBhvr>
                                        <p:cTn id="117" dur="1500"/>
                                        <p:tgtEl>
                                          <p:spTgt spid="62"/>
                                        </p:tgtEl>
                                      </p:cBhvr>
                                    </p:animEffect>
                                    <p:animEffect transition="out" filter="fade">
                                      <p:cBhvr>
                                        <p:cTn id="118" dur="1500">
                                          <p:stCondLst>
                                            <p:cond delay="1500"/>
                                          </p:stCondLst>
                                        </p:cTn>
                                        <p:tgtEl>
                                          <p:spTgt spid="62"/>
                                        </p:tgtEl>
                                      </p:cBhvr>
                                    </p:animEffect>
                                    <p:set>
                                      <p:cBhvr>
                                        <p:cTn id="119" dur="1" fill="hold">
                                          <p:stCondLst>
                                            <p:cond delay="2999"/>
                                          </p:stCondLst>
                                        </p:cTn>
                                        <p:tgtEl>
                                          <p:spTgt spid="62"/>
                                        </p:tgtEl>
                                        <p:attrNameLst>
                                          <p:attrName>style.visibility</p:attrName>
                                        </p:attrNameLst>
                                      </p:cBhvr>
                                      <p:to>
                                        <p:strVal val="hidden"/>
                                      </p:to>
                                    </p:set>
                                  </p:childTnLst>
                                </p:cTn>
                              </p:par>
                              <p:par>
                                <p:cTn id="120" presetID="2" presetClass="entr" presetSubtype="8" decel="100000" fill="hold" grpId="0" nodeType="withEffect">
                                  <p:stCondLst>
                                    <p:cond delay="0"/>
                                  </p:stCondLst>
                                  <p:childTnLst>
                                    <p:set>
                                      <p:cBhvr>
                                        <p:cTn id="121" dur="1" fill="hold">
                                          <p:stCondLst>
                                            <p:cond delay="0"/>
                                          </p:stCondLst>
                                        </p:cTn>
                                        <p:tgtEl>
                                          <p:spTgt spid="5"/>
                                        </p:tgtEl>
                                        <p:attrNameLst>
                                          <p:attrName>style.visibility</p:attrName>
                                        </p:attrNameLst>
                                      </p:cBhvr>
                                      <p:to>
                                        <p:strVal val="visible"/>
                                      </p:to>
                                    </p:set>
                                    <p:anim calcmode="lin" valueType="num">
                                      <p:cBhvr additive="base">
                                        <p:cTn id="122" dur="1500" fill="hold"/>
                                        <p:tgtEl>
                                          <p:spTgt spid="5"/>
                                        </p:tgtEl>
                                        <p:attrNameLst>
                                          <p:attrName>ppt_x</p:attrName>
                                        </p:attrNameLst>
                                      </p:cBhvr>
                                      <p:tavLst>
                                        <p:tav tm="0">
                                          <p:val>
                                            <p:strVal val="0-#ppt_w/2"/>
                                          </p:val>
                                        </p:tav>
                                        <p:tav tm="100000">
                                          <p:val>
                                            <p:strVal val="#ppt_x"/>
                                          </p:val>
                                        </p:tav>
                                      </p:tavLst>
                                    </p:anim>
                                    <p:anim calcmode="lin" valueType="num">
                                      <p:cBhvr additive="base">
                                        <p:cTn id="123" dur="1500" fill="hold"/>
                                        <p:tgtEl>
                                          <p:spTgt spid="5"/>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1500"/>
                                        <p:tgtEl>
                                          <p:spTgt spid="5"/>
                                        </p:tgtEl>
                                      </p:cBhvr>
                                    </p:animEffect>
                                  </p:childTnLst>
                                </p:cTn>
                              </p:par>
                              <p:par>
                                <p:cTn id="127" presetID="2" presetClass="entr" presetSubtype="8" decel="10000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 calcmode="lin" valueType="num">
                                      <p:cBhvr additive="base">
                                        <p:cTn id="129" dur="1500" fill="hold"/>
                                        <p:tgtEl>
                                          <p:spTgt spid="8"/>
                                        </p:tgtEl>
                                        <p:attrNameLst>
                                          <p:attrName>ppt_x</p:attrName>
                                        </p:attrNameLst>
                                      </p:cBhvr>
                                      <p:tavLst>
                                        <p:tav tm="0">
                                          <p:val>
                                            <p:strVal val="0-#ppt_w/2"/>
                                          </p:val>
                                        </p:tav>
                                        <p:tav tm="100000">
                                          <p:val>
                                            <p:strVal val="#ppt_x"/>
                                          </p:val>
                                        </p:tav>
                                      </p:tavLst>
                                    </p:anim>
                                    <p:anim calcmode="lin" valueType="num">
                                      <p:cBhvr additive="base">
                                        <p:cTn id="130" dur="1500" fill="hold"/>
                                        <p:tgtEl>
                                          <p:spTgt spid="8"/>
                                        </p:tgtEl>
                                        <p:attrNameLst>
                                          <p:attrName>ppt_y</p:attrName>
                                        </p:attrNameLst>
                                      </p:cBhvr>
                                      <p:tavLst>
                                        <p:tav tm="0">
                                          <p:val>
                                            <p:strVal val="#ppt_y"/>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8"/>
                                        </p:tgtEl>
                                        <p:attrNameLst>
                                          <p:attrName>style.visibility</p:attrName>
                                        </p:attrNameLst>
                                      </p:cBhvr>
                                      <p:to>
                                        <p:strVal val="visible"/>
                                      </p:to>
                                    </p:set>
                                    <p:animEffect transition="in" filter="fade">
                                      <p:cBhvr>
                                        <p:cTn id="133" dur="1500"/>
                                        <p:tgtEl>
                                          <p:spTgt spid="8"/>
                                        </p:tgtEl>
                                      </p:cBhvr>
                                    </p:animEffect>
                                  </p:childTnLst>
                                </p:cTn>
                              </p:par>
                              <p:par>
                                <p:cTn id="134" presetID="2" presetClass="entr" presetSubtype="8" decel="100000" fill="hold" grpId="0" nodeType="withEffect">
                                  <p:stCondLst>
                                    <p:cond delay="0"/>
                                  </p:stCondLst>
                                  <p:childTnLst>
                                    <p:set>
                                      <p:cBhvr>
                                        <p:cTn id="135" dur="1" fill="hold">
                                          <p:stCondLst>
                                            <p:cond delay="0"/>
                                          </p:stCondLst>
                                        </p:cTn>
                                        <p:tgtEl>
                                          <p:spTgt spid="7"/>
                                        </p:tgtEl>
                                        <p:attrNameLst>
                                          <p:attrName>style.visibility</p:attrName>
                                        </p:attrNameLst>
                                      </p:cBhvr>
                                      <p:to>
                                        <p:strVal val="visible"/>
                                      </p:to>
                                    </p:set>
                                    <p:anim calcmode="lin" valueType="num">
                                      <p:cBhvr additive="base">
                                        <p:cTn id="136" dur="2500" fill="hold"/>
                                        <p:tgtEl>
                                          <p:spTgt spid="7"/>
                                        </p:tgtEl>
                                        <p:attrNameLst>
                                          <p:attrName>ppt_x</p:attrName>
                                        </p:attrNameLst>
                                      </p:cBhvr>
                                      <p:tavLst>
                                        <p:tav tm="0">
                                          <p:val>
                                            <p:strVal val="0-#ppt_w/2"/>
                                          </p:val>
                                        </p:tav>
                                        <p:tav tm="100000">
                                          <p:val>
                                            <p:strVal val="#ppt_x"/>
                                          </p:val>
                                        </p:tav>
                                      </p:tavLst>
                                    </p:anim>
                                    <p:anim calcmode="lin" valueType="num">
                                      <p:cBhvr additive="base">
                                        <p:cTn id="137" dur="2500" fill="hold"/>
                                        <p:tgtEl>
                                          <p:spTgt spid="7"/>
                                        </p:tgtEl>
                                        <p:attrNameLst>
                                          <p:attrName>ppt_y</p:attrName>
                                        </p:attrNameLst>
                                      </p:cBhvr>
                                      <p:tavLst>
                                        <p:tav tm="0">
                                          <p:val>
                                            <p:strVal val="#ppt_y"/>
                                          </p:val>
                                        </p:tav>
                                        <p:tav tm="100000">
                                          <p:val>
                                            <p:strVal val="#ppt_y"/>
                                          </p:val>
                                        </p:tav>
                                      </p:tavLst>
                                    </p:anim>
                                  </p:childTnLst>
                                </p:cTn>
                              </p:par>
                              <p:par>
                                <p:cTn id="138" presetID="10" presetClass="entr" presetSubtype="0" fill="hold" grpId="1" nodeType="with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2500"/>
                                        <p:tgtEl>
                                          <p:spTgt spid="7"/>
                                        </p:tgtEl>
                                      </p:cBhvr>
                                    </p:animEffect>
                                  </p:childTnLst>
                                </p:cTn>
                              </p:par>
                              <p:par>
                                <p:cTn id="141" presetID="47" presetClass="entr" presetSubtype="0" fill="hold" grpId="0" nodeType="withEffect">
                                  <p:stCondLst>
                                    <p:cond delay="500"/>
                                  </p:stCondLst>
                                  <p:childTnLst>
                                    <p:set>
                                      <p:cBhvr>
                                        <p:cTn id="142" dur="1" fill="hold">
                                          <p:stCondLst>
                                            <p:cond delay="0"/>
                                          </p:stCondLst>
                                        </p:cTn>
                                        <p:tgtEl>
                                          <p:spTgt spid="12"/>
                                        </p:tgtEl>
                                        <p:attrNameLst>
                                          <p:attrName>style.visibility</p:attrName>
                                        </p:attrNameLst>
                                      </p:cBhvr>
                                      <p:to>
                                        <p:strVal val="visible"/>
                                      </p:to>
                                    </p:set>
                                    <p:animEffect transition="in" filter="fade">
                                      <p:cBhvr>
                                        <p:cTn id="143" dur="1000"/>
                                        <p:tgtEl>
                                          <p:spTgt spid="12"/>
                                        </p:tgtEl>
                                      </p:cBhvr>
                                    </p:animEffect>
                                    <p:anim calcmode="lin" valueType="num">
                                      <p:cBhvr>
                                        <p:cTn id="144" dur="1000" fill="hold"/>
                                        <p:tgtEl>
                                          <p:spTgt spid="12"/>
                                        </p:tgtEl>
                                        <p:attrNameLst>
                                          <p:attrName>ppt_x</p:attrName>
                                        </p:attrNameLst>
                                      </p:cBhvr>
                                      <p:tavLst>
                                        <p:tav tm="0">
                                          <p:val>
                                            <p:strVal val="#ppt_x"/>
                                          </p:val>
                                        </p:tav>
                                        <p:tav tm="100000">
                                          <p:val>
                                            <p:strVal val="#ppt_x"/>
                                          </p:val>
                                        </p:tav>
                                      </p:tavLst>
                                    </p:anim>
                                    <p:anim calcmode="lin" valueType="num">
                                      <p:cBhvr>
                                        <p:cTn id="145" dur="1000" fill="hold"/>
                                        <p:tgtEl>
                                          <p:spTgt spid="12"/>
                                        </p:tgtEl>
                                        <p:attrNameLst>
                                          <p:attrName>ppt_y</p:attrName>
                                        </p:attrNameLst>
                                      </p:cBhvr>
                                      <p:tavLst>
                                        <p:tav tm="0">
                                          <p:val>
                                            <p:strVal val="#ppt_y-.1"/>
                                          </p:val>
                                        </p:tav>
                                        <p:tav tm="100000">
                                          <p:val>
                                            <p:strVal val="#ppt_y"/>
                                          </p:val>
                                        </p:tav>
                                      </p:tavLst>
                                    </p:anim>
                                  </p:childTnLst>
                                </p:cTn>
                              </p:par>
                              <p:par>
                                <p:cTn id="146" presetID="2" presetClass="entr" presetSubtype="8" decel="100000" fill="hold" grpId="0" nodeType="withEffect">
                                  <p:stCondLst>
                                    <p:cond delay="250"/>
                                  </p:stCondLst>
                                  <p:childTnLst>
                                    <p:set>
                                      <p:cBhvr>
                                        <p:cTn id="147" dur="1" fill="hold">
                                          <p:stCondLst>
                                            <p:cond delay="0"/>
                                          </p:stCondLst>
                                        </p:cTn>
                                        <p:tgtEl>
                                          <p:spTgt spid="13"/>
                                        </p:tgtEl>
                                        <p:attrNameLst>
                                          <p:attrName>style.visibility</p:attrName>
                                        </p:attrNameLst>
                                      </p:cBhvr>
                                      <p:to>
                                        <p:strVal val="visible"/>
                                      </p:to>
                                    </p:set>
                                    <p:anim calcmode="lin" valueType="num">
                                      <p:cBhvr additive="base">
                                        <p:cTn id="148" dur="1500" fill="hold"/>
                                        <p:tgtEl>
                                          <p:spTgt spid="13"/>
                                        </p:tgtEl>
                                        <p:attrNameLst>
                                          <p:attrName>ppt_x</p:attrName>
                                        </p:attrNameLst>
                                      </p:cBhvr>
                                      <p:tavLst>
                                        <p:tav tm="0">
                                          <p:val>
                                            <p:strVal val="0-#ppt_w/2"/>
                                          </p:val>
                                        </p:tav>
                                        <p:tav tm="100000">
                                          <p:val>
                                            <p:strVal val="#ppt_x"/>
                                          </p:val>
                                        </p:tav>
                                      </p:tavLst>
                                    </p:anim>
                                    <p:anim calcmode="lin" valueType="num">
                                      <p:cBhvr additive="base">
                                        <p:cTn id="149" dur="1500" fill="hold"/>
                                        <p:tgtEl>
                                          <p:spTgt spid="13"/>
                                        </p:tgtEl>
                                        <p:attrNameLst>
                                          <p:attrName>ppt_y</p:attrName>
                                        </p:attrNameLst>
                                      </p:cBhvr>
                                      <p:tavLst>
                                        <p:tav tm="0">
                                          <p:val>
                                            <p:strVal val="#ppt_y"/>
                                          </p:val>
                                        </p:tav>
                                        <p:tav tm="100000">
                                          <p:val>
                                            <p:strVal val="#ppt_y"/>
                                          </p:val>
                                        </p:tav>
                                      </p:tavLst>
                                    </p:anim>
                                  </p:childTnLst>
                                </p:cTn>
                              </p:par>
                              <p:par>
                                <p:cTn id="150" presetID="10" presetClass="entr" presetSubtype="0" fill="hold" grpId="1" nodeType="withEffect">
                                  <p:stCondLst>
                                    <p:cond delay="250"/>
                                  </p:stCondLst>
                                  <p:childTnLst>
                                    <p:set>
                                      <p:cBhvr>
                                        <p:cTn id="151" dur="1" fill="hold">
                                          <p:stCondLst>
                                            <p:cond delay="0"/>
                                          </p:stCondLst>
                                        </p:cTn>
                                        <p:tgtEl>
                                          <p:spTgt spid="13"/>
                                        </p:tgtEl>
                                        <p:attrNameLst>
                                          <p:attrName>style.visibility</p:attrName>
                                        </p:attrNameLst>
                                      </p:cBhvr>
                                      <p:to>
                                        <p:strVal val="visible"/>
                                      </p:to>
                                    </p:set>
                                    <p:animEffect transition="in" filter="fade">
                                      <p:cBhvr>
                                        <p:cTn id="152" dur="1500"/>
                                        <p:tgtEl>
                                          <p:spTgt spid="13"/>
                                        </p:tgtEl>
                                      </p:cBhvr>
                                    </p:animEffect>
                                  </p:childTnLst>
                                </p:cTn>
                              </p:par>
                              <p:par>
                                <p:cTn id="153" presetID="22" presetClass="entr" presetSubtype="1" fill="hold" nodeType="withEffect">
                                  <p:stCondLst>
                                    <p:cond delay="500"/>
                                  </p:stCondLst>
                                  <p:childTnLst>
                                    <p:set>
                                      <p:cBhvr>
                                        <p:cTn id="154" dur="1" fill="hold">
                                          <p:stCondLst>
                                            <p:cond delay="0"/>
                                          </p:stCondLst>
                                        </p:cTn>
                                        <p:tgtEl>
                                          <p:spTgt spid="37"/>
                                        </p:tgtEl>
                                        <p:attrNameLst>
                                          <p:attrName>style.visibility</p:attrName>
                                        </p:attrNameLst>
                                      </p:cBhvr>
                                      <p:to>
                                        <p:strVal val="visible"/>
                                      </p:to>
                                    </p:set>
                                    <p:animEffect transition="in" filter="wipe(up)">
                                      <p:cBhvr>
                                        <p:cTn id="155" dur="1000"/>
                                        <p:tgtEl>
                                          <p:spTgt spid="37"/>
                                        </p:tgtEl>
                                      </p:cBhvr>
                                    </p:animEffect>
                                  </p:childTnLst>
                                </p:cTn>
                              </p:par>
                              <p:par>
                                <p:cTn id="156" presetID="42" presetClass="entr" presetSubtype="0" fill="hold" nodeType="with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ppt_x</p:attrName>
                                        </p:attrNameLst>
                                      </p:cBhvr>
                                      <p:tavLst>
                                        <p:tav tm="0">
                                          <p:val>
                                            <p:strVal val="#ppt_x"/>
                                          </p:val>
                                        </p:tav>
                                        <p:tav tm="100000">
                                          <p:val>
                                            <p:strVal val="#ppt_x"/>
                                          </p:val>
                                        </p:tav>
                                      </p:tavLst>
                                    </p:anim>
                                    <p:anim calcmode="lin" valueType="num">
                                      <p:cBhvr>
                                        <p:cTn id="160" dur="2000" fill="hold"/>
                                        <p:tgtEl>
                                          <p:spTgt spid="34"/>
                                        </p:tgtEl>
                                        <p:attrNameLst>
                                          <p:attrName>ppt_y</p:attrName>
                                        </p:attrNameLst>
                                      </p:cBhvr>
                                      <p:tavLst>
                                        <p:tav tm="0">
                                          <p:val>
                                            <p:strVal val="#ppt_y+.1"/>
                                          </p:val>
                                        </p:tav>
                                        <p:tav tm="100000">
                                          <p:val>
                                            <p:strVal val="#ppt_y"/>
                                          </p:val>
                                        </p:tav>
                                      </p:tavLst>
                                    </p:anim>
                                  </p:childTnLst>
                                </p:cTn>
                              </p:par>
                              <p:par>
                                <p:cTn id="161" presetID="22" presetClass="entr" presetSubtype="1" fill="hold" grpId="0" nodeType="withEffect">
                                  <p:stCondLst>
                                    <p:cond delay="500"/>
                                  </p:stCondLst>
                                  <p:childTnLst>
                                    <p:set>
                                      <p:cBhvr>
                                        <p:cTn id="162" dur="1" fill="hold">
                                          <p:stCondLst>
                                            <p:cond delay="0"/>
                                          </p:stCondLst>
                                        </p:cTn>
                                        <p:tgtEl>
                                          <p:spTgt spid="38"/>
                                        </p:tgtEl>
                                        <p:attrNameLst>
                                          <p:attrName>style.visibility</p:attrName>
                                        </p:attrNameLst>
                                      </p:cBhvr>
                                      <p:to>
                                        <p:strVal val="visible"/>
                                      </p:to>
                                    </p:set>
                                    <p:animEffect transition="in" filter="wipe(up)">
                                      <p:cBhvr>
                                        <p:cTn id="16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0" grpId="0" animBg="1"/>
      <p:bldP spid="10" grpId="1" animBg="1"/>
      <p:bldP spid="11" grpId="0" animBg="1"/>
      <p:bldP spid="11" grpId="1" animBg="1"/>
      <p:bldP spid="19" grpId="0" animBg="1"/>
      <p:bldP spid="19" grpId="1" animBg="1"/>
      <p:bldP spid="44" grpId="0" animBg="1"/>
      <p:bldP spid="59" grpId="0" animBg="1"/>
      <p:bldP spid="60" grpId="0" animBg="1"/>
      <p:bldP spid="61" grpId="0" animBg="1"/>
      <p:bldP spid="62" grpId="0" animBg="1"/>
      <p:bldP spid="64" grpId="0" animBg="1"/>
      <p:bldP spid="5" grpId="0" animBg="1"/>
      <p:bldP spid="5" grpId="1" animBg="1"/>
      <p:bldP spid="7" grpId="0" animBg="1"/>
      <p:bldP spid="7" grpId="1" animBg="1"/>
      <p:bldP spid="12" grpId="0" animBg="1"/>
      <p:bldP spid="13" grpId="0"/>
      <p:bldP spid="13" grpId="1"/>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96A8D-C45A-3697-B2C3-F71161791282}"/>
            </a:ext>
          </a:extLst>
        </p:cNvPr>
        <p:cNvGrpSpPr/>
        <p:nvPr/>
      </p:nvGrpSpPr>
      <p:grpSpPr>
        <a:xfrm>
          <a:off x="0" y="0"/>
          <a:ext cx="0" cy="0"/>
          <a:chOff x="0" y="0"/>
          <a:chExt cx="0" cy="0"/>
        </a:xfrm>
      </p:grpSpPr>
      <p:sp>
        <p:nvSpPr>
          <p:cNvPr id="25" name="椭圆 24">
            <a:extLst>
              <a:ext uri="{FF2B5EF4-FFF2-40B4-BE49-F238E27FC236}">
                <a16:creationId xmlns:a16="http://schemas.microsoft.com/office/drawing/2014/main" id="{95950BD4-D1F7-3367-5B90-06BF81978532}"/>
              </a:ext>
            </a:extLst>
          </p:cNvPr>
          <p:cNvSpPr/>
          <p:nvPr/>
        </p:nvSpPr>
        <p:spPr>
          <a:xfrm rot="584818">
            <a:off x="2808442" y="1503990"/>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9E56D292-40E0-BB4F-B1AC-D52B1D6BEE1E}"/>
              </a:ext>
            </a:extLst>
          </p:cNvPr>
          <p:cNvSpPr/>
          <p:nvPr/>
        </p:nvSpPr>
        <p:spPr>
          <a:xfrm>
            <a:off x="4419600" y="1181099"/>
            <a:ext cx="3590925" cy="4981575"/>
          </a:xfrm>
          <a:prstGeom prst="roundRect">
            <a:avLst>
              <a:gd name="adj" fmla="val 11221"/>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1FF8E6AA-2D26-1DFA-EB9D-074034AB2799}"/>
              </a:ext>
            </a:extLst>
          </p:cNvPr>
          <p:cNvSpPr/>
          <p:nvPr/>
        </p:nvSpPr>
        <p:spPr>
          <a:xfrm>
            <a:off x="8486775" y="3000375"/>
            <a:ext cx="4210050" cy="3162299"/>
          </a:xfrm>
          <a:prstGeom prst="roundRect">
            <a:avLst>
              <a:gd name="adj" fmla="val 9984"/>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612E0AF-6AEF-86FE-BA09-1713B49DAB50}"/>
              </a:ext>
            </a:extLst>
          </p:cNvPr>
          <p:cNvGrpSpPr/>
          <p:nvPr/>
        </p:nvGrpSpPr>
        <p:grpSpPr>
          <a:xfrm>
            <a:off x="1085849" y="2329808"/>
            <a:ext cx="2498725" cy="190500"/>
            <a:chOff x="1485900" y="2638425"/>
            <a:chExt cx="3981450" cy="123825"/>
          </a:xfrm>
        </p:grpSpPr>
        <p:cxnSp>
          <p:nvCxnSpPr>
            <p:cNvPr id="7" name="直接箭头连接符 6">
              <a:extLst>
                <a:ext uri="{FF2B5EF4-FFF2-40B4-BE49-F238E27FC236}">
                  <a16:creationId xmlns:a16="http://schemas.microsoft.com/office/drawing/2014/main" id="{4A8DD77C-5619-B49F-4292-BF03C351E5FA}"/>
                </a:ext>
              </a:extLst>
            </p:cNvPr>
            <p:cNvCxnSpPr/>
            <p:nvPr/>
          </p:nvCxnSpPr>
          <p:spPr>
            <a:xfrm>
              <a:off x="1485900" y="2698750"/>
              <a:ext cx="3981450" cy="0"/>
            </a:xfrm>
            <a:prstGeom prst="straightConnector1">
              <a:avLst/>
            </a:prstGeom>
            <a:ln w="6350">
              <a:solidFill>
                <a:schemeClr val="accent1">
                  <a:alpha val="63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21514AA-0831-63F3-F32D-5C8C90E3C0C2}"/>
                </a:ext>
              </a:extLst>
            </p:cNvPr>
            <p:cNvCxnSpPr>
              <a:cxnSpLocks/>
            </p:cNvCxnSpPr>
            <p:nvPr/>
          </p:nvCxnSpPr>
          <p:spPr>
            <a:xfrm>
              <a:off x="148590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9025703-C6A8-5F46-7201-5D90E2BD263B}"/>
                </a:ext>
              </a:extLst>
            </p:cNvPr>
            <p:cNvCxnSpPr>
              <a:cxnSpLocks/>
            </p:cNvCxnSpPr>
            <p:nvPr/>
          </p:nvCxnSpPr>
          <p:spPr>
            <a:xfrm>
              <a:off x="546735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10" name="文本框 9">
            <a:extLst>
              <a:ext uri="{FF2B5EF4-FFF2-40B4-BE49-F238E27FC236}">
                <a16:creationId xmlns:a16="http://schemas.microsoft.com/office/drawing/2014/main" id="{F43D8950-2458-9175-8693-C8B0E6F15169}"/>
              </a:ext>
            </a:extLst>
          </p:cNvPr>
          <p:cNvSpPr txBox="1"/>
          <p:nvPr/>
        </p:nvSpPr>
        <p:spPr>
          <a:xfrm>
            <a:off x="417352" y="1624260"/>
            <a:ext cx="3775393" cy="707886"/>
          </a:xfrm>
          <a:prstGeom prst="rect">
            <a:avLst/>
          </a:prstGeom>
          <a:noFill/>
        </p:spPr>
        <p:txBody>
          <a:bodyPr wrap="none" rtlCol="0">
            <a:spAutoFit/>
          </a:bodyPr>
          <a:lstStyle/>
          <a:p>
            <a:r>
              <a:rPr lang="zh-CN" altLang="en-US" sz="4000" dirty="0">
                <a:gradFill>
                  <a:gsLst>
                    <a:gs pos="100000">
                      <a:srgbClr val="D1CCB5"/>
                    </a:gs>
                    <a:gs pos="31000">
                      <a:schemeClr val="bg1"/>
                    </a:gs>
                  </a:gsLst>
                  <a:lin ang="5100000" scaled="0"/>
                </a:gradFill>
              </a:rPr>
              <a:t>方案价值与收益</a:t>
            </a:r>
          </a:p>
        </p:txBody>
      </p:sp>
      <p:sp>
        <p:nvSpPr>
          <p:cNvPr id="11" name="文本框 10">
            <a:extLst>
              <a:ext uri="{FF2B5EF4-FFF2-40B4-BE49-F238E27FC236}">
                <a16:creationId xmlns:a16="http://schemas.microsoft.com/office/drawing/2014/main" id="{C26A99A3-BBB8-4770-3F26-D618F7ED2F41}"/>
              </a:ext>
            </a:extLst>
          </p:cNvPr>
          <p:cNvSpPr txBox="1"/>
          <p:nvPr/>
        </p:nvSpPr>
        <p:spPr>
          <a:xfrm>
            <a:off x="1085850" y="5454014"/>
            <a:ext cx="2476271" cy="787267"/>
          </a:xfrm>
          <a:prstGeom prst="rect">
            <a:avLst/>
          </a:prstGeom>
          <a:noFill/>
        </p:spPr>
        <p:txBody>
          <a:bodyPr wrap="square">
            <a:spAutoFit/>
          </a:bodyPr>
          <a:lstStyle/>
          <a:p>
            <a:pPr algn="just">
              <a:lnSpc>
                <a:spcPct val="150000"/>
              </a:lnSpc>
            </a:pPr>
            <a:r>
              <a:rPr lang="zh-CN" altLang="en-US" sz="1600" dirty="0">
                <a:solidFill>
                  <a:schemeClr val="accent2"/>
                </a:solidFill>
              </a:rPr>
              <a:t>四线程下</a:t>
            </a:r>
            <a:r>
              <a:rPr lang="en-US" altLang="zh-CN" sz="1600" dirty="0">
                <a:solidFill>
                  <a:schemeClr val="accent2"/>
                </a:solidFill>
              </a:rPr>
              <a:t>RPA+AI</a:t>
            </a:r>
            <a:r>
              <a:rPr lang="zh-CN" altLang="en-US" sz="1600" dirty="0">
                <a:solidFill>
                  <a:schemeClr val="accent2"/>
                </a:solidFill>
              </a:rPr>
              <a:t>比人工抓取</a:t>
            </a:r>
            <a:r>
              <a:rPr lang="en-US" altLang="zh-CN" sz="1600" dirty="0">
                <a:solidFill>
                  <a:schemeClr val="accent2"/>
                </a:solidFill>
              </a:rPr>
              <a:t>+</a:t>
            </a:r>
            <a:r>
              <a:rPr lang="zh-CN" altLang="en-US" sz="1600" dirty="0">
                <a:solidFill>
                  <a:schemeClr val="accent2"/>
                </a:solidFill>
              </a:rPr>
              <a:t>分析数据 的速度比</a:t>
            </a:r>
          </a:p>
        </p:txBody>
      </p:sp>
      <p:sp>
        <p:nvSpPr>
          <p:cNvPr id="12" name="文本框 11">
            <a:extLst>
              <a:ext uri="{FF2B5EF4-FFF2-40B4-BE49-F238E27FC236}">
                <a16:creationId xmlns:a16="http://schemas.microsoft.com/office/drawing/2014/main" id="{A1CAF0D7-2380-266E-44FD-F2C2CDBA6B5B}"/>
              </a:ext>
            </a:extLst>
          </p:cNvPr>
          <p:cNvSpPr txBox="1"/>
          <p:nvPr/>
        </p:nvSpPr>
        <p:spPr>
          <a:xfrm>
            <a:off x="8905874" y="3331579"/>
            <a:ext cx="2768827" cy="2345322"/>
          </a:xfrm>
          <a:prstGeom prst="rect">
            <a:avLst/>
          </a:prstGeom>
          <a:noFill/>
        </p:spPr>
        <p:txBody>
          <a:bodyPr wrap="square">
            <a:spAutoFit/>
          </a:bodyPr>
          <a:lstStyle>
            <a:defPPr>
              <a:defRPr lang="zh-CN"/>
            </a:defPPr>
            <a:lvl1pPr algn="just">
              <a:lnSpc>
                <a:spcPct val="150000"/>
              </a:lnSpc>
              <a:defRPr sz="2000" b="0" i="0">
                <a:solidFill>
                  <a:schemeClr val="accent2"/>
                </a:solidFill>
                <a:effectLst/>
                <a:latin typeface="+mj-lt"/>
              </a:defRPr>
            </a:lvl1pPr>
          </a:lstStyle>
          <a:p>
            <a:r>
              <a:rPr lang="zh-CN" altLang="en-US" dirty="0"/>
              <a:t>例如，原本需要数小时的数据处理工作，</a:t>
            </a:r>
            <a:r>
              <a:rPr lang="en-US" altLang="zh-CN" dirty="0"/>
              <a:t>RPA</a:t>
            </a:r>
            <a:r>
              <a:rPr lang="zh-CN" altLang="en-US" dirty="0"/>
              <a:t>机器人可以在几分钟内完成，从而大幅提高工作效率。</a:t>
            </a:r>
          </a:p>
        </p:txBody>
      </p:sp>
      <p:sp>
        <p:nvSpPr>
          <p:cNvPr id="13" name="矩形: 圆角 12">
            <a:extLst>
              <a:ext uri="{FF2B5EF4-FFF2-40B4-BE49-F238E27FC236}">
                <a16:creationId xmlns:a16="http://schemas.microsoft.com/office/drawing/2014/main" id="{B8F5D1D7-1038-41BB-A27E-48BF42BA9D51}"/>
              </a:ext>
            </a:extLst>
          </p:cNvPr>
          <p:cNvSpPr/>
          <p:nvPr/>
        </p:nvSpPr>
        <p:spPr>
          <a:xfrm>
            <a:off x="8486775" y="1181099"/>
            <a:ext cx="4210050" cy="1562101"/>
          </a:xfrm>
          <a:prstGeom prst="roundRect">
            <a:avLst>
              <a:gd name="adj" fmla="val 9984"/>
            </a:avLst>
          </a:prstGeom>
          <a:solidFill>
            <a:srgbClr val="1B4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D628934-1D5E-44F9-E160-DAE22C2B379A}"/>
              </a:ext>
            </a:extLst>
          </p:cNvPr>
          <p:cNvSpPr txBox="1"/>
          <p:nvPr/>
        </p:nvSpPr>
        <p:spPr>
          <a:xfrm>
            <a:off x="4839397" y="2877346"/>
            <a:ext cx="2751330" cy="1422634"/>
          </a:xfrm>
          <a:prstGeom prst="rect">
            <a:avLst/>
          </a:prstGeom>
          <a:noFill/>
        </p:spPr>
        <p:txBody>
          <a:bodyPr wrap="square">
            <a:spAutoFit/>
          </a:bodyPr>
          <a:lstStyle/>
          <a:p>
            <a:pPr algn="just">
              <a:lnSpc>
                <a:spcPct val="150000"/>
              </a:lnSpc>
            </a:pPr>
            <a:r>
              <a:rPr lang="zh-CN" altLang="en-US" sz="2000" dirty="0">
                <a:solidFill>
                  <a:schemeClr val="accent2"/>
                </a:solidFill>
                <a:latin typeface="+mj-lt"/>
              </a:rPr>
              <a:t>通过自动化技术，可以显著减少手动操作的时间</a:t>
            </a:r>
          </a:p>
        </p:txBody>
      </p:sp>
      <p:sp>
        <p:nvSpPr>
          <p:cNvPr id="15" name="文本框 14">
            <a:extLst>
              <a:ext uri="{FF2B5EF4-FFF2-40B4-BE49-F238E27FC236}">
                <a16:creationId xmlns:a16="http://schemas.microsoft.com/office/drawing/2014/main" id="{E8015CC7-554F-19E0-1EF3-758B1FB772CD}"/>
              </a:ext>
            </a:extLst>
          </p:cNvPr>
          <p:cNvSpPr txBox="1"/>
          <p:nvPr/>
        </p:nvSpPr>
        <p:spPr>
          <a:xfrm>
            <a:off x="1063396" y="3800430"/>
            <a:ext cx="2498725" cy="787267"/>
          </a:xfrm>
          <a:prstGeom prst="rect">
            <a:avLst/>
          </a:prstGeom>
          <a:noFill/>
        </p:spPr>
        <p:txBody>
          <a:bodyPr wrap="square">
            <a:spAutoFit/>
          </a:bodyPr>
          <a:lstStyle/>
          <a:p>
            <a:pPr algn="just">
              <a:lnSpc>
                <a:spcPct val="150000"/>
              </a:lnSpc>
            </a:pPr>
            <a:r>
              <a:rPr lang="zh-CN" altLang="en-US" sz="1600" b="0" i="0" dirty="0">
                <a:solidFill>
                  <a:schemeClr val="accent2"/>
                </a:solidFill>
                <a:effectLst/>
                <a:latin typeface="+mj-lt"/>
              </a:rPr>
              <a:t>单线程下</a:t>
            </a:r>
            <a:r>
              <a:rPr lang="en-US" altLang="zh-CN" sz="1600" b="0" i="0" dirty="0">
                <a:solidFill>
                  <a:schemeClr val="accent2"/>
                </a:solidFill>
                <a:effectLst/>
                <a:latin typeface="+mj-lt"/>
              </a:rPr>
              <a:t>RPA+AI</a:t>
            </a:r>
            <a:r>
              <a:rPr lang="zh-CN" altLang="en-US" sz="1600" b="0" i="0" dirty="0">
                <a:solidFill>
                  <a:schemeClr val="accent2"/>
                </a:solidFill>
                <a:effectLst/>
                <a:latin typeface="+mj-lt"/>
              </a:rPr>
              <a:t>比人工抓取</a:t>
            </a:r>
            <a:r>
              <a:rPr lang="en-US" altLang="zh-CN" sz="1600" b="0" i="0" dirty="0">
                <a:solidFill>
                  <a:schemeClr val="accent2"/>
                </a:solidFill>
                <a:effectLst/>
                <a:latin typeface="+mj-lt"/>
              </a:rPr>
              <a:t>+</a:t>
            </a:r>
            <a:r>
              <a:rPr lang="zh-CN" altLang="en-US" sz="1600" b="0" i="0" dirty="0">
                <a:solidFill>
                  <a:schemeClr val="accent2"/>
                </a:solidFill>
                <a:effectLst/>
                <a:latin typeface="+mj-lt"/>
              </a:rPr>
              <a:t>分析数据 的速度比</a:t>
            </a:r>
            <a:endParaRPr lang="zh-CN" altLang="en-US" sz="1600" dirty="0">
              <a:solidFill>
                <a:schemeClr val="accent2"/>
              </a:solidFill>
              <a:latin typeface="+mj-lt"/>
            </a:endParaRPr>
          </a:p>
        </p:txBody>
      </p:sp>
      <p:sp>
        <p:nvSpPr>
          <p:cNvPr id="17" name="文本框 16">
            <a:extLst>
              <a:ext uri="{FF2B5EF4-FFF2-40B4-BE49-F238E27FC236}">
                <a16:creationId xmlns:a16="http://schemas.microsoft.com/office/drawing/2014/main" id="{6922778A-F022-FF81-7466-113B04B21AE2}"/>
              </a:ext>
            </a:extLst>
          </p:cNvPr>
          <p:cNvSpPr txBox="1"/>
          <p:nvPr/>
        </p:nvSpPr>
        <p:spPr>
          <a:xfrm>
            <a:off x="1029369" y="2554015"/>
            <a:ext cx="2368107" cy="1433341"/>
          </a:xfrm>
          <a:prstGeom prst="rect">
            <a:avLst/>
          </a:prstGeom>
          <a:noFill/>
        </p:spPr>
        <p:txBody>
          <a:bodyPr wrap="square">
            <a:spAutoFit/>
          </a:bodyPr>
          <a:lstStyle/>
          <a:p>
            <a:pPr algn="just">
              <a:lnSpc>
                <a:spcPct val="150000"/>
              </a:lnSpc>
            </a:pPr>
            <a:r>
              <a:rPr lang="en-US" altLang="zh-CN" sz="6600" b="1" dirty="0">
                <a:latin typeface="+mj-lt"/>
              </a:rPr>
              <a:t>4.28</a:t>
            </a:r>
            <a:r>
              <a:rPr lang="zh-CN" altLang="en-US" sz="2800" b="1" dirty="0">
                <a:solidFill>
                  <a:schemeClr val="accent2"/>
                </a:solidFill>
                <a:latin typeface="+mj-lt"/>
              </a:rPr>
              <a:t>倍</a:t>
            </a:r>
          </a:p>
        </p:txBody>
      </p:sp>
      <p:sp>
        <p:nvSpPr>
          <p:cNvPr id="18" name="文本框 17">
            <a:extLst>
              <a:ext uri="{FF2B5EF4-FFF2-40B4-BE49-F238E27FC236}">
                <a16:creationId xmlns:a16="http://schemas.microsoft.com/office/drawing/2014/main" id="{788E5DF0-F33F-7C4D-9F99-36124AAA31FE}"/>
              </a:ext>
            </a:extLst>
          </p:cNvPr>
          <p:cNvSpPr txBox="1"/>
          <p:nvPr/>
        </p:nvSpPr>
        <p:spPr>
          <a:xfrm>
            <a:off x="1006245" y="4159883"/>
            <a:ext cx="2368107" cy="1433341"/>
          </a:xfrm>
          <a:prstGeom prst="rect">
            <a:avLst/>
          </a:prstGeom>
          <a:noFill/>
        </p:spPr>
        <p:txBody>
          <a:bodyPr wrap="square">
            <a:spAutoFit/>
          </a:bodyPr>
          <a:lstStyle/>
          <a:p>
            <a:pPr algn="just">
              <a:lnSpc>
                <a:spcPct val="150000"/>
              </a:lnSpc>
            </a:pPr>
            <a:r>
              <a:rPr lang="en-US" altLang="zh-CN" sz="6600" b="1" dirty="0">
                <a:latin typeface="+mj-lt"/>
              </a:rPr>
              <a:t>16.3</a:t>
            </a:r>
            <a:r>
              <a:rPr lang="zh-CN" altLang="en-US" sz="2800" b="1" dirty="0">
                <a:solidFill>
                  <a:schemeClr val="accent2"/>
                </a:solidFill>
                <a:latin typeface="+mj-lt"/>
              </a:rPr>
              <a:t>倍</a:t>
            </a:r>
          </a:p>
        </p:txBody>
      </p:sp>
      <p:sp>
        <p:nvSpPr>
          <p:cNvPr id="19" name="文本框 18">
            <a:extLst>
              <a:ext uri="{FF2B5EF4-FFF2-40B4-BE49-F238E27FC236}">
                <a16:creationId xmlns:a16="http://schemas.microsoft.com/office/drawing/2014/main" id="{B1FA34E8-FE65-14EA-BCDB-A7670C905DA1}"/>
              </a:ext>
            </a:extLst>
          </p:cNvPr>
          <p:cNvSpPr txBox="1"/>
          <p:nvPr/>
        </p:nvSpPr>
        <p:spPr>
          <a:xfrm>
            <a:off x="2190984" y="2247916"/>
            <a:ext cx="374494" cy="215444"/>
          </a:xfrm>
          <a:prstGeom prst="rect">
            <a:avLst/>
          </a:prstGeom>
          <a:noFill/>
        </p:spPr>
        <p:txBody>
          <a:bodyPr wrap="square">
            <a:spAutoFit/>
          </a:bodyPr>
          <a:lstStyle/>
          <a:p>
            <a:pPr algn="just"/>
            <a:r>
              <a:rPr lang="en-US" altLang="zh-CN" sz="800" b="1" i="0" dirty="0">
                <a:solidFill>
                  <a:schemeClr val="bg2">
                    <a:alpha val="63000"/>
                  </a:schemeClr>
                </a:solidFill>
                <a:effectLst/>
                <a:latin typeface="+mj-lt"/>
              </a:rPr>
              <a:t>6m</a:t>
            </a:r>
            <a:endParaRPr lang="zh-CN" altLang="en-US" sz="800" b="1" dirty="0">
              <a:solidFill>
                <a:schemeClr val="bg2">
                  <a:alpha val="63000"/>
                </a:schemeClr>
              </a:solidFill>
              <a:latin typeface="+mj-lt"/>
            </a:endParaRPr>
          </a:p>
        </p:txBody>
      </p:sp>
      <p:sp>
        <p:nvSpPr>
          <p:cNvPr id="20" name="文本框 19">
            <a:extLst>
              <a:ext uri="{FF2B5EF4-FFF2-40B4-BE49-F238E27FC236}">
                <a16:creationId xmlns:a16="http://schemas.microsoft.com/office/drawing/2014/main" id="{631A34EF-C8D1-B54A-EBBE-0E0B83FEA3C5}"/>
              </a:ext>
            </a:extLst>
          </p:cNvPr>
          <p:cNvSpPr txBox="1"/>
          <p:nvPr/>
        </p:nvSpPr>
        <p:spPr>
          <a:xfrm>
            <a:off x="4839397" y="1459836"/>
            <a:ext cx="2656778" cy="1138773"/>
          </a:xfrm>
          <a:prstGeom prst="rect">
            <a:avLst/>
          </a:prstGeom>
          <a:noFill/>
        </p:spPr>
        <p:txBody>
          <a:bodyPr wrap="square">
            <a:spAutoFit/>
          </a:bodyPr>
          <a:lstStyle/>
          <a:p>
            <a:pPr algn="just"/>
            <a:r>
              <a:rPr lang="en-US" altLang="zh-CN" sz="4800" b="0" dirty="0">
                <a:solidFill>
                  <a:schemeClr val="bg1"/>
                </a:solidFill>
                <a:effectLst/>
                <a:latin typeface="+mj-lt"/>
              </a:rPr>
              <a:t>RPA</a:t>
            </a:r>
            <a:r>
              <a:rPr lang="en-US" altLang="zh-CN" sz="2000" dirty="0">
                <a:solidFill>
                  <a:schemeClr val="accent2"/>
                </a:solidFill>
                <a:latin typeface="+mj-lt"/>
              </a:rPr>
              <a:t> VS</a:t>
            </a:r>
            <a:r>
              <a:rPr lang="en-US" altLang="zh-CN" sz="2000" b="0" dirty="0">
                <a:solidFill>
                  <a:schemeClr val="accent2"/>
                </a:solidFill>
                <a:effectLst/>
                <a:latin typeface="+mj-lt"/>
              </a:rPr>
              <a:t>  </a:t>
            </a:r>
            <a:r>
              <a:rPr lang="zh-CN" altLang="en-US" sz="2000" b="0" dirty="0">
                <a:solidFill>
                  <a:schemeClr val="accent2"/>
                </a:solidFill>
                <a:effectLst/>
                <a:latin typeface="+mj-lt"/>
              </a:rPr>
              <a:t>人工</a:t>
            </a:r>
            <a:endParaRPr lang="en-US" altLang="zh-CN" sz="2000" b="0" dirty="0">
              <a:solidFill>
                <a:schemeClr val="accent2"/>
              </a:solidFill>
              <a:effectLst/>
              <a:latin typeface="+mj-lt"/>
            </a:endParaRPr>
          </a:p>
          <a:p>
            <a:pPr algn="ctr"/>
            <a:r>
              <a:rPr lang="zh-CN" altLang="en-US" sz="2000" dirty="0">
                <a:solidFill>
                  <a:schemeClr val="accent2"/>
                </a:solidFill>
                <a:latin typeface="+mj-lt"/>
              </a:rPr>
              <a:t>操作时间</a:t>
            </a:r>
          </a:p>
        </p:txBody>
      </p:sp>
      <p:sp>
        <p:nvSpPr>
          <p:cNvPr id="21" name="文本框 20">
            <a:extLst>
              <a:ext uri="{FF2B5EF4-FFF2-40B4-BE49-F238E27FC236}">
                <a16:creationId xmlns:a16="http://schemas.microsoft.com/office/drawing/2014/main" id="{E95B0812-3CE8-0C84-E269-709DBED1581C}"/>
              </a:ext>
            </a:extLst>
          </p:cNvPr>
          <p:cNvSpPr txBox="1"/>
          <p:nvPr/>
        </p:nvSpPr>
        <p:spPr>
          <a:xfrm>
            <a:off x="8845550" y="1582947"/>
            <a:ext cx="3181350" cy="830997"/>
          </a:xfrm>
          <a:prstGeom prst="rect">
            <a:avLst/>
          </a:prstGeom>
          <a:noFill/>
        </p:spPr>
        <p:txBody>
          <a:bodyPr wrap="square">
            <a:spAutoFit/>
          </a:bodyPr>
          <a:lstStyle/>
          <a:p>
            <a:pPr algn="just"/>
            <a:r>
              <a:rPr lang="en-US" altLang="zh-CN" sz="4800" b="0" dirty="0">
                <a:solidFill>
                  <a:schemeClr val="bg1"/>
                </a:solidFill>
                <a:effectLst/>
                <a:latin typeface="+mj-lt"/>
              </a:rPr>
              <a:t>1</a:t>
            </a:r>
            <a:r>
              <a:rPr lang="en-US" altLang="zh-CN" sz="4800" dirty="0">
                <a:solidFill>
                  <a:schemeClr val="bg1"/>
                </a:solidFill>
                <a:latin typeface="+mj-lt"/>
              </a:rPr>
              <a:t>.</a:t>
            </a:r>
            <a:r>
              <a:rPr lang="zh-CN" altLang="en-US" sz="4800" dirty="0">
                <a:solidFill>
                  <a:schemeClr val="accent2"/>
                </a:solidFill>
              </a:rPr>
              <a:t>提高效率</a:t>
            </a:r>
            <a:r>
              <a:rPr lang="en-US" altLang="zh-CN" sz="4800" dirty="0">
                <a:solidFill>
                  <a:schemeClr val="accent2"/>
                </a:solidFill>
              </a:rPr>
              <a:t>  </a:t>
            </a:r>
            <a:endParaRPr lang="zh-CN" altLang="en-US" sz="4800" dirty="0">
              <a:solidFill>
                <a:schemeClr val="accent2"/>
              </a:solidFill>
            </a:endParaRPr>
          </a:p>
        </p:txBody>
      </p:sp>
      <p:sp>
        <p:nvSpPr>
          <p:cNvPr id="22" name="菱形 21">
            <a:extLst>
              <a:ext uri="{FF2B5EF4-FFF2-40B4-BE49-F238E27FC236}">
                <a16:creationId xmlns:a16="http://schemas.microsoft.com/office/drawing/2014/main" id="{D1FEF85E-7468-3757-25E9-60E176D8D440}"/>
              </a:ext>
            </a:extLst>
          </p:cNvPr>
          <p:cNvSpPr/>
          <p:nvPr/>
        </p:nvSpPr>
        <p:spPr>
          <a:xfrm>
            <a:off x="11334886" y="379231"/>
            <a:ext cx="209822" cy="209822"/>
          </a:xfrm>
          <a:prstGeom prst="diamond">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a:extLst>
              <a:ext uri="{FF2B5EF4-FFF2-40B4-BE49-F238E27FC236}">
                <a16:creationId xmlns:a16="http://schemas.microsoft.com/office/drawing/2014/main" id="{1C7C1069-4CD8-4592-CA5E-3F8117339A9D}"/>
              </a:ext>
            </a:extLst>
          </p:cNvPr>
          <p:cNvSpPr/>
          <p:nvPr/>
        </p:nvSpPr>
        <p:spPr>
          <a:xfrm>
            <a:off x="11116083" y="379231"/>
            <a:ext cx="209822" cy="209822"/>
          </a:xfrm>
          <a:prstGeom prst="diamond">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a:extLst>
              <a:ext uri="{FF2B5EF4-FFF2-40B4-BE49-F238E27FC236}">
                <a16:creationId xmlns:a16="http://schemas.microsoft.com/office/drawing/2014/main" id="{091F02AA-299F-ADBC-B416-03EE9553BB02}"/>
              </a:ext>
            </a:extLst>
          </p:cNvPr>
          <p:cNvSpPr/>
          <p:nvPr/>
        </p:nvSpPr>
        <p:spPr>
          <a:xfrm>
            <a:off x="10677321" y="379231"/>
            <a:ext cx="209822" cy="209822"/>
          </a:xfrm>
          <a:prstGeom prst="diamond">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83767A1-CA4B-5393-4098-676B2D2A9675}"/>
              </a:ext>
            </a:extLst>
          </p:cNvPr>
          <p:cNvSpPr txBox="1"/>
          <p:nvPr/>
        </p:nvSpPr>
        <p:spPr>
          <a:xfrm>
            <a:off x="1085849" y="6415434"/>
            <a:ext cx="1595309" cy="246221"/>
          </a:xfrm>
          <a:prstGeom prst="rect">
            <a:avLst/>
          </a:prstGeom>
          <a:noFill/>
        </p:spPr>
        <p:txBody>
          <a:bodyPr wrap="none" rtlCol="0">
            <a:spAutoFit/>
          </a:bodyPr>
          <a:lstStyle/>
          <a:p>
            <a:r>
              <a:rPr lang="zh-CN" altLang="en-US" sz="1000" dirty="0">
                <a:solidFill>
                  <a:schemeClr val="accent1">
                    <a:alpha val="34000"/>
                  </a:schemeClr>
                </a:solidFill>
              </a:rPr>
              <a:t>数据来源：项目文档图表</a:t>
            </a:r>
          </a:p>
        </p:txBody>
      </p:sp>
    </p:spTree>
    <p:extLst>
      <p:ext uri="{BB962C8B-B14F-4D97-AF65-F5344CB8AC3E}">
        <p14:creationId xmlns:p14="http://schemas.microsoft.com/office/powerpoint/2010/main" val="4109942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500"/>
                                        <p:tgtEl>
                                          <p:spTgt spid="19"/>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1500"/>
                                        <p:tgtEl>
                                          <p:spTgt spid="15"/>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1500"/>
                                        <p:tgtEl>
                                          <p:spTgt spid="17"/>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1500"/>
                                        <p:tgtEl>
                                          <p:spTgt spid="18"/>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1500"/>
                                        <p:tgtEl>
                                          <p:spTgt spid="11"/>
                                        </p:tgtEl>
                                      </p:cBhvr>
                                    </p:animEffect>
                                  </p:childTnLst>
                                </p:cTn>
                              </p:par>
                              <p:par>
                                <p:cTn id="20" presetID="22" presetClass="entr" presetSubtype="1"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1000"/>
                                        <p:tgtEl>
                                          <p:spTgt spid="20"/>
                                        </p:tgtEl>
                                      </p:cBhvr>
                                    </p:animEffect>
                                  </p:childTnLst>
                                </p:cTn>
                              </p:par>
                              <p:par>
                                <p:cTn id="23" presetID="22" presetClass="entr" presetSubtype="1" fill="hold" grpId="0" nodeType="withEffect">
                                  <p:stCondLst>
                                    <p:cond delay="750"/>
                                  </p:stCondLst>
                                  <p:childTnLst>
                                    <p:set>
                                      <p:cBhvr>
                                        <p:cTn id="24" dur="1" fill="hold">
                                          <p:stCondLst>
                                            <p:cond delay="0"/>
                                          </p:stCondLst>
                                        </p:cTn>
                                        <p:tgtEl>
                                          <p:spTgt spid="21"/>
                                        </p:tgtEl>
                                        <p:attrNameLst>
                                          <p:attrName>style.visibility</p:attrName>
                                        </p:attrNameLst>
                                      </p:cBhvr>
                                      <p:to>
                                        <p:strVal val="visible"/>
                                      </p:to>
                                    </p:set>
                                    <p:animEffect transition="in" filter="wipe(up)">
                                      <p:cBhvr>
                                        <p:cTn id="25" dur="1000"/>
                                        <p:tgtEl>
                                          <p:spTgt spid="21"/>
                                        </p:tgtEl>
                                      </p:cBhvr>
                                    </p:animEffect>
                                  </p:childTnLst>
                                </p:cTn>
                              </p:par>
                              <p:par>
                                <p:cTn id="26" presetID="22" presetClass="entr" presetSubtype="1" fill="hold" grpId="0" nodeType="withEffect">
                                  <p:stCondLst>
                                    <p:cond delay="750"/>
                                  </p:stCondLst>
                                  <p:childTnLst>
                                    <p:set>
                                      <p:cBhvr>
                                        <p:cTn id="27" dur="1" fill="hold">
                                          <p:stCondLst>
                                            <p:cond delay="0"/>
                                          </p:stCondLst>
                                        </p:cTn>
                                        <p:tgtEl>
                                          <p:spTgt spid="14"/>
                                        </p:tgtEl>
                                        <p:attrNameLst>
                                          <p:attrName>style.visibility</p:attrName>
                                        </p:attrNameLst>
                                      </p:cBhvr>
                                      <p:to>
                                        <p:strVal val="visible"/>
                                      </p:to>
                                    </p:set>
                                    <p:animEffect transition="in" filter="wipe(up)">
                                      <p:cBhvr>
                                        <p:cTn id="28" dur="1500"/>
                                        <p:tgtEl>
                                          <p:spTgt spid="14"/>
                                        </p:tgtEl>
                                      </p:cBhvr>
                                    </p:animEffect>
                                  </p:childTnLst>
                                </p:cTn>
                              </p:par>
                              <p:par>
                                <p:cTn id="29" presetID="22" presetClass="entr" presetSubtype="1" fill="hold" grpId="0" nodeType="with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1500"/>
                                        <p:tgtEl>
                                          <p:spTgt spid="12"/>
                                        </p:tgtEl>
                                      </p:cBhvr>
                                    </p:animEffect>
                                  </p:childTnLst>
                                </p:cTn>
                              </p:par>
                              <p:par>
                                <p:cTn id="32" presetID="42" presetClass="entr" presetSubtype="0" fill="hold" grpId="0" nodeType="withEffect">
                                  <p:stCondLst>
                                    <p:cond delay="3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anim calcmode="lin" valueType="num">
                                      <p:cBhvr>
                                        <p:cTn id="35" dur="750" fill="hold"/>
                                        <p:tgtEl>
                                          <p:spTgt spid="25"/>
                                        </p:tgtEl>
                                        <p:attrNameLst>
                                          <p:attrName>ppt_x</p:attrName>
                                        </p:attrNameLst>
                                      </p:cBhvr>
                                      <p:tavLst>
                                        <p:tav tm="0">
                                          <p:val>
                                            <p:strVal val="#ppt_x"/>
                                          </p:val>
                                        </p:tav>
                                        <p:tav tm="100000">
                                          <p:val>
                                            <p:strVal val="#ppt_x"/>
                                          </p:val>
                                        </p:tav>
                                      </p:tavLst>
                                    </p:anim>
                                    <p:anim calcmode="lin" valueType="num">
                                      <p:cBhvr>
                                        <p:cTn id="36" dur="750" fill="hold"/>
                                        <p:tgtEl>
                                          <p:spTgt spid="25"/>
                                        </p:tgtEl>
                                        <p:attrNameLst>
                                          <p:attrName>ppt_y</p:attrName>
                                        </p:attrNameLst>
                                      </p:cBhvr>
                                      <p:tavLst>
                                        <p:tav tm="0">
                                          <p:val>
                                            <p:strVal val="#ppt_y+.1"/>
                                          </p:val>
                                        </p:tav>
                                        <p:tav tm="100000">
                                          <p:val>
                                            <p:strVal val="#ppt_y"/>
                                          </p:val>
                                        </p:tav>
                                      </p:tavLst>
                                    </p:anim>
                                  </p:childTnLst>
                                </p:cTn>
                              </p:par>
                              <p:par>
                                <p:cTn id="37" presetID="2" presetClass="entr" presetSubtype="8" decel="100000" fill="hold" grpId="0" nodeType="withEffect">
                                  <p:stCondLst>
                                    <p:cond delay="25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1500" fill="hold"/>
                                        <p:tgtEl>
                                          <p:spTgt spid="10"/>
                                        </p:tgtEl>
                                        <p:attrNameLst>
                                          <p:attrName>ppt_x</p:attrName>
                                        </p:attrNameLst>
                                      </p:cBhvr>
                                      <p:tavLst>
                                        <p:tav tm="0">
                                          <p:val>
                                            <p:strVal val="0-#ppt_w/2"/>
                                          </p:val>
                                        </p:tav>
                                        <p:tav tm="100000">
                                          <p:val>
                                            <p:strVal val="#ppt_x"/>
                                          </p:val>
                                        </p:tav>
                                      </p:tavLst>
                                    </p:anim>
                                    <p:anim calcmode="lin" valueType="num">
                                      <p:cBhvr additive="base">
                                        <p:cTn id="40" dur="1500" fill="hold"/>
                                        <p:tgtEl>
                                          <p:spTgt spid="10"/>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25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500"/>
                                        <p:tgtEl>
                                          <p:spTgt spid="10"/>
                                        </p:tgtEl>
                                      </p:cBhvr>
                                    </p:animEffect>
                                  </p:childTnLst>
                                </p:cTn>
                              </p:par>
                              <p:par>
                                <p:cTn id="44" presetID="10" presetClass="entr" presetSubtype="0" fill="hold" nodeType="withEffect">
                                  <p:stCondLst>
                                    <p:cond delay="25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6" presetClass="entr" presetSubtype="37" fill="hold" grpId="0" nodeType="withEffect">
                                  <p:stCondLst>
                                    <p:cond delay="500"/>
                                  </p:stCondLst>
                                  <p:childTnLst>
                                    <p:set>
                                      <p:cBhvr>
                                        <p:cTn id="48" dur="1" fill="hold">
                                          <p:stCondLst>
                                            <p:cond delay="0"/>
                                          </p:stCondLst>
                                        </p:cTn>
                                        <p:tgtEl>
                                          <p:spTgt spid="2"/>
                                        </p:tgtEl>
                                        <p:attrNameLst>
                                          <p:attrName>style.visibility</p:attrName>
                                        </p:attrNameLst>
                                      </p:cBhvr>
                                      <p:to>
                                        <p:strVal val="visible"/>
                                      </p:to>
                                    </p:set>
                                    <p:animEffect transition="in" filter="barn(outVertical)">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p:bldP spid="10" grpId="1"/>
      <p:bldP spid="11" grpId="0"/>
      <p:bldP spid="12" grpId="0"/>
      <p:bldP spid="14" grpId="0"/>
      <p:bldP spid="15" grpId="0"/>
      <p:bldP spid="17" grpId="0"/>
      <p:bldP spid="18" grpId="0"/>
      <p:bldP spid="19" grpId="0"/>
      <p:bldP spid="20" grpId="0"/>
      <p:bldP spid="21"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a:extLst>
              <a:ext uri="{FF2B5EF4-FFF2-40B4-BE49-F238E27FC236}">
                <a16:creationId xmlns:a16="http://schemas.microsoft.com/office/drawing/2014/main" id="{9FFA8FC3-1E10-4DFC-9EC8-C21E8E26B17C}"/>
              </a:ext>
            </a:extLst>
          </p:cNvPr>
          <p:cNvSpPr/>
          <p:nvPr/>
        </p:nvSpPr>
        <p:spPr>
          <a:xfrm rot="584818">
            <a:off x="2944817" y="1482413"/>
            <a:ext cx="955422" cy="938284"/>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D7CA3F76-2890-C85E-3E69-06E0E69DB772}"/>
              </a:ext>
            </a:extLst>
          </p:cNvPr>
          <p:cNvSpPr/>
          <p:nvPr/>
        </p:nvSpPr>
        <p:spPr>
          <a:xfrm rot="584818">
            <a:off x="11758168" y="251347"/>
            <a:ext cx="267590" cy="262790"/>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a:extLst>
              <a:ext uri="{FF2B5EF4-FFF2-40B4-BE49-F238E27FC236}">
                <a16:creationId xmlns:a16="http://schemas.microsoft.com/office/drawing/2014/main" id="{D3E84FF8-52F5-233A-D3A0-7C92126DECB7}"/>
              </a:ext>
            </a:extLst>
          </p:cNvPr>
          <p:cNvGrpSpPr/>
          <p:nvPr/>
        </p:nvGrpSpPr>
        <p:grpSpPr>
          <a:xfrm>
            <a:off x="11815515" y="653095"/>
            <a:ext cx="146048" cy="773492"/>
            <a:chOff x="11816669" y="665122"/>
            <a:chExt cx="146048" cy="773492"/>
          </a:xfrm>
        </p:grpSpPr>
        <p:sp>
          <p:nvSpPr>
            <p:cNvPr id="9" name="菱形 8">
              <a:extLst>
                <a:ext uri="{FF2B5EF4-FFF2-40B4-BE49-F238E27FC236}">
                  <a16:creationId xmlns:a16="http://schemas.microsoft.com/office/drawing/2014/main" id="{AE0989C0-685C-EA99-8416-3AE56152F22E}"/>
                </a:ext>
              </a:extLst>
            </p:cNvPr>
            <p:cNvSpPr/>
            <p:nvPr/>
          </p:nvSpPr>
          <p:spPr>
            <a:xfrm>
              <a:off x="11816669" y="665122"/>
              <a:ext cx="146048" cy="146048"/>
            </a:xfrm>
            <a:prstGeom prst="diamond">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F93247D2-5737-D1BA-77B8-46424797765E}"/>
                </a:ext>
              </a:extLst>
            </p:cNvPr>
            <p:cNvSpPr/>
            <p:nvPr/>
          </p:nvSpPr>
          <p:spPr>
            <a:xfrm>
              <a:off x="11830296" y="1116615"/>
              <a:ext cx="123334" cy="106322"/>
            </a:xfrm>
            <a:prstGeom prst="triangl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C1FC3BD-CE05-F8E3-6903-1B1DB2BCD739}"/>
                </a:ext>
              </a:extLst>
            </p:cNvPr>
            <p:cNvSpPr/>
            <p:nvPr/>
          </p:nvSpPr>
          <p:spPr>
            <a:xfrm>
              <a:off x="11835974" y="1326638"/>
              <a:ext cx="111978" cy="111976"/>
            </a:xfrm>
            <a:prstGeom prst="rect">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ACDF8990-822C-CC7D-8036-84A97C8D0B19}"/>
                </a:ext>
              </a:extLst>
            </p:cNvPr>
            <p:cNvSpPr/>
            <p:nvPr/>
          </p:nvSpPr>
          <p:spPr>
            <a:xfrm>
              <a:off x="11833135" y="905110"/>
              <a:ext cx="117656" cy="117656"/>
            </a:xfrm>
            <a:prstGeom prst="ellips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B221417F-0B5C-A5DE-DE89-EE1AD2203E89}"/>
              </a:ext>
            </a:extLst>
          </p:cNvPr>
          <p:cNvSpPr txBox="1"/>
          <p:nvPr/>
        </p:nvSpPr>
        <p:spPr>
          <a:xfrm>
            <a:off x="844321" y="1426587"/>
            <a:ext cx="5667829" cy="3046988"/>
          </a:xfrm>
          <a:prstGeom prst="rect">
            <a:avLst/>
          </a:prstGeom>
          <a:noFill/>
        </p:spPr>
        <p:txBody>
          <a:bodyPr wrap="square">
            <a:spAutoFit/>
          </a:bodyPr>
          <a:lstStyle/>
          <a:p>
            <a:r>
              <a:rPr lang="en-US" altLang="zh-CN" sz="9600" b="1" i="0" dirty="0">
                <a:solidFill>
                  <a:schemeClr val="accent1"/>
                </a:solidFill>
                <a:effectLst/>
              </a:rPr>
              <a:t>1. </a:t>
            </a:r>
            <a:br>
              <a:rPr lang="en-US" altLang="zh-CN" sz="9600" b="1" i="0" dirty="0">
                <a:solidFill>
                  <a:schemeClr val="accent1"/>
                </a:solidFill>
                <a:effectLst/>
              </a:rPr>
            </a:br>
            <a:r>
              <a:rPr lang="zh-CN" altLang="en-US" sz="9600" b="1" i="0" dirty="0">
                <a:solidFill>
                  <a:schemeClr val="accent1"/>
                </a:solidFill>
                <a:effectLst/>
              </a:rPr>
              <a:t>提高效率</a:t>
            </a:r>
            <a:endParaRPr lang="zh-CN" altLang="en-US" sz="9600" dirty="0">
              <a:solidFill>
                <a:schemeClr val="accent1"/>
              </a:solidFill>
            </a:endParaRPr>
          </a:p>
        </p:txBody>
      </p:sp>
      <p:sp>
        <p:nvSpPr>
          <p:cNvPr id="20" name="圆: 空心 19">
            <a:extLst>
              <a:ext uri="{FF2B5EF4-FFF2-40B4-BE49-F238E27FC236}">
                <a16:creationId xmlns:a16="http://schemas.microsoft.com/office/drawing/2014/main" id="{426CC9BC-C088-60E7-55BF-5DB1039A2C8C}"/>
              </a:ext>
            </a:extLst>
          </p:cNvPr>
          <p:cNvSpPr/>
          <p:nvPr/>
        </p:nvSpPr>
        <p:spPr>
          <a:xfrm>
            <a:off x="6487449" y="1328702"/>
            <a:ext cx="1051676" cy="1051676"/>
          </a:xfrm>
          <a:prstGeom prst="donut">
            <a:avLst>
              <a:gd name="adj" fmla="val 11765"/>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a:extLst>
              <a:ext uri="{FF2B5EF4-FFF2-40B4-BE49-F238E27FC236}">
                <a16:creationId xmlns:a16="http://schemas.microsoft.com/office/drawing/2014/main" id="{070BC6C3-E4CE-2AB5-9EA2-3FE61B8AFE52}"/>
              </a:ext>
            </a:extLst>
          </p:cNvPr>
          <p:cNvSpPr/>
          <p:nvPr/>
        </p:nvSpPr>
        <p:spPr>
          <a:xfrm rot="3230238">
            <a:off x="6549355" y="1380722"/>
            <a:ext cx="930970" cy="921720"/>
          </a:xfrm>
          <a:prstGeom prst="blockArc">
            <a:avLst>
              <a:gd name="adj1" fmla="val 13299208"/>
              <a:gd name="adj2" fmla="val 10703612"/>
              <a:gd name="adj3" fmla="val 8853"/>
            </a:avLst>
          </a:prstGeom>
          <a:solidFill>
            <a:srgbClr val="86673C"/>
          </a:solidFill>
          <a:ln w="1079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圆: 空心 21">
            <a:extLst>
              <a:ext uri="{FF2B5EF4-FFF2-40B4-BE49-F238E27FC236}">
                <a16:creationId xmlns:a16="http://schemas.microsoft.com/office/drawing/2014/main" id="{2D93E13A-066A-2FB9-8A4E-4A5A2328922E}"/>
              </a:ext>
            </a:extLst>
          </p:cNvPr>
          <p:cNvSpPr/>
          <p:nvPr/>
        </p:nvSpPr>
        <p:spPr>
          <a:xfrm>
            <a:off x="6506547" y="3140826"/>
            <a:ext cx="1051676" cy="1051676"/>
          </a:xfrm>
          <a:prstGeom prst="donut">
            <a:avLst>
              <a:gd name="adj" fmla="val 11765"/>
            </a:avLst>
          </a:prstGeom>
          <a:solidFill>
            <a:schemeClr val="accent3">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空心弧 22">
            <a:extLst>
              <a:ext uri="{FF2B5EF4-FFF2-40B4-BE49-F238E27FC236}">
                <a16:creationId xmlns:a16="http://schemas.microsoft.com/office/drawing/2014/main" id="{CF295B86-0AB2-74F6-F0DC-1B77D33F349C}"/>
              </a:ext>
            </a:extLst>
          </p:cNvPr>
          <p:cNvSpPr/>
          <p:nvPr/>
        </p:nvSpPr>
        <p:spPr>
          <a:xfrm rot="3542932">
            <a:off x="6565177" y="3195798"/>
            <a:ext cx="930360" cy="937696"/>
          </a:xfrm>
          <a:prstGeom prst="blockArc">
            <a:avLst>
              <a:gd name="adj1" fmla="val 12920819"/>
              <a:gd name="adj2" fmla="val 13206559"/>
              <a:gd name="adj3" fmla="val 0"/>
            </a:avLst>
          </a:prstGeom>
          <a:solidFill>
            <a:srgbClr val="86673C"/>
          </a:solidFill>
          <a:ln w="104775"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0DB675A6-7A65-FC09-1AB6-98C1EDD583CA}"/>
              </a:ext>
            </a:extLst>
          </p:cNvPr>
          <p:cNvSpPr txBox="1"/>
          <p:nvPr/>
        </p:nvSpPr>
        <p:spPr>
          <a:xfrm>
            <a:off x="6594585" y="1652467"/>
            <a:ext cx="909219" cy="400110"/>
          </a:xfrm>
          <a:prstGeom prst="rect">
            <a:avLst/>
          </a:prstGeom>
          <a:noFill/>
        </p:spPr>
        <p:txBody>
          <a:bodyPr wrap="square" rtlCol="0">
            <a:spAutoFit/>
          </a:bodyPr>
          <a:lstStyle/>
          <a:p>
            <a:r>
              <a:rPr lang="en-US" altLang="zh-CN" sz="2000" b="1" dirty="0">
                <a:solidFill>
                  <a:schemeClr val="accent1"/>
                </a:solidFill>
              </a:rPr>
              <a:t>95.5%</a:t>
            </a:r>
            <a:endParaRPr lang="zh-CN" altLang="en-US" sz="1200" b="1" dirty="0">
              <a:solidFill>
                <a:schemeClr val="accent1"/>
              </a:solidFill>
            </a:endParaRPr>
          </a:p>
        </p:txBody>
      </p:sp>
      <p:sp>
        <p:nvSpPr>
          <p:cNvPr id="25" name="文本框 24">
            <a:extLst>
              <a:ext uri="{FF2B5EF4-FFF2-40B4-BE49-F238E27FC236}">
                <a16:creationId xmlns:a16="http://schemas.microsoft.com/office/drawing/2014/main" id="{C08644D0-8C40-1B45-B835-00DB226B8CC4}"/>
              </a:ext>
            </a:extLst>
          </p:cNvPr>
          <p:cNvSpPr txBox="1"/>
          <p:nvPr/>
        </p:nvSpPr>
        <p:spPr>
          <a:xfrm>
            <a:off x="6683574" y="3464591"/>
            <a:ext cx="895015" cy="400110"/>
          </a:xfrm>
          <a:prstGeom prst="rect">
            <a:avLst/>
          </a:prstGeom>
          <a:noFill/>
        </p:spPr>
        <p:txBody>
          <a:bodyPr wrap="square" rtlCol="0">
            <a:spAutoFit/>
          </a:bodyPr>
          <a:lstStyle>
            <a:defPPr>
              <a:defRPr lang="zh-CN"/>
            </a:defPPr>
            <a:lvl1pPr>
              <a:defRPr sz="2000" b="1">
                <a:solidFill>
                  <a:schemeClr val="accent1"/>
                </a:solidFill>
              </a:defRPr>
            </a:lvl1pPr>
          </a:lstStyle>
          <a:p>
            <a:r>
              <a:rPr lang="en-US" altLang="zh-CN" dirty="0"/>
              <a:t>4.5%</a:t>
            </a:r>
            <a:endParaRPr lang="zh-CN" altLang="en-US" sz="1200" dirty="0"/>
          </a:p>
        </p:txBody>
      </p:sp>
      <p:sp>
        <p:nvSpPr>
          <p:cNvPr id="26" name="文本框 25">
            <a:extLst>
              <a:ext uri="{FF2B5EF4-FFF2-40B4-BE49-F238E27FC236}">
                <a16:creationId xmlns:a16="http://schemas.microsoft.com/office/drawing/2014/main" id="{2D50D226-1E49-5DD5-213D-1513DEE701E1}"/>
              </a:ext>
            </a:extLst>
          </p:cNvPr>
          <p:cNvSpPr txBox="1"/>
          <p:nvPr/>
        </p:nvSpPr>
        <p:spPr>
          <a:xfrm>
            <a:off x="7744022" y="1483190"/>
            <a:ext cx="3400228" cy="738664"/>
          </a:xfrm>
          <a:prstGeom prst="rect">
            <a:avLst/>
          </a:prstGeom>
          <a:noFill/>
        </p:spPr>
        <p:txBody>
          <a:bodyPr wrap="square">
            <a:spAutoFit/>
          </a:bodyPr>
          <a:lstStyle/>
          <a:p>
            <a:pPr algn="just"/>
            <a:r>
              <a:rPr lang="en-US" altLang="zh-CN" sz="1400" dirty="0">
                <a:solidFill>
                  <a:schemeClr val="accent2"/>
                </a:solidFill>
                <a:latin typeface="+mj-lt"/>
              </a:rPr>
              <a:t>RPA+AI</a:t>
            </a:r>
            <a:r>
              <a:rPr lang="zh-CN" altLang="en-US" sz="1400" dirty="0">
                <a:solidFill>
                  <a:schemeClr val="accent2"/>
                </a:solidFill>
                <a:latin typeface="+mj-lt"/>
              </a:rPr>
              <a:t>完成了</a:t>
            </a:r>
            <a:r>
              <a:rPr lang="en-US" altLang="zh-CN" sz="1400" dirty="0">
                <a:solidFill>
                  <a:schemeClr val="accent2"/>
                </a:solidFill>
                <a:latin typeface="+mj-lt"/>
              </a:rPr>
              <a:t>95.5%</a:t>
            </a:r>
            <a:r>
              <a:rPr lang="zh-CN" altLang="en-US" sz="1400" dirty="0">
                <a:solidFill>
                  <a:schemeClr val="accent2"/>
                </a:solidFill>
                <a:latin typeface="+mj-lt"/>
              </a:rPr>
              <a:t>的工作量，说明其能够处理大量数据，远超人工能力范围，使得数据分析更加全面和深入</a:t>
            </a:r>
          </a:p>
        </p:txBody>
      </p:sp>
      <p:sp>
        <p:nvSpPr>
          <p:cNvPr id="27" name="文本框 26">
            <a:extLst>
              <a:ext uri="{FF2B5EF4-FFF2-40B4-BE49-F238E27FC236}">
                <a16:creationId xmlns:a16="http://schemas.microsoft.com/office/drawing/2014/main" id="{12C5EDA3-0ED9-697B-821E-02AC76A30687}"/>
              </a:ext>
            </a:extLst>
          </p:cNvPr>
          <p:cNvSpPr txBox="1"/>
          <p:nvPr/>
        </p:nvSpPr>
        <p:spPr>
          <a:xfrm>
            <a:off x="7744023" y="3257858"/>
            <a:ext cx="3400227" cy="523220"/>
          </a:xfrm>
          <a:prstGeom prst="rect">
            <a:avLst/>
          </a:prstGeom>
          <a:noFill/>
        </p:spPr>
        <p:txBody>
          <a:bodyPr wrap="square">
            <a:spAutoFit/>
          </a:bodyPr>
          <a:lstStyle/>
          <a:p>
            <a:pPr algn="just"/>
            <a:r>
              <a:rPr lang="zh-CN" altLang="en-US" sz="1400" dirty="0">
                <a:solidFill>
                  <a:schemeClr val="accent2"/>
                </a:solidFill>
                <a:latin typeface="+mj-lt"/>
              </a:rPr>
              <a:t>人工操作仅仅完成</a:t>
            </a:r>
            <a:r>
              <a:rPr lang="en-US" altLang="zh-CN" sz="1400" dirty="0">
                <a:solidFill>
                  <a:schemeClr val="accent2"/>
                </a:solidFill>
                <a:latin typeface="+mj-lt"/>
              </a:rPr>
              <a:t>4.5%</a:t>
            </a:r>
            <a:r>
              <a:rPr lang="zh-CN" altLang="en-US" sz="1400" dirty="0">
                <a:solidFill>
                  <a:schemeClr val="accent2"/>
                </a:solidFill>
                <a:latin typeface="+mj-lt"/>
              </a:rPr>
              <a:t>，在大量数据处理的背景下不如</a:t>
            </a:r>
            <a:r>
              <a:rPr lang="en-US" altLang="zh-CN" sz="1400" dirty="0">
                <a:solidFill>
                  <a:schemeClr val="accent2"/>
                </a:solidFill>
                <a:latin typeface="+mj-lt"/>
              </a:rPr>
              <a:t>RPA+AI</a:t>
            </a:r>
            <a:r>
              <a:rPr lang="zh-CN" altLang="en-US" sz="1400" dirty="0">
                <a:solidFill>
                  <a:schemeClr val="accent2"/>
                </a:solidFill>
                <a:latin typeface="+mj-lt"/>
              </a:rPr>
              <a:t>。</a:t>
            </a:r>
          </a:p>
        </p:txBody>
      </p:sp>
      <p:sp>
        <p:nvSpPr>
          <p:cNvPr id="28" name="矩形: 圆角 27">
            <a:extLst>
              <a:ext uri="{FF2B5EF4-FFF2-40B4-BE49-F238E27FC236}">
                <a16:creationId xmlns:a16="http://schemas.microsoft.com/office/drawing/2014/main" id="{543DE965-6CEB-1570-0962-FB8E8589522D}"/>
              </a:ext>
            </a:extLst>
          </p:cNvPr>
          <p:cNvSpPr/>
          <p:nvPr/>
        </p:nvSpPr>
        <p:spPr>
          <a:xfrm>
            <a:off x="-790575" y="5065351"/>
            <a:ext cx="14039850" cy="2126024"/>
          </a:xfrm>
          <a:prstGeom prst="roundRect">
            <a:avLst>
              <a:gd name="adj" fmla="val 0"/>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96D4FD67-A701-6F59-74E5-BC06D55DAAB7}"/>
              </a:ext>
            </a:extLst>
          </p:cNvPr>
          <p:cNvSpPr/>
          <p:nvPr/>
        </p:nvSpPr>
        <p:spPr>
          <a:xfrm>
            <a:off x="-365125" y="4849451"/>
            <a:ext cx="215900" cy="2159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6E786243-1ACD-9052-BE8D-297884D4D665}"/>
              </a:ext>
            </a:extLst>
          </p:cNvPr>
          <p:cNvSpPr txBox="1"/>
          <p:nvPr/>
        </p:nvSpPr>
        <p:spPr>
          <a:xfrm>
            <a:off x="844321" y="5461514"/>
            <a:ext cx="6642329" cy="738664"/>
          </a:xfrm>
          <a:prstGeom prst="rect">
            <a:avLst/>
          </a:prstGeom>
          <a:noFill/>
        </p:spPr>
        <p:txBody>
          <a:bodyPr wrap="square">
            <a:spAutoFit/>
          </a:bodyPr>
          <a:lstStyle/>
          <a:p>
            <a:pPr algn="just"/>
            <a:r>
              <a:rPr lang="zh-CN" altLang="en-US" sz="1400" dirty="0">
                <a:solidFill>
                  <a:schemeClr val="accent2"/>
                </a:solidFill>
                <a:latin typeface="+mj-lt"/>
              </a:rPr>
              <a:t>图示描述：在单个</a:t>
            </a:r>
            <a:r>
              <a:rPr lang="en-US" altLang="zh-CN" sz="1400" dirty="0">
                <a:solidFill>
                  <a:schemeClr val="accent2"/>
                </a:solidFill>
                <a:latin typeface="+mj-lt"/>
              </a:rPr>
              <a:t>RPA+AI</a:t>
            </a:r>
            <a:r>
              <a:rPr lang="zh-CN" altLang="en-US" sz="1400" dirty="0">
                <a:solidFill>
                  <a:schemeClr val="accent2"/>
                </a:solidFill>
                <a:latin typeface="+mj-lt"/>
              </a:rPr>
              <a:t>程序运行下（四线程）与单个人工操作共同进行，抓取</a:t>
            </a:r>
            <a:endParaRPr lang="en-US" altLang="zh-CN" sz="1400" dirty="0">
              <a:solidFill>
                <a:schemeClr val="accent2"/>
              </a:solidFill>
              <a:latin typeface="+mj-lt"/>
            </a:endParaRPr>
          </a:p>
          <a:p>
            <a:pPr algn="just"/>
            <a:r>
              <a:rPr lang="en-US" altLang="zh-CN" sz="1400" dirty="0">
                <a:solidFill>
                  <a:schemeClr val="accent2"/>
                </a:solidFill>
                <a:latin typeface="+mj-lt"/>
              </a:rPr>
              <a:t>1,0000</a:t>
            </a:r>
            <a:r>
              <a:rPr lang="zh-CN" altLang="en-US" sz="1400" dirty="0">
                <a:solidFill>
                  <a:schemeClr val="accent2"/>
                </a:solidFill>
                <a:latin typeface="+mj-lt"/>
              </a:rPr>
              <a:t>条帖子的内容并进行数据预处理后，并进行情感倾向分析，最后写入到数据表格中，任务完成时，人工与</a:t>
            </a:r>
            <a:r>
              <a:rPr lang="en-US" altLang="zh-CN" sz="1400" dirty="0">
                <a:solidFill>
                  <a:schemeClr val="accent2"/>
                </a:solidFill>
                <a:latin typeface="+mj-lt"/>
              </a:rPr>
              <a:t>RPA+AI</a:t>
            </a:r>
            <a:r>
              <a:rPr lang="zh-CN" altLang="en-US" sz="1400" dirty="0">
                <a:solidFill>
                  <a:schemeClr val="accent2"/>
                </a:solidFill>
                <a:latin typeface="+mj-lt"/>
              </a:rPr>
              <a:t>工作量的占比。</a:t>
            </a:r>
          </a:p>
        </p:txBody>
      </p:sp>
      <p:sp>
        <p:nvSpPr>
          <p:cNvPr id="31" name="矩形 30">
            <a:extLst>
              <a:ext uri="{FF2B5EF4-FFF2-40B4-BE49-F238E27FC236}">
                <a16:creationId xmlns:a16="http://schemas.microsoft.com/office/drawing/2014/main" id="{0E0AD4C6-D466-3C93-9784-ED186850EA85}"/>
              </a:ext>
            </a:extLst>
          </p:cNvPr>
          <p:cNvSpPr/>
          <p:nvPr/>
        </p:nvSpPr>
        <p:spPr>
          <a:xfrm>
            <a:off x="409576" y="5461514"/>
            <a:ext cx="171450" cy="187273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B6595B81-36E8-3343-61F4-4C184538DB82}"/>
              </a:ext>
            </a:extLst>
          </p:cNvPr>
          <p:cNvSpPr txBox="1"/>
          <p:nvPr/>
        </p:nvSpPr>
        <p:spPr>
          <a:xfrm>
            <a:off x="9548941" y="4473575"/>
            <a:ext cx="1595309" cy="246221"/>
          </a:xfrm>
          <a:prstGeom prst="rect">
            <a:avLst/>
          </a:prstGeom>
          <a:noFill/>
        </p:spPr>
        <p:txBody>
          <a:bodyPr wrap="none" rtlCol="0">
            <a:spAutoFit/>
          </a:bodyPr>
          <a:lstStyle/>
          <a:p>
            <a:r>
              <a:rPr lang="zh-CN" altLang="en-US" sz="1000" dirty="0">
                <a:solidFill>
                  <a:schemeClr val="accent1">
                    <a:alpha val="34000"/>
                  </a:schemeClr>
                </a:solidFill>
              </a:rPr>
              <a:t>数据来源：项目文档图表</a:t>
            </a:r>
          </a:p>
        </p:txBody>
      </p:sp>
    </p:spTree>
    <p:extLst>
      <p:ext uri="{BB962C8B-B14F-4D97-AF65-F5344CB8AC3E}">
        <p14:creationId xmlns:p14="http://schemas.microsoft.com/office/powerpoint/2010/main" val="77279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2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heel(1)">
                                      <p:cBhvr>
                                        <p:cTn id="25" dur="750"/>
                                        <p:tgtEl>
                                          <p:spTgt spid="21"/>
                                        </p:tgtEl>
                                      </p:cBhvr>
                                    </p:animEffect>
                                  </p:childTnLst>
                                </p:cTn>
                              </p:par>
                              <p:par>
                                <p:cTn id="26" presetID="42"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anim calcmode="lin" valueType="num">
                                      <p:cBhvr>
                                        <p:cTn id="29" dur="500" fill="hold"/>
                                        <p:tgtEl>
                                          <p:spTgt spid="24"/>
                                        </p:tgtEl>
                                        <p:attrNameLst>
                                          <p:attrName>ppt_x</p:attrName>
                                        </p:attrNameLst>
                                      </p:cBhvr>
                                      <p:tavLst>
                                        <p:tav tm="0">
                                          <p:val>
                                            <p:strVal val="#ppt_x"/>
                                          </p:val>
                                        </p:tav>
                                        <p:tav tm="100000">
                                          <p:val>
                                            <p:strVal val="#ppt_x"/>
                                          </p:val>
                                        </p:tav>
                                      </p:tavLst>
                                    </p:anim>
                                    <p:anim calcmode="lin" valueType="num">
                                      <p:cBhvr>
                                        <p:cTn id="30" dur="500" fill="hold"/>
                                        <p:tgtEl>
                                          <p:spTgt spid="24"/>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750"/>
                                        <p:tgtEl>
                                          <p:spTgt spid="23"/>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par>
                                <p:cTn id="42" presetID="22" presetClass="entr" presetSubtype="1" fill="hold" grpId="0" nodeType="withEffect">
                                  <p:stCondLst>
                                    <p:cond delay="250"/>
                                  </p:stCondLst>
                                  <p:childTnLst>
                                    <p:set>
                                      <p:cBhvr>
                                        <p:cTn id="43" dur="1" fill="hold">
                                          <p:stCondLst>
                                            <p:cond delay="0"/>
                                          </p:stCondLst>
                                        </p:cTn>
                                        <p:tgtEl>
                                          <p:spTgt spid="26"/>
                                        </p:tgtEl>
                                        <p:attrNameLst>
                                          <p:attrName>style.visibility</p:attrName>
                                        </p:attrNameLst>
                                      </p:cBhvr>
                                      <p:to>
                                        <p:strVal val="visible"/>
                                      </p:to>
                                    </p:set>
                                    <p:animEffect transition="in" filter="wipe(up)">
                                      <p:cBhvr>
                                        <p:cTn id="44" dur="1500"/>
                                        <p:tgtEl>
                                          <p:spTgt spid="26"/>
                                        </p:tgtEl>
                                      </p:cBhvr>
                                    </p:animEffect>
                                  </p:childTnLst>
                                </p:cTn>
                              </p:par>
                              <p:par>
                                <p:cTn id="45" presetID="22" presetClass="entr" presetSubtype="1" fill="hold" grpId="0" nodeType="withEffect">
                                  <p:stCondLst>
                                    <p:cond delay="25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1500"/>
                                        <p:tgtEl>
                                          <p:spTgt spid="27"/>
                                        </p:tgtEl>
                                      </p:cBhvr>
                                    </p:animEffect>
                                  </p:childTnLst>
                                </p:cTn>
                              </p:par>
                              <p:par>
                                <p:cTn id="48" presetID="22" presetClass="entr" presetSubtype="1" fill="hold" grpId="0" nodeType="withEffect">
                                  <p:stCondLst>
                                    <p:cond delay="250"/>
                                  </p:stCondLst>
                                  <p:childTnLst>
                                    <p:set>
                                      <p:cBhvr>
                                        <p:cTn id="49" dur="1" fill="hold">
                                          <p:stCondLst>
                                            <p:cond delay="0"/>
                                          </p:stCondLst>
                                        </p:cTn>
                                        <p:tgtEl>
                                          <p:spTgt spid="30"/>
                                        </p:tgtEl>
                                        <p:attrNameLst>
                                          <p:attrName>style.visibility</p:attrName>
                                        </p:attrNameLst>
                                      </p:cBhvr>
                                      <p:to>
                                        <p:strVal val="visible"/>
                                      </p:to>
                                    </p:set>
                                    <p:animEffect transition="in" filter="wipe(up)">
                                      <p:cBhvr>
                                        <p:cTn id="50" dur="1500"/>
                                        <p:tgtEl>
                                          <p:spTgt spid="30"/>
                                        </p:tgtEl>
                                      </p:cBhvr>
                                    </p:animEffect>
                                  </p:childTnLst>
                                </p:cTn>
                              </p:par>
                              <p:par>
                                <p:cTn id="51" presetID="44" presetClass="path" presetSubtype="0" accel="100000" fill="hold" grpId="0" nodeType="withEffect">
                                  <p:stCondLst>
                                    <p:cond delay="0"/>
                                  </p:stCondLst>
                                  <p:childTnLst>
                                    <p:animMotion origin="layout" path="M 3.75E-6 3.33333E-6 L 0.11041 -0.10047 C 0.13346 -0.12292 0.1681 -0.13449 0.20455 -0.13449 C 0.24596 -0.13449 0.27916 -0.12292 0.30208 -0.10047 L 0.41328 3.33333E-6 " pathEditMode="relative" rAng="0" ptsTypes="AAAAA">
                                      <p:cBhvr>
                                        <p:cTn id="52" dur="2250" fill="hold"/>
                                        <p:tgtEl>
                                          <p:spTgt spid="29"/>
                                        </p:tgtEl>
                                        <p:attrNameLst>
                                          <p:attrName>ppt_x</p:attrName>
                                          <p:attrName>ppt_y</p:attrName>
                                        </p:attrNameLst>
                                      </p:cBhvr>
                                      <p:rCtr x="20664" y="-6736"/>
                                    </p:animMotion>
                                  </p:childTnLst>
                                </p:cTn>
                              </p:par>
                              <p:par>
                                <p:cTn id="53" presetID="44" presetClass="path" presetSubtype="0" accel="69000" fill="hold" grpId="1" nodeType="withEffect">
                                  <p:stCondLst>
                                    <p:cond delay="2250"/>
                                  </p:stCondLst>
                                  <p:childTnLst>
                                    <p:animMotion origin="layout" path="M 0.41328 3.33333E-6 L 0.48033 -0.07755 C 0.49427 -0.09491 0.51523 -0.10394 0.53724 -0.10394 C 0.56224 -0.10394 0.58229 -0.09491 0.59622 -0.07755 L 0.66328 3.33333E-6 " pathEditMode="relative" rAng="0" ptsTypes="AAAAA">
                                      <p:cBhvr>
                                        <p:cTn id="54" dur="1250" fill="hold"/>
                                        <p:tgtEl>
                                          <p:spTgt spid="29"/>
                                        </p:tgtEl>
                                        <p:attrNameLst>
                                          <p:attrName>ppt_x</p:attrName>
                                          <p:attrName>ppt_y</p:attrName>
                                        </p:attrNameLst>
                                      </p:cBhvr>
                                      <p:rCtr x="12500" y="-5208"/>
                                    </p:animMotion>
                                  </p:childTnLst>
                                </p:cTn>
                              </p:par>
                              <p:par>
                                <p:cTn id="55" presetID="44" presetClass="path" presetSubtype="0" accel="63000" fill="hold" grpId="2" nodeType="withEffect">
                                  <p:stCondLst>
                                    <p:cond delay="3500"/>
                                  </p:stCondLst>
                                  <p:childTnLst>
                                    <p:animMotion origin="layout" path="M 0.66328 3.33333E-6 L 0.71836 -0.06111 C 0.72981 -0.07454 0.747 -0.08172 0.7651 -0.08172 C 0.78567 -0.08172 0.80208 -0.07454 0.81354 -0.06111 L 0.86875 3.33333E-6 " pathEditMode="relative" rAng="0" ptsTypes="AAAAA">
                                      <p:cBhvr>
                                        <p:cTn id="56" dur="750" fill="hold"/>
                                        <p:tgtEl>
                                          <p:spTgt spid="29"/>
                                        </p:tgtEl>
                                        <p:attrNameLst>
                                          <p:attrName>ppt_x</p:attrName>
                                          <p:attrName>ppt_y</p:attrName>
                                        </p:attrNameLst>
                                      </p:cBhvr>
                                      <p:rCtr x="10273" y="-4097"/>
                                    </p:animMotion>
                                  </p:childTnLst>
                                </p:cTn>
                              </p:par>
                              <p:par>
                                <p:cTn id="57" presetID="44" presetClass="path" presetSubtype="0" accel="44000" fill="hold" grpId="3" nodeType="withEffect">
                                  <p:stCondLst>
                                    <p:cond delay="4250"/>
                                  </p:stCondLst>
                                  <p:childTnLst>
                                    <p:animMotion origin="layout" path="M 0.86875 3.33333E-6 L 0.90026 -0.03936 C 0.9069 -0.04815 0.91679 -0.05255 0.92708 -0.05255 C 0.93893 -0.05255 0.9483 -0.04815 0.95494 -0.03936 L 0.98672 3.33333E-6 " pathEditMode="relative" rAng="0" ptsTypes="AAAAA">
                                      <p:cBhvr>
                                        <p:cTn id="58" dur="500" fill="hold"/>
                                        <p:tgtEl>
                                          <p:spTgt spid="29"/>
                                        </p:tgtEl>
                                        <p:attrNameLst>
                                          <p:attrName>ppt_x</p:attrName>
                                          <p:attrName>ppt_y</p:attrName>
                                        </p:attrNameLst>
                                      </p:cBhvr>
                                      <p:rCtr x="5898" y="-2639"/>
                                    </p:animMotion>
                                  </p:childTnLst>
                                </p:cTn>
                              </p:par>
                              <p:par>
                                <p:cTn id="59" presetID="44" presetClass="path" presetSubtype="0" fill="hold" grpId="4" nodeType="withEffect">
                                  <p:stCondLst>
                                    <p:cond delay="4750"/>
                                  </p:stCondLst>
                                  <p:childTnLst>
                                    <p:animMotion origin="layout" path="M 0.98672 3.33333E-6 L 1.01119 -0.01598 C 1.01627 -0.01945 1.02395 -0.0213 1.03203 -0.0213 C 1.04114 -0.0213 1.04843 -0.01945 1.05351 -0.01598 L 1.07812 3.33333E-6 " pathEditMode="relative" rAng="0" ptsTypes="AAAAA">
                                      <p:cBhvr>
                                        <p:cTn id="60" dur="250" fill="hold"/>
                                        <p:tgtEl>
                                          <p:spTgt spid="29"/>
                                        </p:tgtEl>
                                        <p:attrNameLst>
                                          <p:attrName>ppt_x</p:attrName>
                                          <p:attrName>ppt_y</p:attrName>
                                        </p:attrNameLst>
                                      </p:cBhvr>
                                      <p:rCtr x="4570" y="-1065"/>
                                    </p:animMotion>
                                  </p:childTnLst>
                                </p:cTn>
                              </p:par>
                              <p:par>
                                <p:cTn id="61" presetID="16" presetClass="entr" presetSubtype="37" fill="hold" grpId="0" nodeType="withEffect">
                                  <p:stCondLst>
                                    <p:cond delay="500"/>
                                  </p:stCondLst>
                                  <p:childTnLst>
                                    <p:set>
                                      <p:cBhvr>
                                        <p:cTn id="62" dur="1" fill="hold">
                                          <p:stCondLst>
                                            <p:cond delay="0"/>
                                          </p:stCondLst>
                                        </p:cTn>
                                        <p:tgtEl>
                                          <p:spTgt spid="2"/>
                                        </p:tgtEl>
                                        <p:attrNameLst>
                                          <p:attrName>style.visibility</p:attrName>
                                        </p:attrNameLst>
                                      </p:cBhvr>
                                      <p:to>
                                        <p:strVal val="visible"/>
                                      </p:to>
                                    </p:set>
                                    <p:animEffect transition="in" filter="barn(outVertical)">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P spid="20" grpId="0" animBg="1"/>
      <p:bldP spid="21" grpId="0" animBg="1"/>
      <p:bldP spid="22" grpId="0" animBg="1"/>
      <p:bldP spid="23" grpId="0" animBg="1"/>
      <p:bldP spid="24" grpId="0"/>
      <p:bldP spid="25" grpId="0"/>
      <p:bldP spid="26" grpId="0"/>
      <p:bldP spid="27" grpId="0"/>
      <p:bldP spid="29" grpId="0" animBg="1"/>
      <p:bldP spid="29" grpId="1" animBg="1"/>
      <p:bldP spid="29" grpId="2" animBg="1"/>
      <p:bldP spid="29" grpId="3" animBg="1"/>
      <p:bldP spid="29" grpId="4" animBg="1"/>
      <p:bldP spid="30"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9DD1F-4E16-18C1-A392-42A327DCD38D}"/>
            </a:ext>
          </a:extLst>
        </p:cNvPr>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B0CBD213-5E6D-259B-44E3-F92A0FB1550F}"/>
              </a:ext>
            </a:extLst>
          </p:cNvPr>
          <p:cNvCxnSpPr>
            <a:cxnSpLocks/>
          </p:cNvCxnSpPr>
          <p:nvPr/>
        </p:nvCxnSpPr>
        <p:spPr>
          <a:xfrm flipH="1">
            <a:off x="4708559" y="871302"/>
            <a:ext cx="8702641" cy="6182641"/>
          </a:xfrm>
          <a:prstGeom prst="line">
            <a:avLst/>
          </a:prstGeom>
          <a:noFill/>
          <a:ln w="6350">
            <a:gradFill>
              <a:gsLst>
                <a:gs pos="0">
                  <a:srgbClr val="D1CCB5">
                    <a:alpha val="50000"/>
                  </a:srgbClr>
                </a:gs>
                <a:gs pos="100000">
                  <a:srgbClr val="D1CCB5">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sp>
        <p:nvSpPr>
          <p:cNvPr id="5" name="椭圆 4">
            <a:extLst>
              <a:ext uri="{FF2B5EF4-FFF2-40B4-BE49-F238E27FC236}">
                <a16:creationId xmlns:a16="http://schemas.microsoft.com/office/drawing/2014/main" id="{2B5D5744-B4D7-647A-60B4-69B2D614F86B}"/>
              </a:ext>
            </a:extLst>
          </p:cNvPr>
          <p:cNvSpPr/>
          <p:nvPr/>
        </p:nvSpPr>
        <p:spPr>
          <a:xfrm>
            <a:off x="5897323" y="799354"/>
            <a:ext cx="4843248" cy="4843246"/>
          </a:xfrm>
          <a:prstGeom prst="ellipse">
            <a:avLst/>
          </a:prstGeom>
          <a:noFill/>
          <a:ln w="12700">
            <a:solidFill>
              <a:srgbClr val="D1CCB5">
                <a:alpha val="34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a:extLst>
              <a:ext uri="{FF2B5EF4-FFF2-40B4-BE49-F238E27FC236}">
                <a16:creationId xmlns:a16="http://schemas.microsoft.com/office/drawing/2014/main" id="{FCD9651F-1FB2-494C-56B2-88BC35A83649}"/>
              </a:ext>
            </a:extLst>
          </p:cNvPr>
          <p:cNvCxnSpPr>
            <a:cxnSpLocks/>
          </p:cNvCxnSpPr>
          <p:nvPr/>
        </p:nvCxnSpPr>
        <p:spPr>
          <a:xfrm>
            <a:off x="6495376" y="1626044"/>
            <a:ext cx="3664624" cy="0"/>
          </a:xfrm>
          <a:prstGeom prst="line">
            <a:avLst/>
          </a:prstGeom>
          <a:noFill/>
          <a:ln w="6350">
            <a:gradFill>
              <a:gsLst>
                <a:gs pos="0">
                  <a:srgbClr val="D1CCB5">
                    <a:alpha val="50000"/>
                  </a:srgbClr>
                </a:gs>
                <a:gs pos="100000">
                  <a:srgbClr val="D1CCB5">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cxnSp>
        <p:nvCxnSpPr>
          <p:cNvPr id="7" name="直接连接符 6">
            <a:extLst>
              <a:ext uri="{FF2B5EF4-FFF2-40B4-BE49-F238E27FC236}">
                <a16:creationId xmlns:a16="http://schemas.microsoft.com/office/drawing/2014/main" id="{85BE303F-E1A7-9FCB-8870-FF4C76C128A7}"/>
              </a:ext>
            </a:extLst>
          </p:cNvPr>
          <p:cNvCxnSpPr>
            <a:cxnSpLocks/>
            <a:endCxn id="5" idx="4"/>
          </p:cNvCxnSpPr>
          <p:nvPr/>
        </p:nvCxnSpPr>
        <p:spPr>
          <a:xfrm flipH="1">
            <a:off x="8318947" y="1605876"/>
            <a:ext cx="1841053" cy="4036724"/>
          </a:xfrm>
          <a:prstGeom prst="line">
            <a:avLst/>
          </a:prstGeom>
          <a:noFill/>
          <a:ln w="6350">
            <a:gradFill>
              <a:gsLst>
                <a:gs pos="0">
                  <a:srgbClr val="D1CCB5">
                    <a:alpha val="50000"/>
                  </a:srgbClr>
                </a:gs>
                <a:gs pos="100000">
                  <a:srgbClr val="D1CCB5">
                    <a:alpha val="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sp>
        <p:nvSpPr>
          <p:cNvPr id="8" name="椭圆 7">
            <a:extLst>
              <a:ext uri="{FF2B5EF4-FFF2-40B4-BE49-F238E27FC236}">
                <a16:creationId xmlns:a16="http://schemas.microsoft.com/office/drawing/2014/main" id="{24B69143-AE23-5202-4615-121FA22926E1}"/>
              </a:ext>
            </a:extLst>
          </p:cNvPr>
          <p:cNvSpPr/>
          <p:nvPr/>
        </p:nvSpPr>
        <p:spPr>
          <a:xfrm>
            <a:off x="4038169" y="5348153"/>
            <a:ext cx="1081212" cy="1081212"/>
          </a:xfrm>
          <a:prstGeom prst="ellipse">
            <a:avLst/>
          </a:prstGeom>
          <a:noFill/>
          <a:ln w="9525">
            <a:gradFill>
              <a:gsLst>
                <a:gs pos="0">
                  <a:schemeClr val="accent2">
                    <a:lumMod val="50000"/>
                    <a:alpha val="75000"/>
                  </a:schemeClr>
                </a:gs>
                <a:gs pos="87000">
                  <a:schemeClr val="accent2">
                    <a:lumMod val="90000"/>
                    <a:alpha val="20000"/>
                  </a:schemeClr>
                </a:gs>
              </a:gsLst>
              <a:lin ang="72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A2641DA-4B17-E15A-E2D3-F1DB51388ABE}"/>
              </a:ext>
            </a:extLst>
          </p:cNvPr>
          <p:cNvSpPr/>
          <p:nvPr/>
        </p:nvSpPr>
        <p:spPr>
          <a:xfrm>
            <a:off x="3797480" y="5669214"/>
            <a:ext cx="439090" cy="439090"/>
          </a:xfrm>
          <a:prstGeom prst="ellipse">
            <a:avLst/>
          </a:prstGeom>
          <a:gradFill>
            <a:gsLst>
              <a:gs pos="97000">
                <a:srgbClr val="F1EFE7">
                  <a:alpha val="1000"/>
                </a:srgbClr>
              </a:gs>
              <a:gs pos="33000">
                <a:schemeClr val="accent2">
                  <a:lumMod val="75000"/>
                </a:schemeClr>
              </a:gs>
            </a:gsLst>
            <a:lin ang="7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32BBCA4E-90F4-88A9-74B1-2E45A72792FC}"/>
              </a:ext>
            </a:extLst>
          </p:cNvPr>
          <p:cNvSpPr txBox="1"/>
          <p:nvPr/>
        </p:nvSpPr>
        <p:spPr>
          <a:xfrm>
            <a:off x="1313138" y="2276175"/>
            <a:ext cx="2086874" cy="707886"/>
          </a:xfrm>
          <a:prstGeom prst="rect">
            <a:avLst/>
          </a:prstGeom>
          <a:noFill/>
        </p:spPr>
        <p:txBody>
          <a:bodyPr wrap="square" rtlCol="0">
            <a:spAutoFit/>
          </a:bodyPr>
          <a:lstStyle/>
          <a:p>
            <a:r>
              <a:rPr lang="en-US" altLang="zh-CN" sz="4000" i="1" dirty="0">
                <a:gradFill>
                  <a:gsLst>
                    <a:gs pos="22000">
                      <a:schemeClr val="accent2">
                        <a:lumMod val="50000"/>
                      </a:schemeClr>
                    </a:gs>
                    <a:gs pos="92000">
                      <a:schemeClr val="accent2">
                        <a:lumMod val="90000"/>
                        <a:alpha val="29000"/>
                      </a:schemeClr>
                    </a:gs>
                  </a:gsLst>
                  <a:lin ang="4800000" scaled="0"/>
                </a:gradFill>
              </a:rPr>
              <a:t>Accurate</a:t>
            </a:r>
            <a:endParaRPr lang="en-US" altLang="zh-CN" sz="2400" i="1" dirty="0">
              <a:gradFill>
                <a:gsLst>
                  <a:gs pos="22000">
                    <a:schemeClr val="accent2">
                      <a:lumMod val="50000"/>
                    </a:schemeClr>
                  </a:gs>
                  <a:gs pos="92000">
                    <a:schemeClr val="accent2">
                      <a:lumMod val="90000"/>
                      <a:alpha val="29000"/>
                    </a:schemeClr>
                  </a:gs>
                </a:gsLst>
                <a:lin ang="4800000" scaled="0"/>
              </a:gradFill>
            </a:endParaRPr>
          </a:p>
        </p:txBody>
      </p:sp>
      <p:sp>
        <p:nvSpPr>
          <p:cNvPr id="11" name="文本框 10">
            <a:extLst>
              <a:ext uri="{FF2B5EF4-FFF2-40B4-BE49-F238E27FC236}">
                <a16:creationId xmlns:a16="http://schemas.microsoft.com/office/drawing/2014/main" id="{34689761-DD0D-4886-42F0-FAA7E5DB438A}"/>
              </a:ext>
            </a:extLst>
          </p:cNvPr>
          <p:cNvSpPr txBox="1"/>
          <p:nvPr/>
        </p:nvSpPr>
        <p:spPr>
          <a:xfrm>
            <a:off x="2446785" y="1798459"/>
            <a:ext cx="1108607" cy="400110"/>
          </a:xfrm>
          <a:prstGeom prst="rect">
            <a:avLst/>
          </a:prstGeom>
          <a:noFill/>
        </p:spPr>
        <p:txBody>
          <a:bodyPr wrap="square" rtlCol="0">
            <a:spAutoFit/>
          </a:bodyPr>
          <a:lstStyle/>
          <a:p>
            <a:r>
              <a:rPr lang="en-US" altLang="zh-CN" sz="2000" i="1" dirty="0">
                <a:gradFill>
                  <a:gsLst>
                    <a:gs pos="22000">
                      <a:schemeClr val="accent2">
                        <a:lumMod val="50000"/>
                      </a:schemeClr>
                    </a:gs>
                    <a:gs pos="92000">
                      <a:schemeClr val="accent2">
                        <a:lumMod val="90000"/>
                        <a:alpha val="29000"/>
                      </a:schemeClr>
                    </a:gs>
                  </a:gsLst>
                  <a:lin ang="4800000" scaled="0"/>
                </a:gradFill>
              </a:rPr>
              <a:t>More</a:t>
            </a:r>
          </a:p>
        </p:txBody>
      </p:sp>
      <p:sp>
        <p:nvSpPr>
          <p:cNvPr id="12" name="椭圆 11">
            <a:extLst>
              <a:ext uri="{FF2B5EF4-FFF2-40B4-BE49-F238E27FC236}">
                <a16:creationId xmlns:a16="http://schemas.microsoft.com/office/drawing/2014/main" id="{AEDF0A07-B4C5-6D1D-B82B-463171EC5202}"/>
              </a:ext>
            </a:extLst>
          </p:cNvPr>
          <p:cNvSpPr/>
          <p:nvPr/>
        </p:nvSpPr>
        <p:spPr>
          <a:xfrm rot="584818">
            <a:off x="1261813" y="1610491"/>
            <a:ext cx="513270" cy="504064"/>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2" name="图片 111">
            <a:extLst>
              <a:ext uri="{FF2B5EF4-FFF2-40B4-BE49-F238E27FC236}">
                <a16:creationId xmlns:a16="http://schemas.microsoft.com/office/drawing/2014/main" id="{54D7604C-10B5-B6CD-74D0-8B0834A3F4B9}"/>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artisticFilmGrain grainSize="18"/>
                    </a14:imgEffect>
                  </a14:imgLayer>
                </a14:imgProps>
              </a:ext>
            </a:extLst>
          </a:blip>
          <a:stretch>
            <a:fillRect/>
          </a:stretch>
        </p:blipFill>
        <p:spPr>
          <a:xfrm>
            <a:off x="360150" y="5888759"/>
            <a:ext cx="847417" cy="298730"/>
          </a:xfrm>
          <a:prstGeom prst="rect">
            <a:avLst/>
          </a:prstGeom>
        </p:spPr>
      </p:pic>
      <p:sp>
        <p:nvSpPr>
          <p:cNvPr id="113" name="文本框 112">
            <a:extLst>
              <a:ext uri="{FF2B5EF4-FFF2-40B4-BE49-F238E27FC236}">
                <a16:creationId xmlns:a16="http://schemas.microsoft.com/office/drawing/2014/main" id="{319271D6-E6F0-55C1-B76B-5054B22AA945}"/>
              </a:ext>
            </a:extLst>
          </p:cNvPr>
          <p:cNvSpPr txBox="1"/>
          <p:nvPr/>
        </p:nvSpPr>
        <p:spPr>
          <a:xfrm>
            <a:off x="274578" y="6193059"/>
            <a:ext cx="2185214" cy="230832"/>
          </a:xfrm>
          <a:prstGeom prst="rect">
            <a:avLst/>
          </a:prstGeom>
          <a:noFill/>
        </p:spPr>
        <p:txBody>
          <a:bodyPr wrap="none" rtlCol="0">
            <a:spAutoFit/>
          </a:bodyPr>
          <a:lstStyle/>
          <a:p>
            <a:r>
              <a:rPr lang="en-US" altLang="zh-CN" sz="900" dirty="0">
                <a:solidFill>
                  <a:schemeClr val="accent2">
                    <a:alpha val="63000"/>
                  </a:schemeClr>
                </a:solidFill>
                <a:latin typeface="+mj-ea"/>
                <a:ea typeface="+mj-ea"/>
              </a:rPr>
              <a:t>AI</a:t>
            </a:r>
            <a:r>
              <a:rPr lang="zh-CN" altLang="en-US" sz="900" dirty="0">
                <a:solidFill>
                  <a:schemeClr val="accent2">
                    <a:alpha val="63000"/>
                  </a:schemeClr>
                </a:solidFill>
                <a:latin typeface="+mj-ea"/>
                <a:ea typeface="+mj-ea"/>
              </a:rPr>
              <a:t>驱动的社交媒体热点追踪与分析系统 </a:t>
            </a:r>
          </a:p>
        </p:txBody>
      </p:sp>
      <p:sp>
        <p:nvSpPr>
          <p:cNvPr id="114" name="椭圆 113">
            <a:extLst>
              <a:ext uri="{FF2B5EF4-FFF2-40B4-BE49-F238E27FC236}">
                <a16:creationId xmlns:a16="http://schemas.microsoft.com/office/drawing/2014/main" id="{F60C3546-58D9-F1F1-06CB-8ADA2B467CB0}"/>
              </a:ext>
            </a:extLst>
          </p:cNvPr>
          <p:cNvSpPr/>
          <p:nvPr/>
        </p:nvSpPr>
        <p:spPr>
          <a:xfrm rot="584818">
            <a:off x="11758168" y="251347"/>
            <a:ext cx="267590" cy="262790"/>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5" name="组合 114">
            <a:extLst>
              <a:ext uri="{FF2B5EF4-FFF2-40B4-BE49-F238E27FC236}">
                <a16:creationId xmlns:a16="http://schemas.microsoft.com/office/drawing/2014/main" id="{64A2D029-D2F5-A09A-06FB-E7DA108963EE}"/>
              </a:ext>
            </a:extLst>
          </p:cNvPr>
          <p:cNvGrpSpPr/>
          <p:nvPr/>
        </p:nvGrpSpPr>
        <p:grpSpPr>
          <a:xfrm>
            <a:off x="11815515" y="653095"/>
            <a:ext cx="146048" cy="773492"/>
            <a:chOff x="11816669" y="665122"/>
            <a:chExt cx="146048" cy="773492"/>
          </a:xfrm>
        </p:grpSpPr>
        <p:sp>
          <p:nvSpPr>
            <p:cNvPr id="116" name="菱形 115">
              <a:extLst>
                <a:ext uri="{FF2B5EF4-FFF2-40B4-BE49-F238E27FC236}">
                  <a16:creationId xmlns:a16="http://schemas.microsoft.com/office/drawing/2014/main" id="{F8AD1636-57DC-8732-A909-A5C8C3E2429E}"/>
                </a:ext>
              </a:extLst>
            </p:cNvPr>
            <p:cNvSpPr/>
            <p:nvPr/>
          </p:nvSpPr>
          <p:spPr>
            <a:xfrm>
              <a:off x="11816669" y="665122"/>
              <a:ext cx="146048" cy="146048"/>
            </a:xfrm>
            <a:prstGeom prst="diamond">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a:extLst>
                <a:ext uri="{FF2B5EF4-FFF2-40B4-BE49-F238E27FC236}">
                  <a16:creationId xmlns:a16="http://schemas.microsoft.com/office/drawing/2014/main" id="{F4B3A77E-7F48-46BE-9A20-2CD9524BE142}"/>
                </a:ext>
              </a:extLst>
            </p:cNvPr>
            <p:cNvSpPr/>
            <p:nvPr/>
          </p:nvSpPr>
          <p:spPr>
            <a:xfrm>
              <a:off x="11830296" y="1116615"/>
              <a:ext cx="123334" cy="106322"/>
            </a:xfrm>
            <a:prstGeom prst="triangl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矩形 117">
              <a:extLst>
                <a:ext uri="{FF2B5EF4-FFF2-40B4-BE49-F238E27FC236}">
                  <a16:creationId xmlns:a16="http://schemas.microsoft.com/office/drawing/2014/main" id="{B2082B57-9CDE-75E7-EA76-AF11676CF130}"/>
                </a:ext>
              </a:extLst>
            </p:cNvPr>
            <p:cNvSpPr/>
            <p:nvPr/>
          </p:nvSpPr>
          <p:spPr>
            <a:xfrm>
              <a:off x="11835974" y="1326638"/>
              <a:ext cx="111978" cy="111976"/>
            </a:xfrm>
            <a:prstGeom prst="rect">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a:extLst>
                <a:ext uri="{FF2B5EF4-FFF2-40B4-BE49-F238E27FC236}">
                  <a16:creationId xmlns:a16="http://schemas.microsoft.com/office/drawing/2014/main" id="{4E0AF515-0DED-E72A-A104-FF570A6F50B6}"/>
                </a:ext>
              </a:extLst>
            </p:cNvPr>
            <p:cNvSpPr/>
            <p:nvPr/>
          </p:nvSpPr>
          <p:spPr>
            <a:xfrm>
              <a:off x="11833135" y="905110"/>
              <a:ext cx="117656" cy="117656"/>
            </a:xfrm>
            <a:prstGeom prst="ellips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23FD672C-CA4D-86A6-C5A5-7B1A3B5CDAB6}"/>
              </a:ext>
            </a:extLst>
          </p:cNvPr>
          <p:cNvSpPr txBox="1"/>
          <p:nvPr/>
        </p:nvSpPr>
        <p:spPr>
          <a:xfrm>
            <a:off x="1287168" y="3162278"/>
            <a:ext cx="3322617" cy="2316211"/>
          </a:xfrm>
          <a:prstGeom prst="rect">
            <a:avLst/>
          </a:prstGeom>
          <a:noFill/>
        </p:spPr>
        <p:txBody>
          <a:bodyPr wrap="square">
            <a:spAutoFit/>
          </a:bodyPr>
          <a:lstStyle/>
          <a:p>
            <a:pPr algn="just">
              <a:lnSpc>
                <a:spcPct val="150000"/>
              </a:lnSpc>
            </a:pPr>
            <a:r>
              <a:rPr lang="zh-CN" altLang="en-US" sz="1400" dirty="0">
                <a:solidFill>
                  <a:schemeClr val="accent2"/>
                </a:solidFill>
                <a:latin typeface="+mj-lt"/>
              </a:rPr>
              <a:t>错误率降低：人工操作容易出现疲劳和失误，而</a:t>
            </a:r>
            <a:r>
              <a:rPr lang="en-US" altLang="zh-CN" sz="1400" dirty="0">
                <a:solidFill>
                  <a:schemeClr val="accent2"/>
                </a:solidFill>
                <a:latin typeface="+mj-lt"/>
              </a:rPr>
              <a:t>RPA</a:t>
            </a:r>
            <a:r>
              <a:rPr lang="zh-CN" altLang="en-US" sz="1400" dirty="0">
                <a:solidFill>
                  <a:schemeClr val="accent2"/>
                </a:solidFill>
                <a:latin typeface="+mj-lt"/>
              </a:rPr>
              <a:t>机器人可以</a:t>
            </a:r>
            <a:r>
              <a:rPr lang="en-US" altLang="zh-CN" sz="1400" dirty="0">
                <a:solidFill>
                  <a:schemeClr val="accent2"/>
                </a:solidFill>
                <a:latin typeface="+mj-lt"/>
              </a:rPr>
              <a:t>24/7</a:t>
            </a:r>
            <a:r>
              <a:rPr lang="zh-CN" altLang="en-US" sz="1400" dirty="0">
                <a:solidFill>
                  <a:schemeClr val="accent2"/>
                </a:solidFill>
                <a:latin typeface="+mj-lt"/>
              </a:rPr>
              <a:t>不间断工作，且几乎不会出错，大大提升了数据处理的准确性。</a:t>
            </a:r>
          </a:p>
          <a:p>
            <a:pPr algn="just">
              <a:lnSpc>
                <a:spcPct val="150000"/>
              </a:lnSpc>
            </a:pPr>
            <a:r>
              <a:rPr lang="zh-CN" altLang="en-US" sz="1400" dirty="0">
                <a:solidFill>
                  <a:schemeClr val="accent2"/>
                </a:solidFill>
                <a:latin typeface="+mj-lt"/>
              </a:rPr>
              <a:t>   数据一致性：自动化流程确保每次操作都按照相同的标准进行，避免了人为因素导致的数据不一致问题。</a:t>
            </a:r>
          </a:p>
        </p:txBody>
      </p:sp>
      <p:sp>
        <p:nvSpPr>
          <p:cNvPr id="39" name="矩形 38">
            <a:extLst>
              <a:ext uri="{FF2B5EF4-FFF2-40B4-BE49-F238E27FC236}">
                <a16:creationId xmlns:a16="http://schemas.microsoft.com/office/drawing/2014/main" id="{99F1E035-4B45-A7BB-E128-E6B0CE3F75E2}"/>
              </a:ext>
            </a:extLst>
          </p:cNvPr>
          <p:cNvSpPr/>
          <p:nvPr/>
        </p:nvSpPr>
        <p:spPr>
          <a:xfrm>
            <a:off x="968523" y="1669951"/>
            <a:ext cx="1979933" cy="830997"/>
          </a:xfrm>
          <a:prstGeom prst="rect">
            <a:avLst/>
          </a:prstGeom>
          <a:noFill/>
        </p:spPr>
        <p:txBody>
          <a:bodyPr wrap="square" lIns="91440" tIns="45720" rIns="91440" bIns="45720">
            <a:spAutoFit/>
          </a:bodyPr>
          <a:lstStyle/>
          <a:p>
            <a:pPr algn="ctr"/>
            <a:r>
              <a:rPr lang="zh-CN" altLang="en-US" sz="4800" b="0" cap="none" spc="0" dirty="0">
                <a:ln w="0"/>
                <a:solidFill>
                  <a:schemeClr val="accent1"/>
                </a:solidFill>
                <a:effectLst>
                  <a:outerShdw blurRad="38100" dist="25400" dir="5400000" algn="ctr" rotWithShape="0">
                    <a:srgbClr val="6E747A">
                      <a:alpha val="43000"/>
                    </a:srgbClr>
                  </a:outerShdw>
                </a:effectLst>
              </a:rPr>
              <a:t>更加</a:t>
            </a:r>
          </a:p>
        </p:txBody>
      </p:sp>
      <p:sp>
        <p:nvSpPr>
          <p:cNvPr id="40" name="矩形 39">
            <a:extLst>
              <a:ext uri="{FF2B5EF4-FFF2-40B4-BE49-F238E27FC236}">
                <a16:creationId xmlns:a16="http://schemas.microsoft.com/office/drawing/2014/main" id="{4A497E6F-B82B-B04B-83C3-0CFA03CEA7C9}"/>
              </a:ext>
            </a:extLst>
          </p:cNvPr>
          <p:cNvSpPr/>
          <p:nvPr/>
        </p:nvSpPr>
        <p:spPr>
          <a:xfrm>
            <a:off x="2001091" y="2072897"/>
            <a:ext cx="1979933" cy="646331"/>
          </a:xfrm>
          <a:prstGeom prst="rect">
            <a:avLst/>
          </a:prstGeom>
          <a:noFill/>
        </p:spPr>
        <p:txBody>
          <a:bodyPr wrap="square" lIns="91440" tIns="45720" rIns="91440" bIns="45720">
            <a:spAutoFit/>
          </a:bodyPr>
          <a:lstStyle/>
          <a:p>
            <a:pPr algn="ctr"/>
            <a:r>
              <a:rPr lang="zh-CN" altLang="en-US" sz="3600" b="0" cap="none" spc="0" dirty="0">
                <a:ln w="0"/>
                <a:solidFill>
                  <a:schemeClr val="accent1"/>
                </a:solidFill>
                <a:effectLst>
                  <a:outerShdw blurRad="38100" dist="25400" dir="5400000" algn="ctr" rotWithShape="0">
                    <a:srgbClr val="6E747A">
                      <a:alpha val="43000"/>
                    </a:srgbClr>
                  </a:outerShdw>
                </a:effectLst>
              </a:rPr>
              <a:t>精确</a:t>
            </a:r>
          </a:p>
        </p:txBody>
      </p:sp>
      <p:graphicFrame>
        <p:nvGraphicFramePr>
          <p:cNvPr id="79" name="图表 78">
            <a:extLst>
              <a:ext uri="{FF2B5EF4-FFF2-40B4-BE49-F238E27FC236}">
                <a16:creationId xmlns:a16="http://schemas.microsoft.com/office/drawing/2014/main" id="{5C39A490-F445-A7E0-E691-3259CE5A7E0D}"/>
              </a:ext>
            </a:extLst>
          </p:cNvPr>
          <p:cNvGraphicFramePr/>
          <p:nvPr>
            <p:extLst>
              <p:ext uri="{D42A27DB-BD31-4B8C-83A1-F6EECF244321}">
                <p14:modId xmlns:p14="http://schemas.microsoft.com/office/powerpoint/2010/main" val="3705141117"/>
              </p:ext>
            </p:extLst>
          </p:nvPr>
        </p:nvGraphicFramePr>
        <p:xfrm>
          <a:off x="5696607" y="1802717"/>
          <a:ext cx="5274310" cy="3076575"/>
        </p:xfrm>
        <a:graphic>
          <a:graphicData uri="http://schemas.openxmlformats.org/drawingml/2006/chart">
            <c:chart xmlns:c="http://schemas.openxmlformats.org/drawingml/2006/chart" xmlns:r="http://schemas.openxmlformats.org/officeDocument/2006/relationships" r:id="rId5"/>
          </a:graphicData>
        </a:graphic>
      </p:graphicFrame>
      <p:sp>
        <p:nvSpPr>
          <p:cNvPr id="122" name="文本框 121">
            <a:extLst>
              <a:ext uri="{FF2B5EF4-FFF2-40B4-BE49-F238E27FC236}">
                <a16:creationId xmlns:a16="http://schemas.microsoft.com/office/drawing/2014/main" id="{66663997-7504-E960-A380-ED6D67418451}"/>
              </a:ext>
            </a:extLst>
          </p:cNvPr>
          <p:cNvSpPr txBox="1"/>
          <p:nvPr/>
        </p:nvSpPr>
        <p:spPr>
          <a:xfrm>
            <a:off x="968523" y="1201644"/>
            <a:ext cx="10626724" cy="707886"/>
          </a:xfrm>
          <a:prstGeom prst="rect">
            <a:avLst/>
          </a:prstGeom>
          <a:noFill/>
        </p:spPr>
        <p:txBody>
          <a:bodyPr wrap="square">
            <a:spAutoFit/>
          </a:bodyPr>
          <a:lstStyle/>
          <a:p>
            <a:r>
              <a:rPr lang="en-US" altLang="zh-CN" sz="4000" b="1" cap="none" spc="0" dirty="0">
                <a:ln w="0"/>
                <a:solidFill>
                  <a:schemeClr val="accent1"/>
                </a:solidFill>
                <a:effectLst>
                  <a:outerShdw blurRad="38100" dist="25400" dir="5400000" algn="ctr" rotWithShape="0">
                    <a:srgbClr val="6E747A">
                      <a:alpha val="43000"/>
                    </a:srgbClr>
                  </a:outerShdw>
                </a:effectLst>
              </a:rPr>
              <a:t>2.</a:t>
            </a:r>
            <a:endParaRPr lang="zh-CN" altLang="en-US" sz="4000" b="1" dirty="0"/>
          </a:p>
        </p:txBody>
      </p:sp>
      <p:sp>
        <p:nvSpPr>
          <p:cNvPr id="123" name="文本框 122">
            <a:extLst>
              <a:ext uri="{FF2B5EF4-FFF2-40B4-BE49-F238E27FC236}">
                <a16:creationId xmlns:a16="http://schemas.microsoft.com/office/drawing/2014/main" id="{AE559BE7-D126-0152-6097-EAAFA19F9A48}"/>
              </a:ext>
            </a:extLst>
          </p:cNvPr>
          <p:cNvSpPr txBox="1"/>
          <p:nvPr/>
        </p:nvSpPr>
        <p:spPr>
          <a:xfrm>
            <a:off x="9375608" y="5454282"/>
            <a:ext cx="1595309" cy="246221"/>
          </a:xfrm>
          <a:prstGeom prst="rect">
            <a:avLst/>
          </a:prstGeom>
          <a:noFill/>
        </p:spPr>
        <p:txBody>
          <a:bodyPr wrap="none" rtlCol="0">
            <a:spAutoFit/>
          </a:bodyPr>
          <a:lstStyle/>
          <a:p>
            <a:r>
              <a:rPr lang="zh-CN" altLang="en-US" sz="1000" dirty="0">
                <a:solidFill>
                  <a:schemeClr val="accent1">
                    <a:alpha val="34000"/>
                  </a:schemeClr>
                </a:solidFill>
              </a:rPr>
              <a:t>数据来源：项目文档图表</a:t>
            </a:r>
          </a:p>
        </p:txBody>
      </p:sp>
    </p:spTree>
    <p:extLst>
      <p:ext uri="{BB962C8B-B14F-4D97-AF65-F5344CB8AC3E}">
        <p14:creationId xmlns:p14="http://schemas.microsoft.com/office/powerpoint/2010/main" val="41043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ppt_x</p:attrName>
                                        </p:attrNameLst>
                                      </p:cBhvr>
                                      <p:tavLst>
                                        <p:tav tm="0">
                                          <p:val>
                                            <p:strVal val="#ppt_x"/>
                                          </p:val>
                                        </p:tav>
                                        <p:tav tm="100000">
                                          <p:val>
                                            <p:strVal val="#ppt_x"/>
                                          </p:val>
                                        </p:tav>
                                      </p:tavLst>
                                    </p:anim>
                                    <p:anim calcmode="lin" valueType="num">
                                      <p:cBhvr>
                                        <p:cTn id="9" dur="2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1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500" fill="hold"/>
                                        <p:tgtEl>
                                          <p:spTgt spid="6"/>
                                        </p:tgtEl>
                                        <p:attrNameLst>
                                          <p:attrName>ppt_x</p:attrName>
                                        </p:attrNameLst>
                                      </p:cBhvr>
                                      <p:tavLst>
                                        <p:tav tm="0">
                                          <p:val>
                                            <p:strVal val="0-#ppt_w/2"/>
                                          </p:val>
                                        </p:tav>
                                        <p:tav tm="100000">
                                          <p:val>
                                            <p:strVal val="#ppt_x"/>
                                          </p:val>
                                        </p:tav>
                                      </p:tavLst>
                                    </p:anim>
                                    <p:anim calcmode="lin" valueType="num">
                                      <p:cBhvr additive="base">
                                        <p:cTn id="13" dur="1500" fill="hold"/>
                                        <p:tgtEl>
                                          <p:spTgt spid="6"/>
                                        </p:tgtEl>
                                        <p:attrNameLst>
                                          <p:attrName>ppt_y</p:attrName>
                                        </p:attrNameLst>
                                      </p:cBhvr>
                                      <p:tavLst>
                                        <p:tav tm="0">
                                          <p:val>
                                            <p:strVal val="1+#ppt_h/2"/>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500"/>
                                        <p:tgtEl>
                                          <p:spTgt spid="6"/>
                                        </p:tgtEl>
                                      </p:cBhvr>
                                    </p:animEffect>
                                  </p:childTnLst>
                                </p:cTn>
                              </p:par>
                              <p:par>
                                <p:cTn id="17" presetID="2" presetClass="entr" presetSubtype="12" decel="10000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1500" fill="hold"/>
                                        <p:tgtEl>
                                          <p:spTgt spid="7"/>
                                        </p:tgtEl>
                                        <p:attrNameLst>
                                          <p:attrName>ppt_x</p:attrName>
                                        </p:attrNameLst>
                                      </p:cBhvr>
                                      <p:tavLst>
                                        <p:tav tm="0">
                                          <p:val>
                                            <p:strVal val="0-#ppt_w/2"/>
                                          </p:val>
                                        </p:tav>
                                        <p:tav tm="100000">
                                          <p:val>
                                            <p:strVal val="#ppt_x"/>
                                          </p:val>
                                        </p:tav>
                                      </p:tavLst>
                                    </p:anim>
                                    <p:anim calcmode="lin" valueType="num">
                                      <p:cBhvr additive="base">
                                        <p:cTn id="20" dur="1500" fill="hold"/>
                                        <p:tgtEl>
                                          <p:spTgt spid="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500"/>
                                        <p:tgtEl>
                                          <p:spTgt spid="7"/>
                                        </p:tgtEl>
                                      </p:cBhvr>
                                    </p:animEffect>
                                  </p:childTnLst>
                                </p:cTn>
                              </p:par>
                              <p:par>
                                <p:cTn id="24" presetID="2" presetClass="entr" presetSubtype="12" decel="10000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500" fill="hold"/>
                                        <p:tgtEl>
                                          <p:spTgt spid="2"/>
                                        </p:tgtEl>
                                        <p:attrNameLst>
                                          <p:attrName>ppt_x</p:attrName>
                                        </p:attrNameLst>
                                      </p:cBhvr>
                                      <p:tavLst>
                                        <p:tav tm="0">
                                          <p:val>
                                            <p:strVal val="0-#ppt_w/2"/>
                                          </p:val>
                                        </p:tav>
                                        <p:tav tm="100000">
                                          <p:val>
                                            <p:strVal val="#ppt_x"/>
                                          </p:val>
                                        </p:tav>
                                      </p:tavLst>
                                    </p:anim>
                                    <p:anim calcmode="lin" valueType="num">
                                      <p:cBhvr additive="base">
                                        <p:cTn id="27" dur="1500" fill="hold"/>
                                        <p:tgtEl>
                                          <p:spTgt spid="2"/>
                                        </p:tgtEl>
                                        <p:attrNameLst>
                                          <p:attrName>ppt_y</p:attrName>
                                        </p:attrNameLst>
                                      </p:cBhvr>
                                      <p:tavLst>
                                        <p:tav tm="0">
                                          <p:val>
                                            <p:strVal val="1+#ppt_h/2"/>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500"/>
                                        <p:tgtEl>
                                          <p:spTgt spid="2"/>
                                        </p:tgtEl>
                                      </p:cBhvr>
                                    </p:animEffect>
                                  </p:childTnLst>
                                </p:cTn>
                              </p:par>
                              <p:par>
                                <p:cTn id="31" presetID="2" presetClass="entr" presetSubtype="8" decel="10000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250" fill="hold"/>
                                        <p:tgtEl>
                                          <p:spTgt spid="8"/>
                                        </p:tgtEl>
                                        <p:attrNameLst>
                                          <p:attrName>ppt_x</p:attrName>
                                        </p:attrNameLst>
                                      </p:cBhvr>
                                      <p:tavLst>
                                        <p:tav tm="0">
                                          <p:val>
                                            <p:strVal val="0-#ppt_w/2"/>
                                          </p:val>
                                        </p:tav>
                                        <p:tav tm="100000">
                                          <p:val>
                                            <p:strVal val="#ppt_x"/>
                                          </p:val>
                                        </p:tav>
                                      </p:tavLst>
                                    </p:anim>
                                    <p:anim calcmode="lin" valueType="num">
                                      <p:cBhvr additive="base">
                                        <p:cTn id="34" dur="1250" fill="hold"/>
                                        <p:tgtEl>
                                          <p:spTgt spid="8"/>
                                        </p:tgtEl>
                                        <p:attrNameLst>
                                          <p:attrName>ppt_y</p:attrName>
                                        </p:attrNameLst>
                                      </p:cBhvr>
                                      <p:tavLst>
                                        <p:tav tm="0">
                                          <p:val>
                                            <p:strVal val="#ppt_y"/>
                                          </p:val>
                                        </p:tav>
                                        <p:tav tm="100000">
                                          <p:val>
                                            <p:strVal val="#ppt_y"/>
                                          </p:val>
                                        </p:tav>
                                      </p:tavLst>
                                    </p:anim>
                                  </p:childTnLst>
                                </p:cTn>
                              </p:par>
                              <p:par>
                                <p:cTn id="35" presetID="10" presetClass="entr" presetSubtype="0" fill="hold" grpId="1"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250"/>
                                        <p:tgtEl>
                                          <p:spTgt spid="8"/>
                                        </p:tgtEl>
                                      </p:cBhvr>
                                    </p:animEffect>
                                  </p:childTnLst>
                                </p:cTn>
                              </p:par>
                              <p:par>
                                <p:cTn id="38" presetID="2" presetClass="entr" presetSubtype="12" decel="10000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1500" fill="hold"/>
                                        <p:tgtEl>
                                          <p:spTgt spid="9"/>
                                        </p:tgtEl>
                                        <p:attrNameLst>
                                          <p:attrName>ppt_x</p:attrName>
                                        </p:attrNameLst>
                                      </p:cBhvr>
                                      <p:tavLst>
                                        <p:tav tm="0">
                                          <p:val>
                                            <p:strVal val="0-#ppt_w/2"/>
                                          </p:val>
                                        </p:tav>
                                        <p:tav tm="100000">
                                          <p:val>
                                            <p:strVal val="#ppt_x"/>
                                          </p:val>
                                        </p:tav>
                                      </p:tavLst>
                                    </p:anim>
                                    <p:anim calcmode="lin" valueType="num">
                                      <p:cBhvr additive="base">
                                        <p:cTn id="41" dur="1500" fill="hold"/>
                                        <p:tgtEl>
                                          <p:spTgt spid="9"/>
                                        </p:tgtEl>
                                        <p:attrNameLst>
                                          <p:attrName>ppt_y</p:attrName>
                                        </p:attrNameLst>
                                      </p:cBhvr>
                                      <p:tavLst>
                                        <p:tav tm="0">
                                          <p:val>
                                            <p:strVal val="1+#ppt_h/2"/>
                                          </p:val>
                                        </p:tav>
                                        <p:tav tm="100000">
                                          <p:val>
                                            <p:strVal val="#ppt_y"/>
                                          </p:val>
                                        </p:tav>
                                      </p:tavLst>
                                    </p:anim>
                                  </p:childTnLst>
                                </p:cTn>
                              </p:par>
                              <p:par>
                                <p:cTn id="42" presetID="10" presetClass="entr" presetSubtype="0" fill="hold" grpId="1"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500"/>
                                        <p:tgtEl>
                                          <p:spTgt spid="9"/>
                                        </p:tgtEl>
                                      </p:cBhvr>
                                    </p:animEffect>
                                  </p:childTnLst>
                                </p:cTn>
                              </p:par>
                              <p:par>
                                <p:cTn id="45" presetID="42" presetClass="entr" presetSubtype="0" fill="hold" grpId="0" nodeType="withEffect">
                                  <p:stCondLst>
                                    <p:cond delay="3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500"/>
                                        <p:tgtEl>
                                          <p:spTgt spid="12"/>
                                        </p:tgtEl>
                                      </p:cBhvr>
                                    </p:animEffect>
                                    <p:anim calcmode="lin" valueType="num">
                                      <p:cBhvr>
                                        <p:cTn id="48" dur="1500" fill="hold"/>
                                        <p:tgtEl>
                                          <p:spTgt spid="12"/>
                                        </p:tgtEl>
                                        <p:attrNameLst>
                                          <p:attrName>ppt_x</p:attrName>
                                        </p:attrNameLst>
                                      </p:cBhvr>
                                      <p:tavLst>
                                        <p:tav tm="0">
                                          <p:val>
                                            <p:strVal val="#ppt_x"/>
                                          </p:val>
                                        </p:tav>
                                        <p:tav tm="100000">
                                          <p:val>
                                            <p:strVal val="#ppt_x"/>
                                          </p:val>
                                        </p:tav>
                                      </p:tavLst>
                                    </p:anim>
                                    <p:anim calcmode="lin" valueType="num">
                                      <p:cBhvr>
                                        <p:cTn id="49" dur="1500" fill="hold"/>
                                        <p:tgtEl>
                                          <p:spTgt spid="12"/>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750"/>
                                        <p:tgtEl>
                                          <p:spTgt spid="10"/>
                                        </p:tgtEl>
                                      </p:cBhvr>
                                    </p:animEffect>
                                    <p:anim calcmode="lin" valueType="num">
                                      <p:cBhvr>
                                        <p:cTn id="53" dur="1750" fill="hold"/>
                                        <p:tgtEl>
                                          <p:spTgt spid="10"/>
                                        </p:tgtEl>
                                        <p:attrNameLst>
                                          <p:attrName>ppt_x</p:attrName>
                                        </p:attrNameLst>
                                      </p:cBhvr>
                                      <p:tavLst>
                                        <p:tav tm="0">
                                          <p:val>
                                            <p:strVal val="#ppt_x"/>
                                          </p:val>
                                        </p:tav>
                                        <p:tav tm="100000">
                                          <p:val>
                                            <p:strVal val="#ppt_x"/>
                                          </p:val>
                                        </p:tav>
                                      </p:tavLst>
                                    </p:anim>
                                    <p:anim calcmode="lin" valueType="num">
                                      <p:cBhvr>
                                        <p:cTn id="54" dur="175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750"/>
                                        <p:tgtEl>
                                          <p:spTgt spid="11"/>
                                        </p:tgtEl>
                                      </p:cBhvr>
                                    </p:animEffect>
                                    <p:anim calcmode="lin" valueType="num">
                                      <p:cBhvr>
                                        <p:cTn id="58" dur="1750" fill="hold"/>
                                        <p:tgtEl>
                                          <p:spTgt spid="11"/>
                                        </p:tgtEl>
                                        <p:attrNameLst>
                                          <p:attrName>ppt_x</p:attrName>
                                        </p:attrNameLst>
                                      </p:cBhvr>
                                      <p:tavLst>
                                        <p:tav tm="0">
                                          <p:val>
                                            <p:strVal val="#ppt_x"/>
                                          </p:val>
                                        </p:tav>
                                        <p:tav tm="100000">
                                          <p:val>
                                            <p:strVal val="#ppt_x"/>
                                          </p:val>
                                        </p:tav>
                                      </p:tavLst>
                                    </p:anim>
                                    <p:anim calcmode="lin" valueType="num">
                                      <p:cBhvr>
                                        <p:cTn id="59" dur="1750" fill="hold"/>
                                        <p:tgtEl>
                                          <p:spTgt spid="11"/>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250"/>
                                  </p:stCondLst>
                                  <p:childTnLst>
                                    <p:set>
                                      <p:cBhvr>
                                        <p:cTn id="61" dur="1" fill="hold">
                                          <p:stCondLst>
                                            <p:cond delay="0"/>
                                          </p:stCondLst>
                                        </p:cTn>
                                        <p:tgtEl>
                                          <p:spTgt spid="115"/>
                                        </p:tgtEl>
                                        <p:attrNameLst>
                                          <p:attrName>style.visibility</p:attrName>
                                        </p:attrNameLst>
                                      </p:cBhvr>
                                      <p:to>
                                        <p:strVal val="visible"/>
                                      </p:to>
                                    </p:set>
                                    <p:animEffect transition="in" filter="fade">
                                      <p:cBhvr>
                                        <p:cTn id="62" dur="1000"/>
                                        <p:tgtEl>
                                          <p:spTgt spid="115"/>
                                        </p:tgtEl>
                                      </p:cBhvr>
                                    </p:animEffect>
                                    <p:anim calcmode="lin" valueType="num">
                                      <p:cBhvr>
                                        <p:cTn id="63" dur="1000" fill="hold"/>
                                        <p:tgtEl>
                                          <p:spTgt spid="115"/>
                                        </p:tgtEl>
                                        <p:attrNameLst>
                                          <p:attrName>ppt_x</p:attrName>
                                        </p:attrNameLst>
                                      </p:cBhvr>
                                      <p:tavLst>
                                        <p:tav tm="0">
                                          <p:val>
                                            <p:strVal val="#ppt_x"/>
                                          </p:val>
                                        </p:tav>
                                        <p:tav tm="100000">
                                          <p:val>
                                            <p:strVal val="#ppt_x"/>
                                          </p:val>
                                        </p:tav>
                                      </p:tavLst>
                                    </p:anim>
                                    <p:anim calcmode="lin" valueType="num">
                                      <p:cBhvr>
                                        <p:cTn id="64" dur="1000" fill="hold"/>
                                        <p:tgtEl>
                                          <p:spTgt spid="115"/>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25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1000"/>
                                        <p:tgtEl>
                                          <p:spTgt spid="114"/>
                                        </p:tgtEl>
                                      </p:cBhvr>
                                    </p:animEffect>
                                    <p:anim calcmode="lin" valueType="num">
                                      <p:cBhvr>
                                        <p:cTn id="68" dur="1000" fill="hold"/>
                                        <p:tgtEl>
                                          <p:spTgt spid="114"/>
                                        </p:tgtEl>
                                        <p:attrNameLst>
                                          <p:attrName>ppt_x</p:attrName>
                                        </p:attrNameLst>
                                      </p:cBhvr>
                                      <p:tavLst>
                                        <p:tav tm="0">
                                          <p:val>
                                            <p:strVal val="#ppt_x"/>
                                          </p:val>
                                        </p:tav>
                                        <p:tav tm="100000">
                                          <p:val>
                                            <p:strVal val="#ppt_x"/>
                                          </p:val>
                                        </p:tav>
                                      </p:tavLst>
                                    </p:anim>
                                    <p:anim calcmode="lin" valueType="num">
                                      <p:cBhvr>
                                        <p:cTn id="69" dur="1000" fill="hold"/>
                                        <p:tgtEl>
                                          <p:spTgt spid="114"/>
                                        </p:tgtEl>
                                        <p:attrNameLst>
                                          <p:attrName>ppt_y</p:attrName>
                                        </p:attrNameLst>
                                      </p:cBhvr>
                                      <p:tavLst>
                                        <p:tav tm="0">
                                          <p:val>
                                            <p:strVal val="#ppt_y-.1"/>
                                          </p:val>
                                        </p:tav>
                                        <p:tav tm="100000">
                                          <p:val>
                                            <p:strVal val="#ppt_y"/>
                                          </p:val>
                                        </p:tav>
                                      </p:tavLst>
                                    </p:anim>
                                  </p:childTnLst>
                                </p:cTn>
                              </p:par>
                              <p:par>
                                <p:cTn id="70" presetID="22" presetClass="entr" presetSubtype="1" fill="hold" grpId="0" nodeType="withEffect">
                                  <p:stCondLst>
                                    <p:cond delay="2000"/>
                                  </p:stCondLst>
                                  <p:childTnLst>
                                    <p:set>
                                      <p:cBhvr>
                                        <p:cTn id="71" dur="1" fill="hold">
                                          <p:stCondLst>
                                            <p:cond delay="0"/>
                                          </p:stCondLst>
                                        </p:cTn>
                                        <p:tgtEl>
                                          <p:spTgt spid="120"/>
                                        </p:tgtEl>
                                        <p:attrNameLst>
                                          <p:attrName>style.visibility</p:attrName>
                                        </p:attrNameLst>
                                      </p:cBhvr>
                                      <p:to>
                                        <p:strVal val="visible"/>
                                      </p:to>
                                    </p:set>
                                    <p:animEffect transition="in" filter="wipe(up)">
                                      <p:cBhvr>
                                        <p:cTn id="72" dur="1000"/>
                                        <p:tgtEl>
                                          <p:spTgt spid="120"/>
                                        </p:tgtEl>
                                      </p:cBhvr>
                                    </p:animEffect>
                                  </p:childTnLst>
                                </p:cTn>
                              </p:par>
                              <p:par>
                                <p:cTn id="73" presetID="2" presetClass="entr" presetSubtype="2" decel="10000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additive="base">
                                        <p:cTn id="75" dur="2000" fill="hold"/>
                                        <p:tgtEl>
                                          <p:spTgt spid="40"/>
                                        </p:tgtEl>
                                        <p:attrNameLst>
                                          <p:attrName>ppt_x</p:attrName>
                                        </p:attrNameLst>
                                      </p:cBhvr>
                                      <p:tavLst>
                                        <p:tav tm="0">
                                          <p:val>
                                            <p:strVal val="1+#ppt_w/2"/>
                                          </p:val>
                                        </p:tav>
                                        <p:tav tm="100000">
                                          <p:val>
                                            <p:strVal val="#ppt_x"/>
                                          </p:val>
                                        </p:tav>
                                      </p:tavLst>
                                    </p:anim>
                                    <p:anim calcmode="lin" valueType="num">
                                      <p:cBhvr additive="base">
                                        <p:cTn id="76" dur="2000" fill="hold"/>
                                        <p:tgtEl>
                                          <p:spTgt spid="40"/>
                                        </p:tgtEl>
                                        <p:attrNameLst>
                                          <p:attrName>ppt_y</p:attrName>
                                        </p:attrNameLst>
                                      </p:cBhvr>
                                      <p:tavLst>
                                        <p:tav tm="0">
                                          <p:val>
                                            <p:strVal val="#ppt_y"/>
                                          </p:val>
                                        </p:tav>
                                        <p:tav tm="100000">
                                          <p:val>
                                            <p:strVal val="#ppt_y"/>
                                          </p:val>
                                        </p:tav>
                                      </p:tavLst>
                                    </p:anim>
                                  </p:childTnLst>
                                </p:cTn>
                              </p:par>
                              <p:par>
                                <p:cTn id="77" presetID="10" presetClass="entr" presetSubtype="0" fill="hold" grpId="1"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2000"/>
                                        <p:tgtEl>
                                          <p:spTgt spid="40"/>
                                        </p:tgtEl>
                                      </p:cBhvr>
                                    </p:animEffect>
                                  </p:childTnLst>
                                </p:cTn>
                              </p:par>
                              <p:par>
                                <p:cTn id="80" presetID="42" presetClass="entr" presetSubtype="0" fill="hold" grpId="0" nodeType="withEffect">
                                  <p:stCondLst>
                                    <p:cond delay="150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1000"/>
                                        <p:tgtEl>
                                          <p:spTgt spid="79"/>
                                        </p:tgtEl>
                                      </p:cBhvr>
                                    </p:animEffect>
                                    <p:anim calcmode="lin" valueType="num">
                                      <p:cBhvr>
                                        <p:cTn id="83" dur="1000" fill="hold"/>
                                        <p:tgtEl>
                                          <p:spTgt spid="79"/>
                                        </p:tgtEl>
                                        <p:attrNameLst>
                                          <p:attrName>ppt_x</p:attrName>
                                        </p:attrNameLst>
                                      </p:cBhvr>
                                      <p:tavLst>
                                        <p:tav tm="0">
                                          <p:val>
                                            <p:strVal val="#ppt_x"/>
                                          </p:val>
                                        </p:tav>
                                        <p:tav tm="100000">
                                          <p:val>
                                            <p:strVal val="#ppt_x"/>
                                          </p:val>
                                        </p:tav>
                                      </p:tavLst>
                                    </p:anim>
                                    <p:anim calcmode="lin" valueType="num">
                                      <p:cBhvr>
                                        <p:cTn id="84" dur="1000" fill="hold"/>
                                        <p:tgtEl>
                                          <p:spTgt spid="79"/>
                                        </p:tgtEl>
                                        <p:attrNameLst>
                                          <p:attrName>ppt_y</p:attrName>
                                        </p:attrNameLst>
                                      </p:cBhvr>
                                      <p:tavLst>
                                        <p:tav tm="0">
                                          <p:val>
                                            <p:strVal val="#ppt_y+.1"/>
                                          </p:val>
                                        </p:tav>
                                        <p:tav tm="100000">
                                          <p:val>
                                            <p:strVal val="#ppt_y"/>
                                          </p:val>
                                        </p:tav>
                                      </p:tavLst>
                                    </p:anim>
                                  </p:childTnLst>
                                </p:cTn>
                              </p:par>
                              <p:par>
                                <p:cTn id="85" presetID="2" presetClass="entr" presetSubtype="8" decel="10000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 calcmode="lin" valueType="num">
                                      <p:cBhvr additive="base">
                                        <p:cTn id="87" dur="2000" fill="hold"/>
                                        <p:tgtEl>
                                          <p:spTgt spid="122"/>
                                        </p:tgtEl>
                                        <p:attrNameLst>
                                          <p:attrName>ppt_x</p:attrName>
                                        </p:attrNameLst>
                                      </p:cBhvr>
                                      <p:tavLst>
                                        <p:tav tm="0">
                                          <p:val>
                                            <p:strVal val="0-#ppt_w/2"/>
                                          </p:val>
                                        </p:tav>
                                        <p:tav tm="100000">
                                          <p:val>
                                            <p:strVal val="#ppt_x"/>
                                          </p:val>
                                        </p:tav>
                                      </p:tavLst>
                                    </p:anim>
                                    <p:anim calcmode="lin" valueType="num">
                                      <p:cBhvr additive="base">
                                        <p:cTn id="88" dur="2000" fill="hold"/>
                                        <p:tgtEl>
                                          <p:spTgt spid="122"/>
                                        </p:tgtEl>
                                        <p:attrNameLst>
                                          <p:attrName>ppt_y</p:attrName>
                                        </p:attrNameLst>
                                      </p:cBhvr>
                                      <p:tavLst>
                                        <p:tav tm="0">
                                          <p:val>
                                            <p:strVal val="#ppt_y"/>
                                          </p:val>
                                        </p:tav>
                                        <p:tav tm="100000">
                                          <p:val>
                                            <p:strVal val="#ppt_y"/>
                                          </p:val>
                                        </p:tav>
                                      </p:tavLst>
                                    </p:anim>
                                  </p:childTnLst>
                                </p:cTn>
                              </p:par>
                              <p:par>
                                <p:cTn id="89" presetID="10" presetClass="entr" presetSubtype="0" fill="hold" grpId="1" nodeType="with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fade">
                                      <p:cBhvr>
                                        <p:cTn id="91" dur="2000"/>
                                        <p:tgtEl>
                                          <p:spTgt spid="122"/>
                                        </p:tgtEl>
                                      </p:cBhvr>
                                    </p:animEffect>
                                  </p:childTnLst>
                                </p:cTn>
                              </p:par>
                              <p:par>
                                <p:cTn id="92" presetID="47" presetClass="entr" presetSubtype="0" fill="hold" grpId="0" nodeType="with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750"/>
                                        <p:tgtEl>
                                          <p:spTgt spid="39"/>
                                        </p:tgtEl>
                                      </p:cBhvr>
                                    </p:animEffect>
                                    <p:anim calcmode="lin" valueType="num">
                                      <p:cBhvr>
                                        <p:cTn id="95" dur="1750" fill="hold"/>
                                        <p:tgtEl>
                                          <p:spTgt spid="39"/>
                                        </p:tgtEl>
                                        <p:attrNameLst>
                                          <p:attrName>ppt_x</p:attrName>
                                        </p:attrNameLst>
                                      </p:cBhvr>
                                      <p:tavLst>
                                        <p:tav tm="0">
                                          <p:val>
                                            <p:strVal val="#ppt_x"/>
                                          </p:val>
                                        </p:tav>
                                        <p:tav tm="100000">
                                          <p:val>
                                            <p:strVal val="#ppt_x"/>
                                          </p:val>
                                        </p:tav>
                                      </p:tavLst>
                                    </p:anim>
                                    <p:anim calcmode="lin" valueType="num">
                                      <p:cBhvr>
                                        <p:cTn id="96" dur="1750" fill="hold"/>
                                        <p:tgtEl>
                                          <p:spTgt spid="39"/>
                                        </p:tgtEl>
                                        <p:attrNameLst>
                                          <p:attrName>ppt_y</p:attrName>
                                        </p:attrNameLst>
                                      </p:cBhvr>
                                      <p:tavLst>
                                        <p:tav tm="0">
                                          <p:val>
                                            <p:strVal val="#ppt_y-.1"/>
                                          </p:val>
                                        </p:tav>
                                        <p:tav tm="100000">
                                          <p:val>
                                            <p:strVal val="#ppt_y"/>
                                          </p:val>
                                        </p:tav>
                                      </p:tavLst>
                                    </p:anim>
                                  </p:childTnLst>
                                </p:cTn>
                              </p:par>
                              <p:par>
                                <p:cTn id="97" presetID="16" presetClass="entr" presetSubtype="37" fill="hold" grpId="0" nodeType="withEffect">
                                  <p:stCondLst>
                                    <p:cond delay="500"/>
                                  </p:stCondLst>
                                  <p:childTnLst>
                                    <p:set>
                                      <p:cBhvr>
                                        <p:cTn id="98" dur="1" fill="hold">
                                          <p:stCondLst>
                                            <p:cond delay="0"/>
                                          </p:stCondLst>
                                        </p:cTn>
                                        <p:tgtEl>
                                          <p:spTgt spid="123"/>
                                        </p:tgtEl>
                                        <p:attrNameLst>
                                          <p:attrName>style.visibility</p:attrName>
                                        </p:attrNameLst>
                                      </p:cBhvr>
                                      <p:to>
                                        <p:strVal val="visible"/>
                                      </p:to>
                                    </p:set>
                                    <p:animEffect transition="in" filter="barn(outVertical)">
                                      <p:cBhvr>
                                        <p:cTn id="99"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8" grpId="1" animBg="1"/>
      <p:bldP spid="9" grpId="0" animBg="1"/>
      <p:bldP spid="9" grpId="1" animBg="1"/>
      <p:bldP spid="10" grpId="0"/>
      <p:bldP spid="11" grpId="0"/>
      <p:bldP spid="12" grpId="0" animBg="1"/>
      <p:bldP spid="114" grpId="0" animBg="1"/>
      <p:bldP spid="120" grpId="0"/>
      <p:bldP spid="39" grpId="0"/>
      <p:bldP spid="40" grpId="0"/>
      <p:bldP spid="40" grpId="1"/>
      <p:bldGraphic spid="79" grpId="0">
        <p:bldAsOne/>
      </p:bldGraphic>
      <p:bldP spid="122" grpId="0"/>
      <p:bldP spid="122" grpId="1"/>
      <p:bldP spid="1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A5CBD98E-3D1A-FEB2-E0E7-EC6E526D464B}"/>
              </a:ext>
            </a:extLst>
          </p:cNvPr>
          <p:cNvSpPr/>
          <p:nvPr/>
        </p:nvSpPr>
        <p:spPr>
          <a:xfrm>
            <a:off x="-1389262" y="5272788"/>
            <a:ext cx="4676997" cy="2330767"/>
          </a:xfrm>
          <a:custGeom>
            <a:avLst/>
            <a:gdLst>
              <a:gd name="connsiteX0" fmla="*/ 46996 w 4676997"/>
              <a:gd name="connsiteY0" fmla="*/ 611439 h 2330767"/>
              <a:gd name="connsiteX1" fmla="*/ 1380496 w 4676997"/>
              <a:gd name="connsiteY1" fmla="*/ 1839 h 2330767"/>
              <a:gd name="connsiteX2" fmla="*/ 2694946 w 4676997"/>
              <a:gd name="connsiteY2" fmla="*/ 430464 h 2330767"/>
              <a:gd name="connsiteX3" fmla="*/ 3352171 w 4676997"/>
              <a:gd name="connsiteY3" fmla="*/ 659064 h 2330767"/>
              <a:gd name="connsiteX4" fmla="*/ 3856996 w 4676997"/>
              <a:gd name="connsiteY4" fmla="*/ 859089 h 2330767"/>
              <a:gd name="connsiteX5" fmla="*/ 4114171 w 4676997"/>
              <a:gd name="connsiteY5" fmla="*/ 1125789 h 2330767"/>
              <a:gd name="connsiteX6" fmla="*/ 4552321 w 4676997"/>
              <a:gd name="connsiteY6" fmla="*/ 1363914 h 2330767"/>
              <a:gd name="connsiteX7" fmla="*/ 4599946 w 4676997"/>
              <a:gd name="connsiteY7" fmla="*/ 1944939 h 2330767"/>
              <a:gd name="connsiteX8" fmla="*/ 3590296 w 4676997"/>
              <a:gd name="connsiteY8" fmla="*/ 2325939 h 2330767"/>
              <a:gd name="connsiteX9" fmla="*/ 847096 w 4676997"/>
              <a:gd name="connsiteY9" fmla="*/ 2097339 h 2330767"/>
              <a:gd name="connsiteX10" fmla="*/ 351796 w 4676997"/>
              <a:gd name="connsiteY10" fmla="*/ 1249614 h 2330767"/>
              <a:gd name="connsiteX11" fmla="*/ 46996 w 4676997"/>
              <a:gd name="connsiteY11" fmla="*/ 611439 h 233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6997" h="2330767">
                <a:moveTo>
                  <a:pt x="46996" y="611439"/>
                </a:moveTo>
                <a:cubicBezTo>
                  <a:pt x="218446" y="403476"/>
                  <a:pt x="939171" y="32001"/>
                  <a:pt x="1380496" y="1839"/>
                </a:cubicBezTo>
                <a:cubicBezTo>
                  <a:pt x="1821821" y="-28324"/>
                  <a:pt x="2366334" y="320926"/>
                  <a:pt x="2694946" y="430464"/>
                </a:cubicBezTo>
                <a:cubicBezTo>
                  <a:pt x="3023559" y="540001"/>
                  <a:pt x="3158496" y="587626"/>
                  <a:pt x="3352171" y="659064"/>
                </a:cubicBezTo>
                <a:cubicBezTo>
                  <a:pt x="3545846" y="730502"/>
                  <a:pt x="3729996" y="781302"/>
                  <a:pt x="3856996" y="859089"/>
                </a:cubicBezTo>
                <a:cubicBezTo>
                  <a:pt x="3983996" y="936877"/>
                  <a:pt x="3998283" y="1041651"/>
                  <a:pt x="4114171" y="1125789"/>
                </a:cubicBezTo>
                <a:cubicBezTo>
                  <a:pt x="4230059" y="1209927"/>
                  <a:pt x="4471359" y="1227389"/>
                  <a:pt x="4552321" y="1363914"/>
                </a:cubicBezTo>
                <a:cubicBezTo>
                  <a:pt x="4633284" y="1500439"/>
                  <a:pt x="4760283" y="1784602"/>
                  <a:pt x="4599946" y="1944939"/>
                </a:cubicBezTo>
                <a:cubicBezTo>
                  <a:pt x="4439609" y="2105276"/>
                  <a:pt x="4215771" y="2300539"/>
                  <a:pt x="3590296" y="2325939"/>
                </a:cubicBezTo>
                <a:cubicBezTo>
                  <a:pt x="2964821" y="2351339"/>
                  <a:pt x="1386846" y="2276726"/>
                  <a:pt x="847096" y="2097339"/>
                </a:cubicBezTo>
                <a:cubicBezTo>
                  <a:pt x="307346" y="1917952"/>
                  <a:pt x="485146" y="1492501"/>
                  <a:pt x="351796" y="1249614"/>
                </a:cubicBezTo>
                <a:cubicBezTo>
                  <a:pt x="218446" y="1006727"/>
                  <a:pt x="-124454" y="819402"/>
                  <a:pt x="46996" y="611439"/>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6" name="组合 45">
            <a:extLst>
              <a:ext uri="{FF2B5EF4-FFF2-40B4-BE49-F238E27FC236}">
                <a16:creationId xmlns:a16="http://schemas.microsoft.com/office/drawing/2014/main" id="{7A5D26DD-2D9A-3765-8415-1E50F36A9425}"/>
              </a:ext>
            </a:extLst>
          </p:cNvPr>
          <p:cNvGrpSpPr/>
          <p:nvPr/>
        </p:nvGrpSpPr>
        <p:grpSpPr>
          <a:xfrm>
            <a:off x="-334257" y="5755680"/>
            <a:ext cx="3467044" cy="882143"/>
            <a:chOff x="-399994" y="5492477"/>
            <a:chExt cx="3467044" cy="882143"/>
          </a:xfrm>
        </p:grpSpPr>
        <p:cxnSp>
          <p:nvCxnSpPr>
            <p:cNvPr id="3" name="直接箭头连接符 2">
              <a:extLst>
                <a:ext uri="{FF2B5EF4-FFF2-40B4-BE49-F238E27FC236}">
                  <a16:creationId xmlns:a16="http://schemas.microsoft.com/office/drawing/2014/main" id="{21021CD5-BB4E-4C40-2E71-708AD92F31CE}"/>
                </a:ext>
              </a:extLst>
            </p:cNvPr>
            <p:cNvCxnSpPr>
              <a:cxnSpLocks/>
            </p:cNvCxnSpPr>
            <p:nvPr/>
          </p:nvCxnSpPr>
          <p:spPr>
            <a:xfrm flipV="1">
              <a:off x="1409700" y="5548313"/>
              <a:ext cx="1657350" cy="693680"/>
            </a:xfrm>
            <a:prstGeom prst="straightConnector1">
              <a:avLst/>
            </a:prstGeom>
            <a:ln>
              <a:solidFill>
                <a:schemeClr val="accent1">
                  <a:alpha val="63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C4921E1E-4A9E-E62A-2464-D804CB0F196F}"/>
                </a:ext>
              </a:extLst>
            </p:cNvPr>
            <p:cNvCxnSpPr>
              <a:cxnSpLocks/>
            </p:cNvCxnSpPr>
            <p:nvPr/>
          </p:nvCxnSpPr>
          <p:spPr>
            <a:xfrm flipV="1">
              <a:off x="148453" y="5492477"/>
              <a:ext cx="487964" cy="275104"/>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055214B-DB0C-B626-B3CC-9C61ACB3FC22}"/>
                </a:ext>
              </a:extLst>
            </p:cNvPr>
            <p:cNvCxnSpPr>
              <a:cxnSpLocks/>
            </p:cNvCxnSpPr>
            <p:nvPr/>
          </p:nvCxnSpPr>
          <p:spPr>
            <a:xfrm>
              <a:off x="-399994" y="6172200"/>
              <a:ext cx="800957" cy="202420"/>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A0C6004C-5228-9D27-59F0-3835E83ABE5D}"/>
                </a:ext>
              </a:extLst>
            </p:cNvPr>
            <p:cNvCxnSpPr>
              <a:cxnSpLocks/>
            </p:cNvCxnSpPr>
            <p:nvPr/>
          </p:nvCxnSpPr>
          <p:spPr>
            <a:xfrm flipH="1" flipV="1">
              <a:off x="148453" y="5767581"/>
              <a:ext cx="249856" cy="607039"/>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1D8C57EB-9F7D-9403-F313-144D3B783E75}"/>
                </a:ext>
              </a:extLst>
            </p:cNvPr>
            <p:cNvCxnSpPr>
              <a:cxnSpLocks/>
            </p:cNvCxnSpPr>
            <p:nvPr/>
          </p:nvCxnSpPr>
          <p:spPr>
            <a:xfrm>
              <a:off x="741854" y="6027581"/>
              <a:ext cx="667846" cy="214412"/>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3A4B25BE-EAA8-D8B1-9FAD-F349244269FC}"/>
                </a:ext>
              </a:extLst>
            </p:cNvPr>
            <p:cNvCxnSpPr>
              <a:cxnSpLocks/>
            </p:cNvCxnSpPr>
            <p:nvPr/>
          </p:nvCxnSpPr>
          <p:spPr>
            <a:xfrm flipH="1" flipV="1">
              <a:off x="622503" y="5492477"/>
              <a:ext cx="119351" cy="535104"/>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22" name="椭圆 21">
            <a:extLst>
              <a:ext uri="{FF2B5EF4-FFF2-40B4-BE49-F238E27FC236}">
                <a16:creationId xmlns:a16="http://schemas.microsoft.com/office/drawing/2014/main" id="{FA202231-619F-036A-9D06-96B3D919C3CA}"/>
              </a:ext>
            </a:extLst>
          </p:cNvPr>
          <p:cNvSpPr/>
          <p:nvPr/>
        </p:nvSpPr>
        <p:spPr>
          <a:xfrm>
            <a:off x="8691789" y="4023665"/>
            <a:ext cx="1428750" cy="1428750"/>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8815BD68-3803-E065-A430-9716DDD390CD}"/>
              </a:ext>
            </a:extLst>
          </p:cNvPr>
          <p:cNvSpPr/>
          <p:nvPr/>
        </p:nvSpPr>
        <p:spPr>
          <a:xfrm>
            <a:off x="1967083" y="1821543"/>
            <a:ext cx="1428750" cy="142875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09A104D7-A2CD-52FA-F3CA-A0D57E223010}"/>
              </a:ext>
            </a:extLst>
          </p:cNvPr>
          <p:cNvGrpSpPr/>
          <p:nvPr/>
        </p:nvGrpSpPr>
        <p:grpSpPr>
          <a:xfrm rot="8977732">
            <a:off x="6727967" y="5961652"/>
            <a:ext cx="1002776" cy="1002778"/>
            <a:chOff x="2709830" y="819807"/>
            <a:chExt cx="1349528" cy="1349528"/>
          </a:xfrm>
          <a:noFill/>
        </p:grpSpPr>
        <p:sp>
          <p:nvSpPr>
            <p:cNvPr id="25" name="椭圆 24">
              <a:extLst>
                <a:ext uri="{FF2B5EF4-FFF2-40B4-BE49-F238E27FC236}">
                  <a16:creationId xmlns:a16="http://schemas.microsoft.com/office/drawing/2014/main" id="{D9F54587-E3D7-73F4-9006-F9DC4D6012D9}"/>
                </a:ext>
              </a:extLst>
            </p:cNvPr>
            <p:cNvSpPr/>
            <p:nvPr/>
          </p:nvSpPr>
          <p:spPr>
            <a:xfrm>
              <a:off x="3054438" y="1164415"/>
              <a:ext cx="660312" cy="66031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2C369E9-616E-E073-1EC6-CFE8C6010CE8}"/>
                </a:ext>
              </a:extLst>
            </p:cNvPr>
            <p:cNvSpPr/>
            <p:nvPr/>
          </p:nvSpPr>
          <p:spPr>
            <a:xfrm>
              <a:off x="2986175" y="1096152"/>
              <a:ext cx="796838" cy="79683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38433605-267F-D60E-C52B-8E2AE0454DA9}"/>
                </a:ext>
              </a:extLst>
            </p:cNvPr>
            <p:cNvSpPr/>
            <p:nvPr/>
          </p:nvSpPr>
          <p:spPr>
            <a:xfrm>
              <a:off x="2915427" y="1025404"/>
              <a:ext cx="938334" cy="938334"/>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19D08FE5-C9FC-7EB0-D86D-9E1501EF0585}"/>
                </a:ext>
              </a:extLst>
            </p:cNvPr>
            <p:cNvSpPr/>
            <p:nvPr/>
          </p:nvSpPr>
          <p:spPr>
            <a:xfrm>
              <a:off x="2779198" y="889175"/>
              <a:ext cx="1210792" cy="121079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B7EC82F5-8317-E1D5-0E74-EBEB33CAB0AB}"/>
                </a:ext>
              </a:extLst>
            </p:cNvPr>
            <p:cNvSpPr/>
            <p:nvPr/>
          </p:nvSpPr>
          <p:spPr>
            <a:xfrm>
              <a:off x="2709830" y="819807"/>
              <a:ext cx="1349528" cy="134952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a:extLst>
                <a:ext uri="{FF2B5EF4-FFF2-40B4-BE49-F238E27FC236}">
                  <a16:creationId xmlns:a16="http://schemas.microsoft.com/office/drawing/2014/main" id="{593E8F2B-2A59-D461-D93D-EC9CF055C954}"/>
                </a:ext>
              </a:extLst>
            </p:cNvPr>
            <p:cNvSpPr/>
            <p:nvPr/>
          </p:nvSpPr>
          <p:spPr>
            <a:xfrm>
              <a:off x="2845577" y="955554"/>
              <a:ext cx="1078034" cy="1078034"/>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F976277-DB41-6F93-E646-70E3E4021E1A}"/>
                </a:ext>
              </a:extLst>
            </p:cNvPr>
            <p:cNvSpPr/>
            <p:nvPr/>
          </p:nvSpPr>
          <p:spPr>
            <a:xfrm>
              <a:off x="3122700" y="1232677"/>
              <a:ext cx="523788" cy="52378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D9A8110C-F8F5-D444-8CDC-98A99B7AEB32}"/>
                </a:ext>
              </a:extLst>
            </p:cNvPr>
            <p:cNvSpPr/>
            <p:nvPr/>
          </p:nvSpPr>
          <p:spPr>
            <a:xfrm>
              <a:off x="3194138" y="1304115"/>
              <a:ext cx="380912" cy="38091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A747F7A7-8016-3F0A-7AAA-1946AE6B45C6}"/>
                </a:ext>
              </a:extLst>
            </p:cNvPr>
            <p:cNvSpPr/>
            <p:nvPr/>
          </p:nvSpPr>
          <p:spPr>
            <a:xfrm>
              <a:off x="3256740" y="1366717"/>
              <a:ext cx="255708" cy="25570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a:extLst>
              <a:ext uri="{FF2B5EF4-FFF2-40B4-BE49-F238E27FC236}">
                <a16:creationId xmlns:a16="http://schemas.microsoft.com/office/drawing/2014/main" id="{5EE537D2-FC58-A669-B5D8-78E5B9E6C1B6}"/>
              </a:ext>
            </a:extLst>
          </p:cNvPr>
          <p:cNvGrpSpPr/>
          <p:nvPr/>
        </p:nvGrpSpPr>
        <p:grpSpPr>
          <a:xfrm rot="10800000">
            <a:off x="6886817" y="6397062"/>
            <a:ext cx="1341422" cy="1341424"/>
            <a:chOff x="2709830" y="819807"/>
            <a:chExt cx="1349528" cy="1349528"/>
          </a:xfrm>
          <a:noFill/>
        </p:grpSpPr>
        <p:sp>
          <p:nvSpPr>
            <p:cNvPr id="35" name="椭圆 34">
              <a:extLst>
                <a:ext uri="{FF2B5EF4-FFF2-40B4-BE49-F238E27FC236}">
                  <a16:creationId xmlns:a16="http://schemas.microsoft.com/office/drawing/2014/main" id="{89EFC6A3-565C-3E4E-2A83-124E7C3BBBE1}"/>
                </a:ext>
              </a:extLst>
            </p:cNvPr>
            <p:cNvSpPr/>
            <p:nvPr/>
          </p:nvSpPr>
          <p:spPr>
            <a:xfrm>
              <a:off x="3054438" y="1164415"/>
              <a:ext cx="660312" cy="66031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3487349-D07A-C51B-7730-1FE6DD9497E1}"/>
                </a:ext>
              </a:extLst>
            </p:cNvPr>
            <p:cNvSpPr/>
            <p:nvPr/>
          </p:nvSpPr>
          <p:spPr>
            <a:xfrm>
              <a:off x="2986175" y="1096152"/>
              <a:ext cx="796838" cy="79683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0AA0A1E-23ED-F8D1-DCF8-B688417B4364}"/>
                </a:ext>
              </a:extLst>
            </p:cNvPr>
            <p:cNvSpPr/>
            <p:nvPr/>
          </p:nvSpPr>
          <p:spPr>
            <a:xfrm>
              <a:off x="2915427" y="1025404"/>
              <a:ext cx="938334" cy="938334"/>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26DCE7A2-80D8-EBFE-52AB-4D5FB1DBA679}"/>
                </a:ext>
              </a:extLst>
            </p:cNvPr>
            <p:cNvSpPr/>
            <p:nvPr/>
          </p:nvSpPr>
          <p:spPr>
            <a:xfrm>
              <a:off x="2779198" y="889175"/>
              <a:ext cx="1210792" cy="121079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C5958FA1-CA53-63AC-531C-01306CD56A94}"/>
                </a:ext>
              </a:extLst>
            </p:cNvPr>
            <p:cNvSpPr/>
            <p:nvPr/>
          </p:nvSpPr>
          <p:spPr>
            <a:xfrm>
              <a:off x="2709830" y="819807"/>
              <a:ext cx="1349528" cy="134952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椭圆 39">
              <a:extLst>
                <a:ext uri="{FF2B5EF4-FFF2-40B4-BE49-F238E27FC236}">
                  <a16:creationId xmlns:a16="http://schemas.microsoft.com/office/drawing/2014/main" id="{79F44B2D-B809-86A2-F7E9-3F3BF2371C84}"/>
                </a:ext>
              </a:extLst>
            </p:cNvPr>
            <p:cNvSpPr/>
            <p:nvPr/>
          </p:nvSpPr>
          <p:spPr>
            <a:xfrm>
              <a:off x="2845577" y="955554"/>
              <a:ext cx="1078034" cy="1078034"/>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71388618-643B-4808-A11F-5F8E5A12BDFB}"/>
                </a:ext>
              </a:extLst>
            </p:cNvPr>
            <p:cNvSpPr/>
            <p:nvPr/>
          </p:nvSpPr>
          <p:spPr>
            <a:xfrm>
              <a:off x="3122700" y="1232677"/>
              <a:ext cx="523788" cy="52378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BDCBB949-C1BD-BE10-9FAA-10179682CB3E}"/>
                </a:ext>
              </a:extLst>
            </p:cNvPr>
            <p:cNvSpPr/>
            <p:nvPr/>
          </p:nvSpPr>
          <p:spPr>
            <a:xfrm>
              <a:off x="3194138" y="1304115"/>
              <a:ext cx="380912" cy="38091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5C352E0E-61B0-A322-6C2A-8456D786AE9E}"/>
                </a:ext>
              </a:extLst>
            </p:cNvPr>
            <p:cNvSpPr/>
            <p:nvPr/>
          </p:nvSpPr>
          <p:spPr>
            <a:xfrm>
              <a:off x="3256739" y="1366718"/>
              <a:ext cx="255708" cy="25570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0946B414-E674-45CB-D81C-CED9F26D428E}"/>
              </a:ext>
            </a:extLst>
          </p:cNvPr>
          <p:cNvSpPr txBox="1"/>
          <p:nvPr/>
        </p:nvSpPr>
        <p:spPr>
          <a:xfrm>
            <a:off x="4003879" y="1545724"/>
            <a:ext cx="6116660" cy="1704569"/>
          </a:xfrm>
          <a:prstGeom prst="rect">
            <a:avLst/>
          </a:prstGeom>
          <a:noFill/>
        </p:spPr>
        <p:txBody>
          <a:bodyPr wrap="square">
            <a:spAutoFit/>
          </a:bodyPr>
          <a:lstStyle/>
          <a:p>
            <a:pPr algn="just">
              <a:lnSpc>
                <a:spcPct val="150000"/>
              </a:lnSpc>
            </a:pPr>
            <a:r>
              <a:rPr lang="zh-CN" altLang="en-US" dirty="0">
                <a:solidFill>
                  <a:schemeClr val="accent2"/>
                </a:solidFill>
                <a:latin typeface="+mj-lt"/>
              </a:rPr>
              <a:t>人力成本：减少了对人力资源的依赖，降低了长期的人力成本。</a:t>
            </a:r>
          </a:p>
          <a:p>
            <a:pPr algn="just">
              <a:lnSpc>
                <a:spcPct val="150000"/>
              </a:lnSpc>
            </a:pPr>
            <a:r>
              <a:rPr lang="zh-CN" altLang="en-US" dirty="0">
                <a:solidFill>
                  <a:schemeClr val="accent2"/>
                </a:solidFill>
                <a:latin typeface="+mj-lt"/>
              </a:rPr>
              <a:t>   运营成本：自动化流程减少了手动操作所需的时间和资源，从而降低了整体运营成本。</a:t>
            </a:r>
          </a:p>
        </p:txBody>
      </p:sp>
      <p:sp>
        <p:nvSpPr>
          <p:cNvPr id="45" name="文本框 44">
            <a:extLst>
              <a:ext uri="{FF2B5EF4-FFF2-40B4-BE49-F238E27FC236}">
                <a16:creationId xmlns:a16="http://schemas.microsoft.com/office/drawing/2014/main" id="{7D433F9C-A29E-6A99-2B47-09B6E59D5CE9}"/>
              </a:ext>
            </a:extLst>
          </p:cNvPr>
          <p:cNvSpPr txBox="1"/>
          <p:nvPr/>
        </p:nvSpPr>
        <p:spPr>
          <a:xfrm>
            <a:off x="1907217" y="3747846"/>
            <a:ext cx="6116660" cy="1704569"/>
          </a:xfrm>
          <a:prstGeom prst="rect">
            <a:avLst/>
          </a:prstGeom>
          <a:noFill/>
        </p:spPr>
        <p:txBody>
          <a:bodyPr wrap="square">
            <a:spAutoFit/>
          </a:bodyPr>
          <a:lstStyle/>
          <a:p>
            <a:pPr algn="just">
              <a:lnSpc>
                <a:spcPct val="150000"/>
              </a:lnSpc>
            </a:pPr>
            <a:r>
              <a:rPr lang="zh-CN" altLang="en-US" dirty="0">
                <a:solidFill>
                  <a:schemeClr val="accent2"/>
                </a:solidFill>
                <a:latin typeface="+mj-lt"/>
              </a:rPr>
              <a:t>客户满意度：通过提供更准确和及时的服务，提升了客户满意度。</a:t>
            </a:r>
          </a:p>
          <a:p>
            <a:pPr algn="just">
              <a:lnSpc>
                <a:spcPct val="150000"/>
              </a:lnSpc>
            </a:pPr>
            <a:r>
              <a:rPr lang="zh-CN" altLang="en-US" dirty="0">
                <a:solidFill>
                  <a:schemeClr val="accent2"/>
                </a:solidFill>
                <a:latin typeface="+mj-lt"/>
              </a:rPr>
              <a:t>   品牌形象：高效的业务流程和优质的服务有助于提升品牌形象。</a:t>
            </a:r>
          </a:p>
        </p:txBody>
      </p:sp>
      <p:sp>
        <p:nvSpPr>
          <p:cNvPr id="48" name="椭圆 47">
            <a:extLst>
              <a:ext uri="{FF2B5EF4-FFF2-40B4-BE49-F238E27FC236}">
                <a16:creationId xmlns:a16="http://schemas.microsoft.com/office/drawing/2014/main" id="{71A0DA75-5A53-54AB-14CF-0067C07ED695}"/>
              </a:ext>
            </a:extLst>
          </p:cNvPr>
          <p:cNvSpPr/>
          <p:nvPr/>
        </p:nvSpPr>
        <p:spPr>
          <a:xfrm>
            <a:off x="-714890" y="-1109478"/>
            <a:ext cx="4718769" cy="4718769"/>
          </a:xfrm>
          <a:prstGeom prst="ellipse">
            <a:avLst/>
          </a:prstGeom>
          <a:noFill/>
          <a:ln>
            <a:gradFill>
              <a:gsLst>
                <a:gs pos="56000">
                  <a:schemeClr val="bg2">
                    <a:lumMod val="20000"/>
                    <a:lumOff val="80000"/>
                    <a:alpha val="18000"/>
                  </a:schemeClr>
                </a:gs>
                <a:gs pos="29100">
                  <a:schemeClr val="bg2">
                    <a:lumMod val="75000"/>
                    <a:alpha val="22000"/>
                  </a:schemeClr>
                </a:gs>
                <a:gs pos="0">
                  <a:schemeClr val="bg2">
                    <a:alpha val="43000"/>
                  </a:schemeClr>
                </a:gs>
                <a:gs pos="90000">
                  <a:schemeClr val="bg2">
                    <a:lumMod val="61000"/>
                    <a:lumOff val="39000"/>
                    <a:alpha val="23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49C619AC-30CB-2DFA-F1D8-DC07B4F35405}"/>
              </a:ext>
            </a:extLst>
          </p:cNvPr>
          <p:cNvSpPr/>
          <p:nvPr/>
        </p:nvSpPr>
        <p:spPr>
          <a:xfrm>
            <a:off x="8469972" y="2651695"/>
            <a:ext cx="6250526" cy="6250524"/>
          </a:xfrm>
          <a:prstGeom prst="ellipse">
            <a:avLst/>
          </a:prstGeom>
          <a:noFill/>
          <a:ln>
            <a:gradFill>
              <a:gsLst>
                <a:gs pos="56000">
                  <a:schemeClr val="bg2">
                    <a:lumMod val="20000"/>
                    <a:lumOff val="80000"/>
                    <a:alpha val="18000"/>
                  </a:schemeClr>
                </a:gs>
                <a:gs pos="29100">
                  <a:schemeClr val="bg2">
                    <a:lumMod val="75000"/>
                    <a:alpha val="22000"/>
                  </a:schemeClr>
                </a:gs>
                <a:gs pos="0">
                  <a:schemeClr val="bg2">
                    <a:alpha val="43000"/>
                  </a:schemeClr>
                </a:gs>
                <a:gs pos="90000">
                  <a:schemeClr val="bg2">
                    <a:lumMod val="61000"/>
                    <a:lumOff val="39000"/>
                    <a:alpha val="23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61C18E6F-E7ED-6298-B0A4-5960319BC069}"/>
              </a:ext>
            </a:extLst>
          </p:cNvPr>
          <p:cNvSpPr/>
          <p:nvPr/>
        </p:nvSpPr>
        <p:spPr>
          <a:xfrm>
            <a:off x="-510813" y="2309730"/>
            <a:ext cx="176556" cy="1765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DBD9F94-0254-64CD-A6D4-A5AF3E233C85}"/>
              </a:ext>
            </a:extLst>
          </p:cNvPr>
          <p:cNvSpPr/>
          <p:nvPr/>
        </p:nvSpPr>
        <p:spPr>
          <a:xfrm>
            <a:off x="8740862" y="7096272"/>
            <a:ext cx="176556" cy="17655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D22982D1-220C-5869-F85E-48C43EF7CF02}"/>
              </a:ext>
            </a:extLst>
          </p:cNvPr>
          <p:cNvSpPr/>
          <p:nvPr/>
        </p:nvSpPr>
        <p:spPr>
          <a:xfrm>
            <a:off x="540877" y="4861933"/>
            <a:ext cx="726049" cy="330492"/>
          </a:xfrm>
          <a:custGeom>
            <a:avLst/>
            <a:gdLst>
              <a:gd name="connsiteX0" fmla="*/ 46996 w 4676997"/>
              <a:gd name="connsiteY0" fmla="*/ 611439 h 2330767"/>
              <a:gd name="connsiteX1" fmla="*/ 1380496 w 4676997"/>
              <a:gd name="connsiteY1" fmla="*/ 1839 h 2330767"/>
              <a:gd name="connsiteX2" fmla="*/ 2694946 w 4676997"/>
              <a:gd name="connsiteY2" fmla="*/ 430464 h 2330767"/>
              <a:gd name="connsiteX3" fmla="*/ 3352171 w 4676997"/>
              <a:gd name="connsiteY3" fmla="*/ 659064 h 2330767"/>
              <a:gd name="connsiteX4" fmla="*/ 3856996 w 4676997"/>
              <a:gd name="connsiteY4" fmla="*/ 859089 h 2330767"/>
              <a:gd name="connsiteX5" fmla="*/ 4114171 w 4676997"/>
              <a:gd name="connsiteY5" fmla="*/ 1125789 h 2330767"/>
              <a:gd name="connsiteX6" fmla="*/ 4552321 w 4676997"/>
              <a:gd name="connsiteY6" fmla="*/ 1363914 h 2330767"/>
              <a:gd name="connsiteX7" fmla="*/ 4599946 w 4676997"/>
              <a:gd name="connsiteY7" fmla="*/ 1944939 h 2330767"/>
              <a:gd name="connsiteX8" fmla="*/ 3590296 w 4676997"/>
              <a:gd name="connsiteY8" fmla="*/ 2325939 h 2330767"/>
              <a:gd name="connsiteX9" fmla="*/ 847096 w 4676997"/>
              <a:gd name="connsiteY9" fmla="*/ 2097339 h 2330767"/>
              <a:gd name="connsiteX10" fmla="*/ 351796 w 4676997"/>
              <a:gd name="connsiteY10" fmla="*/ 1249614 h 2330767"/>
              <a:gd name="connsiteX11" fmla="*/ 46996 w 4676997"/>
              <a:gd name="connsiteY11" fmla="*/ 611439 h 233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6997" h="2330767">
                <a:moveTo>
                  <a:pt x="46996" y="611439"/>
                </a:moveTo>
                <a:cubicBezTo>
                  <a:pt x="218446" y="403476"/>
                  <a:pt x="939171" y="32001"/>
                  <a:pt x="1380496" y="1839"/>
                </a:cubicBezTo>
                <a:cubicBezTo>
                  <a:pt x="1821821" y="-28324"/>
                  <a:pt x="2366334" y="320926"/>
                  <a:pt x="2694946" y="430464"/>
                </a:cubicBezTo>
                <a:cubicBezTo>
                  <a:pt x="3023559" y="540001"/>
                  <a:pt x="3158496" y="587626"/>
                  <a:pt x="3352171" y="659064"/>
                </a:cubicBezTo>
                <a:cubicBezTo>
                  <a:pt x="3545846" y="730502"/>
                  <a:pt x="3729996" y="781302"/>
                  <a:pt x="3856996" y="859089"/>
                </a:cubicBezTo>
                <a:cubicBezTo>
                  <a:pt x="3983996" y="936877"/>
                  <a:pt x="3998283" y="1041651"/>
                  <a:pt x="4114171" y="1125789"/>
                </a:cubicBezTo>
                <a:cubicBezTo>
                  <a:pt x="4230059" y="1209927"/>
                  <a:pt x="4471359" y="1227389"/>
                  <a:pt x="4552321" y="1363914"/>
                </a:cubicBezTo>
                <a:cubicBezTo>
                  <a:pt x="4633284" y="1500439"/>
                  <a:pt x="4760283" y="1784602"/>
                  <a:pt x="4599946" y="1944939"/>
                </a:cubicBezTo>
                <a:cubicBezTo>
                  <a:pt x="4439609" y="2105276"/>
                  <a:pt x="4215771" y="2300539"/>
                  <a:pt x="3590296" y="2325939"/>
                </a:cubicBezTo>
                <a:cubicBezTo>
                  <a:pt x="2964821" y="2351339"/>
                  <a:pt x="1386846" y="2276726"/>
                  <a:pt x="847096" y="2097339"/>
                </a:cubicBezTo>
                <a:cubicBezTo>
                  <a:pt x="307346" y="1917952"/>
                  <a:pt x="485146" y="1492501"/>
                  <a:pt x="351796" y="1249614"/>
                </a:cubicBezTo>
                <a:cubicBezTo>
                  <a:pt x="218446" y="1006727"/>
                  <a:pt x="-124454" y="819402"/>
                  <a:pt x="46996" y="611439"/>
                </a:cubicBezTo>
                <a:close/>
              </a:path>
            </a:pathLst>
          </a:cu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文本框 73">
            <a:extLst>
              <a:ext uri="{FF2B5EF4-FFF2-40B4-BE49-F238E27FC236}">
                <a16:creationId xmlns:a16="http://schemas.microsoft.com/office/drawing/2014/main" id="{5D2C0A98-460E-C963-F129-1135AABBAD76}"/>
              </a:ext>
            </a:extLst>
          </p:cNvPr>
          <p:cNvSpPr txBox="1"/>
          <p:nvPr/>
        </p:nvSpPr>
        <p:spPr>
          <a:xfrm>
            <a:off x="1924072" y="1895964"/>
            <a:ext cx="2417429" cy="1261884"/>
          </a:xfrm>
          <a:prstGeom prst="rect">
            <a:avLst/>
          </a:prstGeom>
          <a:noFill/>
        </p:spPr>
        <p:txBody>
          <a:bodyPr wrap="square">
            <a:spAutoFit/>
          </a:bodyPr>
          <a:lstStyle/>
          <a:p>
            <a:pPr algn="just"/>
            <a:r>
              <a:rPr lang="en-US" altLang="zh-CN" sz="4800" b="1" i="1" dirty="0">
                <a:latin typeface="+mj-lt"/>
              </a:rPr>
              <a:t>3.</a:t>
            </a:r>
            <a:r>
              <a:rPr lang="zh-CN" altLang="en-US" sz="2800" b="1" i="1" dirty="0">
                <a:effectLst/>
                <a:latin typeface="+mj-lt"/>
              </a:rPr>
              <a:t>降低</a:t>
            </a:r>
            <a:endParaRPr lang="en-US" altLang="zh-CN" sz="2800" b="1" i="1" dirty="0">
              <a:effectLst/>
              <a:latin typeface="+mj-lt"/>
            </a:endParaRPr>
          </a:p>
          <a:p>
            <a:pPr algn="just"/>
            <a:r>
              <a:rPr lang="en-US" altLang="zh-CN" sz="2800" b="1" i="1" dirty="0">
                <a:latin typeface="+mj-lt"/>
              </a:rPr>
              <a:t>    </a:t>
            </a:r>
            <a:r>
              <a:rPr lang="zh-CN" altLang="en-US" sz="2800" b="1" i="1" dirty="0">
                <a:effectLst/>
                <a:latin typeface="+mj-lt"/>
              </a:rPr>
              <a:t>成本</a:t>
            </a:r>
            <a:endParaRPr lang="zh-CN" altLang="en-US" sz="2800" b="1" i="1" dirty="0">
              <a:latin typeface="+mj-lt"/>
            </a:endParaRPr>
          </a:p>
        </p:txBody>
      </p:sp>
      <p:sp>
        <p:nvSpPr>
          <p:cNvPr id="75" name="文本框 74">
            <a:extLst>
              <a:ext uri="{FF2B5EF4-FFF2-40B4-BE49-F238E27FC236}">
                <a16:creationId xmlns:a16="http://schemas.microsoft.com/office/drawing/2014/main" id="{57353D9A-AFBA-478F-FDA2-52D5C33E0AAF}"/>
              </a:ext>
            </a:extLst>
          </p:cNvPr>
          <p:cNvSpPr txBox="1"/>
          <p:nvPr/>
        </p:nvSpPr>
        <p:spPr>
          <a:xfrm>
            <a:off x="8691789" y="4322541"/>
            <a:ext cx="1428750" cy="830997"/>
          </a:xfrm>
          <a:prstGeom prst="rect">
            <a:avLst/>
          </a:prstGeom>
          <a:noFill/>
        </p:spPr>
        <p:txBody>
          <a:bodyPr wrap="square">
            <a:spAutoFit/>
          </a:bodyPr>
          <a:lstStyle/>
          <a:p>
            <a:pPr algn="just"/>
            <a:r>
              <a:rPr lang="en-US" altLang="zh-CN" sz="2400" b="1" i="1" dirty="0">
                <a:solidFill>
                  <a:schemeClr val="bg1"/>
                </a:solidFill>
                <a:effectLst/>
                <a:latin typeface="+mj-lt"/>
              </a:rPr>
              <a:t>4.</a:t>
            </a:r>
            <a:r>
              <a:rPr lang="zh-CN" altLang="en-US" sz="2400" b="1" i="1" dirty="0">
                <a:solidFill>
                  <a:schemeClr val="bg1"/>
                </a:solidFill>
                <a:effectLst/>
                <a:latin typeface="+mj-lt"/>
              </a:rPr>
              <a:t>改善用户体验</a:t>
            </a:r>
            <a:endParaRPr lang="zh-CN" altLang="en-US" sz="1200" b="1" i="1" dirty="0">
              <a:solidFill>
                <a:schemeClr val="bg1"/>
              </a:solidFill>
              <a:latin typeface="+mj-lt"/>
            </a:endParaRPr>
          </a:p>
        </p:txBody>
      </p:sp>
    </p:spTree>
    <p:extLst>
      <p:ext uri="{BB962C8B-B14F-4D97-AF65-F5344CB8AC3E}">
        <p14:creationId xmlns:p14="http://schemas.microsoft.com/office/powerpoint/2010/main" val="168278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250"/>
                                        <p:tgtEl>
                                          <p:spTgt spid="24"/>
                                        </p:tgtEl>
                                      </p:cBhvr>
                                    </p:animEffect>
                                    <p:anim calcmode="lin" valueType="num">
                                      <p:cBhvr>
                                        <p:cTn id="8" dur="1250" fill="hold"/>
                                        <p:tgtEl>
                                          <p:spTgt spid="24"/>
                                        </p:tgtEl>
                                        <p:attrNameLst>
                                          <p:attrName>ppt_x</p:attrName>
                                        </p:attrNameLst>
                                      </p:cBhvr>
                                      <p:tavLst>
                                        <p:tav tm="0">
                                          <p:val>
                                            <p:strVal val="#ppt_x"/>
                                          </p:val>
                                        </p:tav>
                                        <p:tav tm="100000">
                                          <p:val>
                                            <p:strVal val="#ppt_x"/>
                                          </p:val>
                                        </p:tav>
                                      </p:tavLst>
                                    </p:anim>
                                    <p:anim calcmode="lin" valueType="num">
                                      <p:cBhvr>
                                        <p:cTn id="9" dur="1250" fill="hold"/>
                                        <p:tgtEl>
                                          <p:spTgt spid="24"/>
                                        </p:tgtEl>
                                        <p:attrNameLst>
                                          <p:attrName>ppt_y</p:attrName>
                                        </p:attrNameLst>
                                      </p:cBhvr>
                                      <p:tavLst>
                                        <p:tav tm="0">
                                          <p:val>
                                            <p:strVal val="#ppt_y+.1"/>
                                          </p:val>
                                        </p:tav>
                                        <p:tav tm="100000">
                                          <p:val>
                                            <p:strVal val="#ppt_y"/>
                                          </p:val>
                                        </p:tav>
                                      </p:tavLst>
                                    </p:anim>
                                  </p:childTnLst>
                                </p:cTn>
                              </p:par>
                              <p:par>
                                <p:cTn id="10" presetID="2" presetClass="entr" presetSubtype="2" decel="10000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1500" fill="hold"/>
                                        <p:tgtEl>
                                          <p:spTgt spid="34"/>
                                        </p:tgtEl>
                                        <p:attrNameLst>
                                          <p:attrName>ppt_x</p:attrName>
                                        </p:attrNameLst>
                                      </p:cBhvr>
                                      <p:tavLst>
                                        <p:tav tm="0">
                                          <p:val>
                                            <p:strVal val="1+#ppt_w/2"/>
                                          </p:val>
                                        </p:tav>
                                        <p:tav tm="100000">
                                          <p:val>
                                            <p:strVal val="#ppt_x"/>
                                          </p:val>
                                        </p:tav>
                                      </p:tavLst>
                                    </p:anim>
                                    <p:anim calcmode="lin" valueType="num">
                                      <p:cBhvr additive="base">
                                        <p:cTn id="13" dur="1500" fill="hold"/>
                                        <p:tgtEl>
                                          <p:spTgt spid="34"/>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500"/>
                                        <p:tgtEl>
                                          <p:spTgt spid="34"/>
                                        </p:tgtEl>
                                      </p:cBhvr>
                                    </p:animEffect>
                                  </p:childTnLst>
                                </p:cTn>
                              </p:par>
                              <p:par>
                                <p:cTn id="17" presetID="22" presetClass="entr" presetSubtype="1" fill="hold" grpId="0" nodeType="withEffect">
                                  <p:stCondLst>
                                    <p:cond delay="1000"/>
                                  </p:stCondLst>
                                  <p:childTnLst>
                                    <p:set>
                                      <p:cBhvr>
                                        <p:cTn id="18" dur="1" fill="hold">
                                          <p:stCondLst>
                                            <p:cond delay="0"/>
                                          </p:stCondLst>
                                        </p:cTn>
                                        <p:tgtEl>
                                          <p:spTgt spid="44"/>
                                        </p:tgtEl>
                                        <p:attrNameLst>
                                          <p:attrName>style.visibility</p:attrName>
                                        </p:attrNameLst>
                                      </p:cBhvr>
                                      <p:to>
                                        <p:strVal val="visible"/>
                                      </p:to>
                                    </p:set>
                                    <p:animEffect transition="in" filter="wipe(up)">
                                      <p:cBhvr>
                                        <p:cTn id="19" dur="1000"/>
                                        <p:tgtEl>
                                          <p:spTgt spid="44"/>
                                        </p:tgtEl>
                                      </p:cBhvr>
                                    </p:animEffect>
                                  </p:childTnLst>
                                </p:cTn>
                              </p:par>
                              <p:par>
                                <p:cTn id="20" presetID="22" presetClass="entr" presetSubtype="1" fill="hold" grpId="0" nodeType="withEffect">
                                  <p:stCondLst>
                                    <p:cond delay="175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1000"/>
                                        <p:tgtEl>
                                          <p:spTgt spid="45"/>
                                        </p:tgtEl>
                                      </p:cBhvr>
                                    </p:animEffect>
                                  </p:childTnLst>
                                </p:cTn>
                              </p:par>
                              <p:par>
                                <p:cTn id="23" presetID="22" presetClass="entr" presetSubtype="8" fill="hold" nodeType="withEffect">
                                  <p:stCondLst>
                                    <p:cond delay="50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1500"/>
                                        <p:tgtEl>
                                          <p:spTgt spid="46"/>
                                        </p:tgtEl>
                                      </p:cBhvr>
                                    </p:animEffect>
                                  </p:childTnLst>
                                </p:cTn>
                              </p:par>
                              <p:par>
                                <p:cTn id="26" presetID="1" presetClass="path" presetSubtype="0" repeatCount="indefinite" fill="hold" grpId="0" nodeType="withEffect">
                                  <p:stCondLst>
                                    <p:cond delay="0"/>
                                  </p:stCondLst>
                                  <p:childTnLst>
                                    <p:animMotion origin="layout" path="M 4.58333E-6 -2.59259E-6 C -0.05183 -0.16597 -0.01797 -0.37592 0.07513 -0.46759 C 0.16835 -0.55949 0.28658 -0.49953 0.33828 -0.33356 C 0.39023 -0.16713 0.35599 0.04213 0.26276 0.13403 C 0.16966 0.2257 0.05182 0.16644 4.58333E-6 -2.59259E-6 Z " pathEditMode="relative" rAng="14460000" ptsTypes="AAAAA">
                                      <p:cBhvr>
                                        <p:cTn id="27" dur="3000" fill="hold"/>
                                        <p:tgtEl>
                                          <p:spTgt spid="69"/>
                                        </p:tgtEl>
                                        <p:attrNameLst>
                                          <p:attrName>ppt_x</p:attrName>
                                          <p:attrName>ppt_y</p:attrName>
                                        </p:attrNameLst>
                                      </p:cBhvr>
                                      <p:rCtr x="16901" y="-16690"/>
                                    </p:animMotion>
                                  </p:childTnLst>
                                </p:cTn>
                              </p:par>
                              <p:par>
                                <p:cTn id="28" presetID="1" presetClass="path" presetSubtype="0" repeatCount="indefinite" fill="hold" grpId="0" nodeType="withEffect">
                                  <p:stCondLst>
                                    <p:cond delay="0"/>
                                  </p:stCondLst>
                                  <p:childTnLst>
                                    <p:animMotion origin="layout" path="M 0.00182 0.00672 C -0.06563 -0.21018 -0.02044 -0.48588 0.10312 -0.60764 C 0.22656 -0.7287 0.38229 -0.65231 0.45013 -0.43588 C 0.51758 -0.21759 0.47161 0.05556 0.34792 0.17801 C 0.22461 0.29931 0.06966 0.22408 0.00182 0.00672 Z " pathEditMode="relative" rAng="14460000" ptsTypes="AAAAA">
                                      <p:cBhvr>
                                        <p:cTn id="29" dur="4000" fill="hold"/>
                                        <p:tgtEl>
                                          <p:spTgt spid="70"/>
                                        </p:tgtEl>
                                        <p:attrNameLst>
                                          <p:attrName>ppt_x</p:attrName>
                                          <p:attrName>ppt_y</p:attrName>
                                        </p:attrNameLst>
                                      </p:cBhvr>
                                      <p:rCtr x="22396" y="-22176"/>
                                    </p:animMotion>
                                  </p:childTnLst>
                                </p:cTn>
                              </p:par>
                              <p:par>
                                <p:cTn id="30" presetID="6" presetClass="entr" presetSubtype="32"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Effect transition="in" filter="circle(out)">
                                      <p:cBhvr>
                                        <p:cTn id="32" dur="1250"/>
                                        <p:tgtEl>
                                          <p:spTgt spid="23"/>
                                        </p:tgtEl>
                                      </p:cBhvr>
                                    </p:animEffect>
                                  </p:childTnLst>
                                </p:cTn>
                              </p:par>
                              <p:par>
                                <p:cTn id="33" presetID="22" presetClass="entr" presetSubtype="1" fill="hold" grpId="0" nodeType="withEffect">
                                  <p:stCondLst>
                                    <p:cond delay="1000"/>
                                  </p:stCondLst>
                                  <p:childTnLst>
                                    <p:set>
                                      <p:cBhvr>
                                        <p:cTn id="34" dur="1" fill="hold">
                                          <p:stCondLst>
                                            <p:cond delay="0"/>
                                          </p:stCondLst>
                                        </p:cTn>
                                        <p:tgtEl>
                                          <p:spTgt spid="74"/>
                                        </p:tgtEl>
                                        <p:attrNameLst>
                                          <p:attrName>style.visibility</p:attrName>
                                        </p:attrNameLst>
                                      </p:cBhvr>
                                      <p:to>
                                        <p:strVal val="visible"/>
                                      </p:to>
                                    </p:set>
                                    <p:animEffect transition="in" filter="wipe(up)">
                                      <p:cBhvr>
                                        <p:cTn id="35" dur="1000"/>
                                        <p:tgtEl>
                                          <p:spTgt spid="74"/>
                                        </p:tgtEl>
                                      </p:cBhvr>
                                    </p:animEffect>
                                  </p:childTnLst>
                                </p:cTn>
                              </p:par>
                              <p:par>
                                <p:cTn id="36" presetID="6" presetClass="entr" presetSubtype="32" fill="hold" grpId="0" nodeType="withEffect">
                                  <p:stCondLst>
                                    <p:cond delay="1500"/>
                                  </p:stCondLst>
                                  <p:childTnLst>
                                    <p:set>
                                      <p:cBhvr>
                                        <p:cTn id="37" dur="1" fill="hold">
                                          <p:stCondLst>
                                            <p:cond delay="0"/>
                                          </p:stCondLst>
                                        </p:cTn>
                                        <p:tgtEl>
                                          <p:spTgt spid="22"/>
                                        </p:tgtEl>
                                        <p:attrNameLst>
                                          <p:attrName>style.visibility</p:attrName>
                                        </p:attrNameLst>
                                      </p:cBhvr>
                                      <p:to>
                                        <p:strVal val="visible"/>
                                      </p:to>
                                    </p:set>
                                    <p:animEffect transition="in" filter="circle(out)">
                                      <p:cBhvr>
                                        <p:cTn id="38" dur="1250"/>
                                        <p:tgtEl>
                                          <p:spTgt spid="22"/>
                                        </p:tgtEl>
                                      </p:cBhvr>
                                    </p:animEffect>
                                  </p:childTnLst>
                                </p:cTn>
                              </p:par>
                              <p:par>
                                <p:cTn id="39" presetID="22" presetClass="entr" presetSubtype="1" fill="hold" grpId="0" nodeType="withEffect">
                                  <p:stCondLst>
                                    <p:cond delay="2000"/>
                                  </p:stCondLst>
                                  <p:childTnLst>
                                    <p:set>
                                      <p:cBhvr>
                                        <p:cTn id="40" dur="1" fill="hold">
                                          <p:stCondLst>
                                            <p:cond delay="0"/>
                                          </p:stCondLst>
                                        </p:cTn>
                                        <p:tgtEl>
                                          <p:spTgt spid="75"/>
                                        </p:tgtEl>
                                        <p:attrNameLst>
                                          <p:attrName>style.visibility</p:attrName>
                                        </p:attrNameLst>
                                      </p:cBhvr>
                                      <p:to>
                                        <p:strVal val="visible"/>
                                      </p:to>
                                    </p:set>
                                    <p:animEffect transition="in" filter="wipe(up)">
                                      <p:cBhvr>
                                        <p:cTn id="41"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44" grpId="0"/>
      <p:bldP spid="45" grpId="0"/>
      <p:bldP spid="69" grpId="0" animBg="1"/>
      <p:bldP spid="70" grpId="0" animBg="1"/>
      <p:bldP spid="74" grpId="0"/>
      <p:bldP spid="7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a:extLst>
              <a:ext uri="{FF2B5EF4-FFF2-40B4-BE49-F238E27FC236}">
                <a16:creationId xmlns:a16="http://schemas.microsoft.com/office/drawing/2014/main" id="{F4BEA50A-769B-7EFC-9572-39100A731C91}"/>
              </a:ext>
            </a:extLst>
          </p:cNvPr>
          <p:cNvSpPr/>
          <p:nvPr/>
        </p:nvSpPr>
        <p:spPr>
          <a:xfrm>
            <a:off x="326401" y="2930725"/>
            <a:ext cx="441622" cy="380708"/>
          </a:xfrm>
          <a:prstGeom prst="triangle">
            <a:avLst/>
          </a:prstGeom>
          <a:noFill/>
          <a:ln w="57150">
            <a:solidFill>
              <a:srgbClr val="3085A4"/>
            </a:soli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9366BD3-1DF8-90DE-FF3C-01E22D9EE052}"/>
              </a:ext>
            </a:extLst>
          </p:cNvPr>
          <p:cNvSpPr txBox="1"/>
          <p:nvPr/>
        </p:nvSpPr>
        <p:spPr>
          <a:xfrm>
            <a:off x="1050688" y="2993647"/>
            <a:ext cx="2142358" cy="400110"/>
          </a:xfrm>
          <a:prstGeom prst="rect">
            <a:avLst/>
          </a:prstGeom>
          <a:noFill/>
        </p:spPr>
        <p:txBody>
          <a:bodyPr wrap="square">
            <a:spAutoFit/>
          </a:bodyPr>
          <a:lstStyle/>
          <a:p>
            <a:pPr algn="just"/>
            <a:r>
              <a:rPr lang="zh-CN" altLang="en-US" sz="2000" dirty="0">
                <a:solidFill>
                  <a:schemeClr val="accent2"/>
                </a:solidFill>
                <a:latin typeface="+mj-lt"/>
              </a:rPr>
              <a:t>跨行业适用性</a:t>
            </a:r>
          </a:p>
        </p:txBody>
      </p:sp>
      <p:sp>
        <p:nvSpPr>
          <p:cNvPr id="4" name="文本框 3">
            <a:extLst>
              <a:ext uri="{FF2B5EF4-FFF2-40B4-BE49-F238E27FC236}">
                <a16:creationId xmlns:a16="http://schemas.microsoft.com/office/drawing/2014/main" id="{F19A3420-45A9-E119-E842-E09C3E343337}"/>
              </a:ext>
            </a:extLst>
          </p:cNvPr>
          <p:cNvSpPr txBox="1"/>
          <p:nvPr/>
        </p:nvSpPr>
        <p:spPr>
          <a:xfrm>
            <a:off x="6824201" y="1572504"/>
            <a:ext cx="2142358" cy="400110"/>
          </a:xfrm>
          <a:prstGeom prst="rect">
            <a:avLst/>
          </a:prstGeom>
          <a:noFill/>
        </p:spPr>
        <p:txBody>
          <a:bodyPr wrap="square">
            <a:spAutoFit/>
          </a:bodyPr>
          <a:lstStyle/>
          <a:p>
            <a:pPr algn="just"/>
            <a:r>
              <a:rPr lang="zh-CN" altLang="en-US" sz="2000" dirty="0">
                <a:solidFill>
                  <a:schemeClr val="accent2"/>
                </a:solidFill>
                <a:latin typeface="+mj-lt"/>
              </a:rPr>
              <a:t>易于集成</a:t>
            </a:r>
          </a:p>
        </p:txBody>
      </p:sp>
      <p:sp>
        <p:nvSpPr>
          <p:cNvPr id="5" name="文本框 4">
            <a:extLst>
              <a:ext uri="{FF2B5EF4-FFF2-40B4-BE49-F238E27FC236}">
                <a16:creationId xmlns:a16="http://schemas.microsoft.com/office/drawing/2014/main" id="{9934A630-1CFD-BA95-9D52-BDAE5D4DA68A}"/>
              </a:ext>
            </a:extLst>
          </p:cNvPr>
          <p:cNvSpPr txBox="1"/>
          <p:nvPr/>
        </p:nvSpPr>
        <p:spPr>
          <a:xfrm>
            <a:off x="6816884" y="3791638"/>
            <a:ext cx="2142358" cy="400110"/>
          </a:xfrm>
          <a:prstGeom prst="rect">
            <a:avLst/>
          </a:prstGeom>
          <a:noFill/>
        </p:spPr>
        <p:txBody>
          <a:bodyPr wrap="square">
            <a:spAutoFit/>
          </a:bodyPr>
          <a:lstStyle/>
          <a:p>
            <a:pPr algn="just"/>
            <a:r>
              <a:rPr lang="zh-CN" altLang="en-US" sz="2000" b="0" dirty="0">
                <a:solidFill>
                  <a:schemeClr val="accent2"/>
                </a:solidFill>
                <a:effectLst/>
                <a:latin typeface="+mj-lt"/>
              </a:rPr>
              <a:t>扩展性强</a:t>
            </a:r>
            <a:endParaRPr lang="zh-CN" altLang="en-US" sz="2000" dirty="0">
              <a:solidFill>
                <a:schemeClr val="accent2"/>
              </a:solidFill>
              <a:latin typeface="+mj-lt"/>
            </a:endParaRPr>
          </a:p>
        </p:txBody>
      </p:sp>
      <p:cxnSp>
        <p:nvCxnSpPr>
          <p:cNvPr id="6" name="直接连接符 5">
            <a:extLst>
              <a:ext uri="{FF2B5EF4-FFF2-40B4-BE49-F238E27FC236}">
                <a16:creationId xmlns:a16="http://schemas.microsoft.com/office/drawing/2014/main" id="{5594D02A-F0A4-DB6F-6EFA-55BE6503E3E0}"/>
              </a:ext>
            </a:extLst>
          </p:cNvPr>
          <p:cNvCxnSpPr>
            <a:cxnSpLocks/>
          </p:cNvCxnSpPr>
          <p:nvPr/>
        </p:nvCxnSpPr>
        <p:spPr>
          <a:xfrm>
            <a:off x="1433005" y="2802622"/>
            <a:ext cx="0" cy="1649195"/>
          </a:xfrm>
          <a:prstGeom prst="line">
            <a:avLst/>
          </a:prstGeom>
          <a:ln>
            <a:gradFill>
              <a:gsLst>
                <a:gs pos="4900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3B438104-985C-ADCE-3102-6CE47D74C0CA}"/>
              </a:ext>
            </a:extLst>
          </p:cNvPr>
          <p:cNvCxnSpPr>
            <a:cxnSpLocks/>
          </p:cNvCxnSpPr>
          <p:nvPr/>
        </p:nvCxnSpPr>
        <p:spPr>
          <a:xfrm>
            <a:off x="6326177" y="2235400"/>
            <a:ext cx="0" cy="998925"/>
          </a:xfrm>
          <a:prstGeom prst="line">
            <a:avLst/>
          </a:prstGeom>
          <a:ln>
            <a:gradFill>
              <a:gsLst>
                <a:gs pos="4900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D4CC681-772B-C756-7EBD-D289B9C30FB8}"/>
              </a:ext>
            </a:extLst>
          </p:cNvPr>
          <p:cNvCxnSpPr>
            <a:cxnSpLocks/>
          </p:cNvCxnSpPr>
          <p:nvPr/>
        </p:nvCxnSpPr>
        <p:spPr>
          <a:xfrm>
            <a:off x="6327721" y="4514903"/>
            <a:ext cx="0" cy="1481782"/>
          </a:xfrm>
          <a:prstGeom prst="line">
            <a:avLst/>
          </a:prstGeom>
          <a:ln>
            <a:gradFill>
              <a:gsLst>
                <a:gs pos="4900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4FE9BDF-6109-A4F8-9DD1-6B115F7061EE}"/>
              </a:ext>
            </a:extLst>
          </p:cNvPr>
          <p:cNvSpPr txBox="1"/>
          <p:nvPr/>
        </p:nvSpPr>
        <p:spPr>
          <a:xfrm>
            <a:off x="402452" y="3580224"/>
            <a:ext cx="3004792" cy="1169551"/>
          </a:xfrm>
          <a:prstGeom prst="rect">
            <a:avLst/>
          </a:prstGeom>
          <a:noFill/>
        </p:spPr>
        <p:txBody>
          <a:bodyPr wrap="square">
            <a:spAutoFit/>
          </a:bodyPr>
          <a:lstStyle/>
          <a:p>
            <a:pPr algn="just"/>
            <a:r>
              <a:rPr lang="zh-CN" altLang="en-US" sz="1400" dirty="0">
                <a:solidFill>
                  <a:schemeClr val="accent2"/>
                </a:solidFill>
                <a:latin typeface="+mj-lt"/>
              </a:rPr>
              <a:t>广泛适用：该方案适用于各类企业的社交媒体数据分析，具有广泛性。</a:t>
            </a:r>
            <a:endParaRPr lang="en-US" altLang="zh-CN" sz="1400" dirty="0">
              <a:solidFill>
                <a:schemeClr val="accent2"/>
              </a:solidFill>
              <a:latin typeface="+mj-lt"/>
            </a:endParaRPr>
          </a:p>
          <a:p>
            <a:pPr algn="just"/>
            <a:r>
              <a:rPr lang="zh-CN" altLang="en-US" sz="1400" dirty="0">
                <a:solidFill>
                  <a:schemeClr val="accent2"/>
                </a:solidFill>
                <a:latin typeface="+mj-lt"/>
              </a:rPr>
              <a:t>模块化设计：方案采用模块化设计，可以根据不同行业的需求进行调整和定制。</a:t>
            </a:r>
          </a:p>
        </p:txBody>
      </p:sp>
      <p:sp>
        <p:nvSpPr>
          <p:cNvPr id="10" name="文本框 9">
            <a:extLst>
              <a:ext uri="{FF2B5EF4-FFF2-40B4-BE49-F238E27FC236}">
                <a16:creationId xmlns:a16="http://schemas.microsoft.com/office/drawing/2014/main" id="{EC74FA89-4213-E6E2-B049-6F49EC321749}"/>
              </a:ext>
            </a:extLst>
          </p:cNvPr>
          <p:cNvSpPr txBox="1"/>
          <p:nvPr/>
        </p:nvSpPr>
        <p:spPr>
          <a:xfrm>
            <a:off x="6509766" y="2112162"/>
            <a:ext cx="3342701" cy="1169551"/>
          </a:xfrm>
          <a:prstGeom prst="rect">
            <a:avLst/>
          </a:prstGeom>
          <a:noFill/>
        </p:spPr>
        <p:txBody>
          <a:bodyPr wrap="square">
            <a:spAutoFit/>
          </a:bodyPr>
          <a:lstStyle/>
          <a:p>
            <a:pPr algn="just"/>
            <a:r>
              <a:rPr lang="zh-CN" altLang="en-US" sz="1400" dirty="0">
                <a:solidFill>
                  <a:schemeClr val="accent2"/>
                </a:solidFill>
                <a:latin typeface="+mj-lt"/>
              </a:rPr>
              <a:t>兼容性强：</a:t>
            </a:r>
            <a:r>
              <a:rPr lang="en-US" altLang="zh-CN" sz="1400" dirty="0">
                <a:solidFill>
                  <a:schemeClr val="accent2"/>
                </a:solidFill>
                <a:latin typeface="+mj-lt"/>
              </a:rPr>
              <a:t>RPA</a:t>
            </a:r>
            <a:r>
              <a:rPr lang="zh-CN" altLang="en-US" sz="1400" dirty="0">
                <a:solidFill>
                  <a:schemeClr val="accent2"/>
                </a:solidFill>
                <a:latin typeface="+mj-lt"/>
              </a:rPr>
              <a:t>技术具有良好的兼容性，可以轻松集成到现有的</a:t>
            </a:r>
            <a:r>
              <a:rPr lang="en-US" altLang="zh-CN" sz="1400" dirty="0">
                <a:solidFill>
                  <a:schemeClr val="accent2"/>
                </a:solidFill>
                <a:latin typeface="+mj-lt"/>
              </a:rPr>
              <a:t>IT</a:t>
            </a:r>
            <a:r>
              <a:rPr lang="zh-CN" altLang="en-US" sz="1400" dirty="0">
                <a:solidFill>
                  <a:schemeClr val="accent2"/>
                </a:solidFill>
                <a:latin typeface="+mj-lt"/>
              </a:rPr>
              <a:t>系统中，无需大规模改造现有架构。</a:t>
            </a:r>
          </a:p>
          <a:p>
            <a:pPr algn="just"/>
            <a:r>
              <a:rPr lang="zh-CN" altLang="en-US" sz="1400" dirty="0">
                <a:solidFill>
                  <a:schemeClr val="accent2"/>
                </a:solidFill>
                <a:latin typeface="+mj-lt"/>
              </a:rPr>
              <a:t>    标准化接口：抓取的数据提供标准化的变量形式，方便与其他系统对接。</a:t>
            </a:r>
          </a:p>
        </p:txBody>
      </p:sp>
      <p:sp>
        <p:nvSpPr>
          <p:cNvPr id="11" name="文本框 10">
            <a:extLst>
              <a:ext uri="{FF2B5EF4-FFF2-40B4-BE49-F238E27FC236}">
                <a16:creationId xmlns:a16="http://schemas.microsoft.com/office/drawing/2014/main" id="{E6C48D60-6F19-899D-473E-F571D7D674FF}"/>
              </a:ext>
            </a:extLst>
          </p:cNvPr>
          <p:cNvSpPr txBox="1"/>
          <p:nvPr/>
        </p:nvSpPr>
        <p:spPr>
          <a:xfrm>
            <a:off x="6509766" y="4476278"/>
            <a:ext cx="3342701" cy="1200329"/>
          </a:xfrm>
          <a:prstGeom prst="rect">
            <a:avLst/>
          </a:prstGeom>
          <a:noFill/>
        </p:spPr>
        <p:txBody>
          <a:bodyPr wrap="square">
            <a:spAutoFit/>
          </a:bodyPr>
          <a:lstStyle/>
          <a:p>
            <a:pPr algn="just"/>
            <a:r>
              <a:rPr lang="zh-CN" altLang="en-US" dirty="0">
                <a:solidFill>
                  <a:schemeClr val="accent2"/>
                </a:solidFill>
                <a:latin typeface="+mj-lt"/>
              </a:rPr>
              <a:t>灵活扩展：根据业务需求的变化，可以灵活增加或减少</a:t>
            </a:r>
            <a:r>
              <a:rPr lang="en-US" altLang="zh-CN" dirty="0">
                <a:solidFill>
                  <a:schemeClr val="accent2"/>
                </a:solidFill>
                <a:latin typeface="+mj-lt"/>
              </a:rPr>
              <a:t>RPA</a:t>
            </a:r>
            <a:r>
              <a:rPr lang="zh-CN" altLang="en-US" dirty="0">
                <a:solidFill>
                  <a:schemeClr val="accent2"/>
                </a:solidFill>
                <a:latin typeface="+mj-lt"/>
              </a:rPr>
              <a:t>机器人的数量，以适应不同的工作量。</a:t>
            </a:r>
          </a:p>
        </p:txBody>
      </p:sp>
      <p:sp>
        <p:nvSpPr>
          <p:cNvPr id="12" name="椭圆 11">
            <a:extLst>
              <a:ext uri="{FF2B5EF4-FFF2-40B4-BE49-F238E27FC236}">
                <a16:creationId xmlns:a16="http://schemas.microsoft.com/office/drawing/2014/main" id="{0166FFB9-2915-D67A-BC29-7FFEB8A53167}"/>
              </a:ext>
            </a:extLst>
          </p:cNvPr>
          <p:cNvSpPr/>
          <p:nvPr/>
        </p:nvSpPr>
        <p:spPr>
          <a:xfrm>
            <a:off x="3396465" y="4806060"/>
            <a:ext cx="229790" cy="229790"/>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64ED4EF6-09A6-3428-3F67-1376E4F2E139}"/>
              </a:ext>
            </a:extLst>
          </p:cNvPr>
          <p:cNvGrpSpPr/>
          <p:nvPr/>
        </p:nvGrpSpPr>
        <p:grpSpPr>
          <a:xfrm>
            <a:off x="6053258" y="3806152"/>
            <a:ext cx="575069" cy="604250"/>
            <a:chOff x="6053258" y="3806152"/>
            <a:chExt cx="575069" cy="604250"/>
          </a:xfrm>
        </p:grpSpPr>
        <p:sp>
          <p:nvSpPr>
            <p:cNvPr id="14" name="等腰三角形 13">
              <a:extLst>
                <a:ext uri="{FF2B5EF4-FFF2-40B4-BE49-F238E27FC236}">
                  <a16:creationId xmlns:a16="http://schemas.microsoft.com/office/drawing/2014/main" id="{0917094C-57A5-EC0D-DD2B-E518FA04A63F}"/>
                </a:ext>
              </a:extLst>
            </p:cNvPr>
            <p:cNvSpPr/>
            <p:nvPr/>
          </p:nvSpPr>
          <p:spPr>
            <a:xfrm>
              <a:off x="6053258" y="3806152"/>
              <a:ext cx="441622" cy="380708"/>
            </a:xfrm>
            <a:prstGeom prst="triangle">
              <a:avLst/>
            </a:prstGeom>
            <a:noFill/>
            <a:ln w="57150">
              <a:gradFill>
                <a:gsLst>
                  <a:gs pos="75000">
                    <a:srgbClr val="3085A4"/>
                  </a:gs>
                  <a:gs pos="79000">
                    <a:srgbClr val="3085A4">
                      <a:alpha val="0"/>
                    </a:srgbClr>
                  </a:gs>
                </a:gsLst>
                <a:lin ang="5400000" scaled="1"/>
              </a:gra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CD703596-115D-6ACA-9B20-FB62F7F66408}"/>
                </a:ext>
              </a:extLst>
            </p:cNvPr>
            <p:cNvSpPr/>
            <p:nvPr/>
          </p:nvSpPr>
          <p:spPr>
            <a:xfrm rot="7194871">
              <a:off x="6217162" y="3900533"/>
              <a:ext cx="441622" cy="380708"/>
            </a:xfrm>
            <a:prstGeom prst="triangle">
              <a:avLst/>
            </a:prstGeom>
            <a:noFill/>
            <a:ln w="57150">
              <a:gradFill>
                <a:gsLst>
                  <a:gs pos="75000">
                    <a:srgbClr val="3085A4"/>
                  </a:gs>
                  <a:gs pos="79000">
                    <a:srgbClr val="3085A4">
                      <a:alpha val="0"/>
                    </a:srgbClr>
                  </a:gs>
                </a:gsLst>
                <a:lin ang="5400000" scaled="1"/>
              </a:gra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552D5839-4C13-6B93-AEB5-6013615F84C8}"/>
                </a:ext>
              </a:extLst>
            </p:cNvPr>
            <p:cNvSpPr/>
            <p:nvPr/>
          </p:nvSpPr>
          <p:spPr>
            <a:xfrm rot="14381918">
              <a:off x="6042676" y="3999237"/>
              <a:ext cx="441622" cy="380708"/>
            </a:xfrm>
            <a:prstGeom prst="triangle">
              <a:avLst/>
            </a:prstGeom>
            <a:noFill/>
            <a:ln w="57150">
              <a:gradFill>
                <a:gsLst>
                  <a:gs pos="75000">
                    <a:srgbClr val="3085A4"/>
                  </a:gs>
                  <a:gs pos="79000">
                    <a:srgbClr val="3085A4">
                      <a:alpha val="0"/>
                    </a:srgbClr>
                  </a:gs>
                </a:gsLst>
                <a:lin ang="5400000" scaled="1"/>
              </a:gra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F01931C5-0257-D0B1-D983-16733C5003D5}"/>
              </a:ext>
            </a:extLst>
          </p:cNvPr>
          <p:cNvGrpSpPr/>
          <p:nvPr/>
        </p:nvGrpSpPr>
        <p:grpSpPr>
          <a:xfrm>
            <a:off x="6001121" y="1556994"/>
            <a:ext cx="613235" cy="388987"/>
            <a:chOff x="5925938" y="1536655"/>
            <a:chExt cx="613235" cy="388987"/>
          </a:xfrm>
        </p:grpSpPr>
        <p:sp>
          <p:nvSpPr>
            <p:cNvPr id="18" name="等腰三角形 17">
              <a:extLst>
                <a:ext uri="{FF2B5EF4-FFF2-40B4-BE49-F238E27FC236}">
                  <a16:creationId xmlns:a16="http://schemas.microsoft.com/office/drawing/2014/main" id="{0BA05809-5F74-3BB1-5B44-67E30FC8C5C1}"/>
                </a:ext>
              </a:extLst>
            </p:cNvPr>
            <p:cNvSpPr/>
            <p:nvPr/>
          </p:nvSpPr>
          <p:spPr>
            <a:xfrm>
              <a:off x="6097551" y="1544934"/>
              <a:ext cx="441622" cy="380708"/>
            </a:xfrm>
            <a:prstGeom prst="triangle">
              <a:avLst/>
            </a:prstGeom>
            <a:noFill/>
            <a:ln w="50800">
              <a:solidFill>
                <a:srgbClr val="3085A4"/>
              </a:soli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8DD27E40-2501-2E2C-8E07-93418FE24BCA}"/>
                </a:ext>
              </a:extLst>
            </p:cNvPr>
            <p:cNvSpPr/>
            <p:nvPr/>
          </p:nvSpPr>
          <p:spPr>
            <a:xfrm>
              <a:off x="5925938" y="1536655"/>
              <a:ext cx="441622" cy="380708"/>
            </a:xfrm>
            <a:prstGeom prst="triangle">
              <a:avLst/>
            </a:prstGeom>
            <a:noFill/>
            <a:ln w="50800">
              <a:gradFill>
                <a:gsLst>
                  <a:gs pos="42000">
                    <a:srgbClr val="3085A4"/>
                  </a:gs>
                  <a:gs pos="54000">
                    <a:srgbClr val="3085A4">
                      <a:alpha val="0"/>
                    </a:srgbClr>
                  </a:gs>
                </a:gsLst>
                <a:lin ang="1800000" scaled="0"/>
              </a:gradFill>
            </a:ln>
            <a:effectLst>
              <a:softEdge rad="381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BE359175-D32D-2FCC-7DF3-EE267E1ACD32}"/>
              </a:ext>
            </a:extLst>
          </p:cNvPr>
          <p:cNvPicPr>
            <a:picLocks noChangeAspect="1"/>
          </p:cNvPicPr>
          <p:nvPr/>
        </p:nvPicPr>
        <p:blipFill>
          <a:blip r:embed="rId2">
            <a:alphaModFix amt="63000"/>
            <a:extLst>
              <a:ext uri="{BEBA8EAE-BF5A-486C-A8C5-ECC9F3942E4B}">
                <a14:imgProps xmlns:a14="http://schemas.microsoft.com/office/drawing/2010/main">
                  <a14:imgLayer r:embed="rId3">
                    <a14:imgEffect>
                      <a14:artisticFilmGrain grainSize="18"/>
                    </a14:imgEffect>
                  </a14:imgLayer>
                </a14:imgProps>
              </a:ext>
            </a:extLst>
          </a:blip>
          <a:stretch>
            <a:fillRect/>
          </a:stretch>
        </p:blipFill>
        <p:spPr>
          <a:xfrm>
            <a:off x="360150" y="5888759"/>
            <a:ext cx="847417" cy="298730"/>
          </a:xfrm>
          <a:prstGeom prst="rect">
            <a:avLst/>
          </a:prstGeom>
        </p:spPr>
      </p:pic>
      <p:sp>
        <p:nvSpPr>
          <p:cNvPr id="22" name="文本框 21">
            <a:extLst>
              <a:ext uri="{FF2B5EF4-FFF2-40B4-BE49-F238E27FC236}">
                <a16:creationId xmlns:a16="http://schemas.microsoft.com/office/drawing/2014/main" id="{F6283DE7-8D99-B73B-DD0D-5F34773B1FD4}"/>
              </a:ext>
            </a:extLst>
          </p:cNvPr>
          <p:cNvSpPr txBox="1"/>
          <p:nvPr/>
        </p:nvSpPr>
        <p:spPr>
          <a:xfrm>
            <a:off x="274578" y="6193059"/>
            <a:ext cx="2185214" cy="230832"/>
          </a:xfrm>
          <a:prstGeom prst="rect">
            <a:avLst/>
          </a:prstGeom>
          <a:noFill/>
        </p:spPr>
        <p:txBody>
          <a:bodyPr wrap="none" rtlCol="0">
            <a:spAutoFit/>
          </a:bodyPr>
          <a:lstStyle/>
          <a:p>
            <a:r>
              <a:rPr lang="en-US" altLang="zh-CN" sz="900" dirty="0">
                <a:solidFill>
                  <a:schemeClr val="accent2">
                    <a:alpha val="63000"/>
                  </a:schemeClr>
                </a:solidFill>
                <a:latin typeface="+mj-ea"/>
                <a:ea typeface="+mj-ea"/>
              </a:rPr>
              <a:t>AI</a:t>
            </a:r>
            <a:r>
              <a:rPr lang="zh-CN" altLang="en-US" sz="900" dirty="0">
                <a:solidFill>
                  <a:schemeClr val="accent2">
                    <a:alpha val="63000"/>
                  </a:schemeClr>
                </a:solidFill>
                <a:latin typeface="+mj-ea"/>
                <a:ea typeface="+mj-ea"/>
              </a:rPr>
              <a:t>驱动的社交媒体热点追踪与分析系统 </a:t>
            </a:r>
          </a:p>
        </p:txBody>
      </p:sp>
      <p:sp>
        <p:nvSpPr>
          <p:cNvPr id="26" name="椭圆 25">
            <a:extLst>
              <a:ext uri="{FF2B5EF4-FFF2-40B4-BE49-F238E27FC236}">
                <a16:creationId xmlns:a16="http://schemas.microsoft.com/office/drawing/2014/main" id="{DB29DCB7-EC31-5036-FD1A-D0562424A562}"/>
              </a:ext>
            </a:extLst>
          </p:cNvPr>
          <p:cNvSpPr/>
          <p:nvPr/>
        </p:nvSpPr>
        <p:spPr>
          <a:xfrm rot="584818">
            <a:off x="11758168" y="251347"/>
            <a:ext cx="267590" cy="262790"/>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组合 26">
            <a:extLst>
              <a:ext uri="{FF2B5EF4-FFF2-40B4-BE49-F238E27FC236}">
                <a16:creationId xmlns:a16="http://schemas.microsoft.com/office/drawing/2014/main" id="{A68E19BC-DE87-F11E-7BDA-A1D282CB3750}"/>
              </a:ext>
            </a:extLst>
          </p:cNvPr>
          <p:cNvGrpSpPr/>
          <p:nvPr/>
        </p:nvGrpSpPr>
        <p:grpSpPr>
          <a:xfrm>
            <a:off x="11815515" y="653095"/>
            <a:ext cx="146048" cy="773492"/>
            <a:chOff x="11816669" y="665122"/>
            <a:chExt cx="146048" cy="773492"/>
          </a:xfrm>
        </p:grpSpPr>
        <p:sp>
          <p:nvSpPr>
            <p:cNvPr id="28" name="菱形 27">
              <a:extLst>
                <a:ext uri="{FF2B5EF4-FFF2-40B4-BE49-F238E27FC236}">
                  <a16:creationId xmlns:a16="http://schemas.microsoft.com/office/drawing/2014/main" id="{3C91DB8C-C06E-916C-8842-1E3C376A58E2}"/>
                </a:ext>
              </a:extLst>
            </p:cNvPr>
            <p:cNvSpPr/>
            <p:nvPr/>
          </p:nvSpPr>
          <p:spPr>
            <a:xfrm>
              <a:off x="11816669" y="665122"/>
              <a:ext cx="146048" cy="146048"/>
            </a:xfrm>
            <a:prstGeom prst="diamond">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a:extLst>
                <a:ext uri="{FF2B5EF4-FFF2-40B4-BE49-F238E27FC236}">
                  <a16:creationId xmlns:a16="http://schemas.microsoft.com/office/drawing/2014/main" id="{6136CE29-BD86-BC03-337F-B4C7EA3F0A5A}"/>
                </a:ext>
              </a:extLst>
            </p:cNvPr>
            <p:cNvSpPr/>
            <p:nvPr/>
          </p:nvSpPr>
          <p:spPr>
            <a:xfrm>
              <a:off x="11830296" y="1116615"/>
              <a:ext cx="123334" cy="106322"/>
            </a:xfrm>
            <a:prstGeom prst="triangl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B4D4CA09-2358-6CCD-2689-1F5E611CF393}"/>
                </a:ext>
              </a:extLst>
            </p:cNvPr>
            <p:cNvSpPr/>
            <p:nvPr/>
          </p:nvSpPr>
          <p:spPr>
            <a:xfrm>
              <a:off x="11835974" y="1326638"/>
              <a:ext cx="111978" cy="111976"/>
            </a:xfrm>
            <a:prstGeom prst="rect">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52452BFB-C8B4-7333-C985-DDEC6FA3FB41}"/>
                </a:ext>
              </a:extLst>
            </p:cNvPr>
            <p:cNvSpPr/>
            <p:nvPr/>
          </p:nvSpPr>
          <p:spPr>
            <a:xfrm>
              <a:off x="11833135" y="905110"/>
              <a:ext cx="117656" cy="117656"/>
            </a:xfrm>
            <a:prstGeom prst="ellips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a:extLst>
              <a:ext uri="{FF2B5EF4-FFF2-40B4-BE49-F238E27FC236}">
                <a16:creationId xmlns:a16="http://schemas.microsoft.com/office/drawing/2014/main" id="{730AF4E2-4760-2BFB-5673-E404B966CE5D}"/>
              </a:ext>
            </a:extLst>
          </p:cNvPr>
          <p:cNvSpPr/>
          <p:nvPr/>
        </p:nvSpPr>
        <p:spPr>
          <a:xfrm>
            <a:off x="11304058" y="100942"/>
            <a:ext cx="1461282" cy="1461282"/>
          </a:xfrm>
          <a:prstGeom prst="ellipse">
            <a:avLst/>
          </a:prstGeom>
          <a:noFill/>
          <a:ln w="9525">
            <a:gradFill>
              <a:gsLst>
                <a:gs pos="6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a:extLst>
              <a:ext uri="{FF2B5EF4-FFF2-40B4-BE49-F238E27FC236}">
                <a16:creationId xmlns:a16="http://schemas.microsoft.com/office/drawing/2014/main" id="{94620FFD-FAE9-7469-3BF2-C1D78399EFD5}"/>
              </a:ext>
            </a:extLst>
          </p:cNvPr>
          <p:cNvSpPr/>
          <p:nvPr/>
        </p:nvSpPr>
        <p:spPr>
          <a:xfrm>
            <a:off x="10672048" y="-719841"/>
            <a:ext cx="2451442" cy="2451442"/>
          </a:xfrm>
          <a:prstGeom prst="ellipse">
            <a:avLst/>
          </a:prstGeom>
          <a:noFill/>
          <a:ln w="9525">
            <a:gradFill>
              <a:gsLst>
                <a:gs pos="8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EC41C396-821D-0F36-A6CC-C30C0EFA7B4F}"/>
              </a:ext>
            </a:extLst>
          </p:cNvPr>
          <p:cNvGrpSpPr/>
          <p:nvPr/>
        </p:nvGrpSpPr>
        <p:grpSpPr>
          <a:xfrm>
            <a:off x="-2858888" y="-408214"/>
            <a:ext cx="15050888" cy="15050882"/>
            <a:chOff x="1015408" y="1706943"/>
            <a:chExt cx="4431922" cy="4431920"/>
          </a:xfrm>
        </p:grpSpPr>
        <p:sp>
          <p:nvSpPr>
            <p:cNvPr id="24" name="矩形 23">
              <a:extLst>
                <a:ext uri="{FF2B5EF4-FFF2-40B4-BE49-F238E27FC236}">
                  <a16:creationId xmlns:a16="http://schemas.microsoft.com/office/drawing/2014/main" id="{65FC802D-BF35-9DB7-5B9E-EEFD206C6578}"/>
                </a:ext>
              </a:extLst>
            </p:cNvPr>
            <p:cNvSpPr/>
            <p:nvPr/>
          </p:nvSpPr>
          <p:spPr>
            <a:xfrm>
              <a:off x="2690810" y="3081408"/>
              <a:ext cx="201218" cy="198764"/>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49AEA59-A1D5-B196-11D9-157760EAC822}"/>
                </a:ext>
              </a:extLst>
            </p:cNvPr>
            <p:cNvSpPr/>
            <p:nvPr/>
          </p:nvSpPr>
          <p:spPr>
            <a:xfrm>
              <a:off x="2892029" y="3081407"/>
              <a:ext cx="325040" cy="314255"/>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9D69C661-4FE4-AE26-7108-E479C60E422A}"/>
                </a:ext>
              </a:extLst>
            </p:cNvPr>
            <p:cNvSpPr/>
            <p:nvPr/>
          </p:nvSpPr>
          <p:spPr>
            <a:xfrm>
              <a:off x="2690810" y="3395663"/>
              <a:ext cx="526258" cy="523877"/>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79CAD46-11B4-8890-5FEE-05CAF00E33D4}"/>
                </a:ext>
              </a:extLst>
            </p:cNvPr>
            <p:cNvSpPr/>
            <p:nvPr/>
          </p:nvSpPr>
          <p:spPr>
            <a:xfrm>
              <a:off x="1839911" y="3081407"/>
              <a:ext cx="850898" cy="838132"/>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77A1C49-F613-C4A4-1FB6-89639BA6144D}"/>
                </a:ext>
              </a:extLst>
            </p:cNvPr>
            <p:cNvSpPr/>
            <p:nvPr/>
          </p:nvSpPr>
          <p:spPr>
            <a:xfrm>
              <a:off x="1839911" y="1706945"/>
              <a:ext cx="1377157" cy="1374462"/>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3910F68-F890-BD46-9C31-4E52AA803E86}"/>
                </a:ext>
              </a:extLst>
            </p:cNvPr>
            <p:cNvSpPr/>
            <p:nvPr/>
          </p:nvSpPr>
          <p:spPr>
            <a:xfrm>
              <a:off x="3217068" y="1706945"/>
              <a:ext cx="2223612" cy="2212594"/>
            </a:xfrm>
            <a:prstGeom prst="rect">
              <a:avLst/>
            </a:prstGeom>
            <a:noFill/>
            <a:ln w="6350">
              <a:solidFill>
                <a:schemeClr val="accent1">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8068DCAA-440B-DEA4-BAA4-C3AB86C9FBB5}"/>
                </a:ext>
              </a:extLst>
            </p:cNvPr>
            <p:cNvSpPr/>
            <p:nvPr/>
          </p:nvSpPr>
          <p:spPr>
            <a:xfrm>
              <a:off x="1015408" y="1706943"/>
              <a:ext cx="4431922" cy="4431920"/>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a:extLst>
                <a:ext uri="{FF2B5EF4-FFF2-40B4-BE49-F238E27FC236}">
                  <a16:creationId xmlns:a16="http://schemas.microsoft.com/office/drawing/2014/main" id="{F24CA2E2-A72D-EE90-77A5-5BE4C2CD6D4C}"/>
                </a:ext>
              </a:extLst>
            </p:cNvPr>
            <p:cNvSpPr/>
            <p:nvPr/>
          </p:nvSpPr>
          <p:spPr>
            <a:xfrm rot="16200000">
              <a:off x="1839910" y="1706944"/>
              <a:ext cx="2722836" cy="2722834"/>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弧形 39">
              <a:extLst>
                <a:ext uri="{FF2B5EF4-FFF2-40B4-BE49-F238E27FC236}">
                  <a16:creationId xmlns:a16="http://schemas.microsoft.com/office/drawing/2014/main" id="{7FA3BC97-C872-25BF-D83F-4A8C5945DB14}"/>
                </a:ext>
              </a:extLst>
            </p:cNvPr>
            <p:cNvSpPr/>
            <p:nvPr/>
          </p:nvSpPr>
          <p:spPr>
            <a:xfrm rot="10800000">
              <a:off x="1839909" y="2260045"/>
              <a:ext cx="1659496" cy="1659494"/>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弧形 40">
              <a:extLst>
                <a:ext uri="{FF2B5EF4-FFF2-40B4-BE49-F238E27FC236}">
                  <a16:creationId xmlns:a16="http://schemas.microsoft.com/office/drawing/2014/main" id="{CB677034-1D04-AC73-653F-F62A345D2702}"/>
                </a:ext>
              </a:extLst>
            </p:cNvPr>
            <p:cNvSpPr/>
            <p:nvPr/>
          </p:nvSpPr>
          <p:spPr>
            <a:xfrm rot="5400000">
              <a:off x="2161857" y="2861635"/>
              <a:ext cx="1057905" cy="1057903"/>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弧形 41">
              <a:extLst>
                <a:ext uri="{FF2B5EF4-FFF2-40B4-BE49-F238E27FC236}">
                  <a16:creationId xmlns:a16="http://schemas.microsoft.com/office/drawing/2014/main" id="{CDE37E8A-DF0E-0298-76C7-D852AC2C545D}"/>
                </a:ext>
              </a:extLst>
            </p:cNvPr>
            <p:cNvSpPr/>
            <p:nvPr/>
          </p:nvSpPr>
          <p:spPr>
            <a:xfrm>
              <a:off x="2598705" y="3081406"/>
              <a:ext cx="618364" cy="618362"/>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弧形 42">
              <a:extLst>
                <a:ext uri="{FF2B5EF4-FFF2-40B4-BE49-F238E27FC236}">
                  <a16:creationId xmlns:a16="http://schemas.microsoft.com/office/drawing/2014/main" id="{6C827B51-0714-C6FF-1B3D-32C2E3B5BAAB}"/>
                </a:ext>
              </a:extLst>
            </p:cNvPr>
            <p:cNvSpPr/>
            <p:nvPr/>
          </p:nvSpPr>
          <p:spPr>
            <a:xfrm rot="16200000">
              <a:off x="2694108" y="3084944"/>
              <a:ext cx="390458" cy="390456"/>
            </a:xfrm>
            <a:prstGeom prst="arc">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a:extLst>
                <a:ext uri="{FF2B5EF4-FFF2-40B4-BE49-F238E27FC236}">
                  <a16:creationId xmlns:a16="http://schemas.microsoft.com/office/drawing/2014/main" id="{4879C911-2F5A-BC9C-6F80-BABE857650F0}"/>
                </a:ext>
              </a:extLst>
            </p:cNvPr>
            <p:cNvSpPr/>
            <p:nvPr/>
          </p:nvSpPr>
          <p:spPr>
            <a:xfrm rot="10800000">
              <a:off x="2692870" y="3196898"/>
              <a:ext cx="197098" cy="197096"/>
            </a:xfrm>
            <a:prstGeom prst="arc">
              <a:avLst>
                <a:gd name="adj1" fmla="val 10799416"/>
                <a:gd name="adj2" fmla="val 0"/>
              </a:avLst>
            </a:prstGeom>
            <a:ln w="6350">
              <a:solidFill>
                <a:schemeClr val="accent1">
                  <a:lumMod val="75000"/>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cxnSp>
        <p:nvCxnSpPr>
          <p:cNvPr id="45" name="直接连接符 44">
            <a:extLst>
              <a:ext uri="{FF2B5EF4-FFF2-40B4-BE49-F238E27FC236}">
                <a16:creationId xmlns:a16="http://schemas.microsoft.com/office/drawing/2014/main" id="{61479428-F863-5A5A-554A-C65D3B6583FF}"/>
              </a:ext>
            </a:extLst>
          </p:cNvPr>
          <p:cNvCxnSpPr>
            <a:cxnSpLocks/>
          </p:cNvCxnSpPr>
          <p:nvPr/>
        </p:nvCxnSpPr>
        <p:spPr>
          <a:xfrm flipH="1" flipV="1">
            <a:off x="8750458" y="-68435"/>
            <a:ext cx="4183599" cy="1525843"/>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8" name="椭圆 47">
            <a:extLst>
              <a:ext uri="{FF2B5EF4-FFF2-40B4-BE49-F238E27FC236}">
                <a16:creationId xmlns:a16="http://schemas.microsoft.com/office/drawing/2014/main" id="{E8DF360F-2C61-3C7D-A9ED-AD66A555D909}"/>
              </a:ext>
            </a:extLst>
          </p:cNvPr>
          <p:cNvSpPr/>
          <p:nvPr/>
        </p:nvSpPr>
        <p:spPr>
          <a:xfrm rot="584818">
            <a:off x="326061" y="1007656"/>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9" name="组合 48">
            <a:extLst>
              <a:ext uri="{FF2B5EF4-FFF2-40B4-BE49-F238E27FC236}">
                <a16:creationId xmlns:a16="http://schemas.microsoft.com/office/drawing/2014/main" id="{0C663EE0-A278-03E4-30D3-6D0616A349D1}"/>
              </a:ext>
            </a:extLst>
          </p:cNvPr>
          <p:cNvGrpSpPr/>
          <p:nvPr/>
        </p:nvGrpSpPr>
        <p:grpSpPr>
          <a:xfrm>
            <a:off x="44437" y="2006197"/>
            <a:ext cx="3981450" cy="123825"/>
            <a:chOff x="1485900" y="2638425"/>
            <a:chExt cx="3981450" cy="123825"/>
          </a:xfrm>
        </p:grpSpPr>
        <p:cxnSp>
          <p:nvCxnSpPr>
            <p:cNvPr id="50" name="直接箭头连接符 49">
              <a:extLst>
                <a:ext uri="{FF2B5EF4-FFF2-40B4-BE49-F238E27FC236}">
                  <a16:creationId xmlns:a16="http://schemas.microsoft.com/office/drawing/2014/main" id="{36BEA40E-A22A-01AC-6334-787778FB4C6A}"/>
                </a:ext>
              </a:extLst>
            </p:cNvPr>
            <p:cNvCxnSpPr/>
            <p:nvPr/>
          </p:nvCxnSpPr>
          <p:spPr>
            <a:xfrm>
              <a:off x="1485900" y="2698750"/>
              <a:ext cx="3981450" cy="0"/>
            </a:xfrm>
            <a:prstGeom prst="straightConnector1">
              <a:avLst/>
            </a:prstGeom>
            <a:ln w="6350">
              <a:solidFill>
                <a:schemeClr val="accent1">
                  <a:alpha val="63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5313E444-D692-E0BF-AF63-FAC03706D3AF}"/>
                </a:ext>
              </a:extLst>
            </p:cNvPr>
            <p:cNvCxnSpPr>
              <a:cxnSpLocks/>
            </p:cNvCxnSpPr>
            <p:nvPr/>
          </p:nvCxnSpPr>
          <p:spPr>
            <a:xfrm>
              <a:off x="148590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0CD4B416-3FB6-059E-BA10-79E1C075491E}"/>
                </a:ext>
              </a:extLst>
            </p:cNvPr>
            <p:cNvCxnSpPr>
              <a:cxnSpLocks/>
            </p:cNvCxnSpPr>
            <p:nvPr/>
          </p:nvCxnSpPr>
          <p:spPr>
            <a:xfrm>
              <a:off x="546735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53" name="文本框 52">
            <a:extLst>
              <a:ext uri="{FF2B5EF4-FFF2-40B4-BE49-F238E27FC236}">
                <a16:creationId xmlns:a16="http://schemas.microsoft.com/office/drawing/2014/main" id="{622D50F8-32BD-4128-E20E-D64C30108CAB}"/>
              </a:ext>
            </a:extLst>
          </p:cNvPr>
          <p:cNvSpPr txBox="1"/>
          <p:nvPr/>
        </p:nvSpPr>
        <p:spPr>
          <a:xfrm>
            <a:off x="-63741" y="1036444"/>
            <a:ext cx="4288353" cy="707886"/>
          </a:xfrm>
          <a:prstGeom prst="rect">
            <a:avLst/>
          </a:prstGeom>
          <a:noFill/>
        </p:spPr>
        <p:txBody>
          <a:bodyPr wrap="none" rtlCol="0">
            <a:spAutoFit/>
          </a:bodyPr>
          <a:lstStyle/>
          <a:p>
            <a:r>
              <a:rPr lang="zh-CN" altLang="en-US" sz="4000" dirty="0">
                <a:gradFill>
                  <a:gsLst>
                    <a:gs pos="100000">
                      <a:srgbClr val="D1CCB5"/>
                    </a:gs>
                    <a:gs pos="31000">
                      <a:schemeClr val="bg1"/>
                    </a:gs>
                  </a:gsLst>
                  <a:lin ang="5100000" scaled="0"/>
                </a:gradFill>
              </a:rPr>
              <a:t>方案可推广性说明</a:t>
            </a:r>
          </a:p>
        </p:txBody>
      </p:sp>
    </p:spTree>
    <p:extLst>
      <p:ext uri="{BB962C8B-B14F-4D97-AF65-F5344CB8AC3E}">
        <p14:creationId xmlns:p14="http://schemas.microsoft.com/office/powerpoint/2010/main" val="5228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10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1000"/>
                                        <p:tgtEl>
                                          <p:spTgt spid="3"/>
                                        </p:tgtEl>
                                      </p:cBhvr>
                                    </p:animEffect>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22" presetClass="entr" presetSubtype="1"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1000"/>
                                        <p:tgtEl>
                                          <p:spTgt spid="9"/>
                                        </p:tgtEl>
                                      </p:cBhvr>
                                    </p:animEffect>
                                  </p:childTnLst>
                                </p:cTn>
                              </p:par>
                              <p:par>
                                <p:cTn id="19" presetID="22" presetClass="entr" presetSubtype="1" fill="hold" grpId="0" nodeType="withEffect">
                                  <p:stCondLst>
                                    <p:cond delay="150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1000"/>
                                        <p:tgtEl>
                                          <p:spTgt spid="4"/>
                                        </p:tgtEl>
                                      </p:cBhvr>
                                    </p:animEffect>
                                  </p:childTnLst>
                                </p:cTn>
                              </p:par>
                              <p:par>
                                <p:cTn id="22" presetID="6" presetClass="entr" presetSubtype="32" fill="hold" nodeType="withEffect">
                                  <p:stCondLst>
                                    <p:cond delay="1500"/>
                                  </p:stCondLst>
                                  <p:childTnLst>
                                    <p:set>
                                      <p:cBhvr>
                                        <p:cTn id="23" dur="1" fill="hold">
                                          <p:stCondLst>
                                            <p:cond delay="0"/>
                                          </p:stCondLst>
                                        </p:cTn>
                                        <p:tgtEl>
                                          <p:spTgt spid="17"/>
                                        </p:tgtEl>
                                        <p:attrNameLst>
                                          <p:attrName>style.visibility</p:attrName>
                                        </p:attrNameLst>
                                      </p:cBhvr>
                                      <p:to>
                                        <p:strVal val="visible"/>
                                      </p:to>
                                    </p:set>
                                    <p:animEffect transition="in" filter="circle(out)">
                                      <p:cBhvr>
                                        <p:cTn id="24" dur="1000"/>
                                        <p:tgtEl>
                                          <p:spTgt spid="17"/>
                                        </p:tgtEl>
                                      </p:cBhvr>
                                    </p:animEffect>
                                  </p:childTnLst>
                                </p:cTn>
                              </p:par>
                              <p:par>
                                <p:cTn id="25" presetID="42" presetClass="entr" presetSubtype="0" fill="hold" nodeType="withEffect">
                                  <p:stCondLst>
                                    <p:cond delay="15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22" presetClass="entr" presetSubtype="1" fill="hold" grpId="0" nodeType="withEffect">
                                  <p:stCondLst>
                                    <p:cond delay="200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1000"/>
                                        <p:tgtEl>
                                          <p:spTgt spid="10"/>
                                        </p:tgtEl>
                                      </p:cBhvr>
                                    </p:animEffect>
                                  </p:childTnLst>
                                </p:cTn>
                              </p:par>
                              <p:par>
                                <p:cTn id="33" presetID="22" presetClass="entr" presetSubtype="1" fill="hold" grpId="0" nodeType="withEffect">
                                  <p:stCondLst>
                                    <p:cond delay="300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000"/>
                                        <p:tgtEl>
                                          <p:spTgt spid="5"/>
                                        </p:tgtEl>
                                      </p:cBhvr>
                                    </p:animEffect>
                                  </p:childTnLst>
                                </p:cTn>
                              </p:par>
                              <p:par>
                                <p:cTn id="36" presetID="42" presetClass="entr" presetSubtype="0" fill="hold" nodeType="withEffect">
                                  <p:stCondLst>
                                    <p:cond delay="30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6" presetClass="entr" presetSubtype="32" fill="hold" nodeType="withEffect">
                                  <p:stCondLst>
                                    <p:cond delay="3000"/>
                                  </p:stCondLst>
                                  <p:childTnLst>
                                    <p:set>
                                      <p:cBhvr>
                                        <p:cTn id="42" dur="1" fill="hold">
                                          <p:stCondLst>
                                            <p:cond delay="0"/>
                                          </p:stCondLst>
                                        </p:cTn>
                                        <p:tgtEl>
                                          <p:spTgt spid="13"/>
                                        </p:tgtEl>
                                        <p:attrNameLst>
                                          <p:attrName>style.visibility</p:attrName>
                                        </p:attrNameLst>
                                      </p:cBhvr>
                                      <p:to>
                                        <p:strVal val="visible"/>
                                      </p:to>
                                    </p:set>
                                    <p:animEffect transition="in" filter="circle(out)">
                                      <p:cBhvr>
                                        <p:cTn id="43" dur="1000"/>
                                        <p:tgtEl>
                                          <p:spTgt spid="13"/>
                                        </p:tgtEl>
                                      </p:cBhvr>
                                    </p:animEffect>
                                  </p:childTnLst>
                                </p:cTn>
                              </p:par>
                              <p:par>
                                <p:cTn id="44" presetID="22" presetClass="entr" presetSubtype="1" fill="hold" grpId="0" nodeType="withEffect">
                                  <p:stCondLst>
                                    <p:cond delay="3500"/>
                                  </p:stCondLst>
                                  <p:childTnLst>
                                    <p:set>
                                      <p:cBhvr>
                                        <p:cTn id="45" dur="1" fill="hold">
                                          <p:stCondLst>
                                            <p:cond delay="0"/>
                                          </p:stCondLst>
                                        </p:cTn>
                                        <p:tgtEl>
                                          <p:spTgt spid="11"/>
                                        </p:tgtEl>
                                        <p:attrNameLst>
                                          <p:attrName>style.visibility</p:attrName>
                                        </p:attrNameLst>
                                      </p:cBhvr>
                                      <p:to>
                                        <p:strVal val="visible"/>
                                      </p:to>
                                    </p:set>
                                    <p:animEffect transition="in" filter="wipe(up)">
                                      <p:cBhvr>
                                        <p:cTn id="46" dur="1000"/>
                                        <p:tgtEl>
                                          <p:spTgt spid="11"/>
                                        </p:tgtEl>
                                      </p:cBhvr>
                                    </p:animEffect>
                                  </p:childTnLst>
                                </p:cTn>
                              </p:par>
                              <p:par>
                                <p:cTn id="47" presetID="0" presetClass="path" presetSubtype="0" decel="26000" fill="hold" grpId="0" nodeType="withEffect">
                                  <p:stCondLst>
                                    <p:cond delay="0"/>
                                  </p:stCondLst>
                                  <p:childTnLst>
                                    <p:animMotion origin="layout" path="M -8.33333E-7 -1.11111E-6 L -0.00351 0.03287 L -0.0125 0.05301 L -0.02383 0.06042 L -0.03633 0.05394 L -0.04167 0.04977 L -0.047 0.04236 L -0.05065 0.03704 L -0.05299 0.02662 L -0.05482 0.01597 L -0.05482 0.00208 L -0.05351 -0.01782 L -0.05 -0.04005 L -0.0375 -0.06759 L -0.02682 -0.08148 L -0.01367 -0.09305 L -8.33333E-7 -0.09722 L 0.01484 -0.0993 L 0.03932 -0.08565 L 0.06016 -0.06759 L 0.07682 -0.0243 L 0.08984 0.02014 L 0.09167 0.0625 L 0.08633 0.12292 L 0.07383 0.18426 L 0.06432 0.21065 L 0.05534 0.23079 L 0.02917 0.26991 L 0.00716 0.29537 L -0.0345 0.3132 L -0.06432 0.32083 L -0.10417 0.31111 L -0.13698 0.29954 L -0.17318 0.26991 L -0.19883 0.24352 L -0.22083 0.21482 L -0.24349 0.16412 L -0.2625 0.11227 L -0.27799 0.05833 L -0.28919 -0.0169 L -0.29336 -0.07407 L -0.29401 -0.13542 L -0.28919 -0.21366 L -0.27617 -0.30903 L -0.25781 -0.39051 L -0.23867 -0.45278 L -0.21432 -0.51944 L -0.172 -0.59467 L -0.122 -0.66551 L -0.08151 -0.70903 L -0.04401 -0.73403 L 0.00599 -0.76157 L 0.07083 -0.78079 L 0.14583 -0.7743 L 0.22201 -0.75833 L 0.27031 -0.73727 L 0.33581 -0.69722 L 0.39649 -0.63796 L 0.47201 -0.54907 L 0.54466 -0.43264 L 0.59531 -0.32384 L 0.63464 -0.2169 L 0.66133 -0.11528 L 0.68333 -0.02014 " pathEditMode="relative" ptsTypes="AAAAAAAAAAAAAAAAAAAAAAAAAAAAAAAAAAAAAAAAAAAAAAAAAAAAAAAAAAAAAAAA">
                                      <p:cBhvr>
                                        <p:cTn id="48" dur="6000" fill="hold"/>
                                        <p:tgtEl>
                                          <p:spTgt spid="12"/>
                                        </p:tgtEl>
                                        <p:attrNameLst>
                                          <p:attrName>ppt_x</p:attrName>
                                          <p:attrName>ppt_y</p:attrName>
                                        </p:attrNameLst>
                                      </p:cBhvr>
                                    </p:animMotion>
                                  </p:childTnLst>
                                </p:cTn>
                              </p:par>
                              <p:par>
                                <p:cTn id="49" presetID="10" presetClass="entr"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childTnLst>
                                </p:cTn>
                              </p:par>
                              <p:par>
                                <p:cTn id="52" presetID="8" presetClass="emph" presetSubtype="0" repeatCount="indefinite" fill="hold" grpId="2" nodeType="withEffect">
                                  <p:stCondLst>
                                    <p:cond delay="0"/>
                                  </p:stCondLst>
                                  <p:childTnLst>
                                    <p:animRot by="21600000">
                                      <p:cBhvr>
                                        <p:cTn id="53" dur="2000" fill="hold"/>
                                        <p:tgtEl>
                                          <p:spTgt spid="12"/>
                                        </p:tgtEl>
                                        <p:attrNameLst>
                                          <p:attrName>r</p:attrName>
                                        </p:attrNameLst>
                                      </p:cBhvr>
                                    </p:animRot>
                                  </p:childTnLst>
                                </p:cTn>
                              </p:par>
                              <p:par>
                                <p:cTn id="54" presetID="47" presetClass="entr" presetSubtype="0" fill="hold" nodeType="withEffect">
                                  <p:stCondLst>
                                    <p:cond delay="25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25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1000"/>
                                        <p:tgtEl>
                                          <p:spTgt spid="26"/>
                                        </p:tgtEl>
                                      </p:cBhvr>
                                    </p:animEffect>
                                    <p:anim calcmode="lin" valueType="num">
                                      <p:cBhvr>
                                        <p:cTn id="62" dur="1000" fill="hold"/>
                                        <p:tgtEl>
                                          <p:spTgt spid="26"/>
                                        </p:tgtEl>
                                        <p:attrNameLst>
                                          <p:attrName>ppt_x</p:attrName>
                                        </p:attrNameLst>
                                      </p:cBhvr>
                                      <p:tavLst>
                                        <p:tav tm="0">
                                          <p:val>
                                            <p:strVal val="#ppt_x"/>
                                          </p:val>
                                        </p:tav>
                                        <p:tav tm="100000">
                                          <p:val>
                                            <p:strVal val="#ppt_x"/>
                                          </p:val>
                                        </p:tav>
                                      </p:tavLst>
                                    </p:anim>
                                    <p:anim calcmode="lin" valueType="num">
                                      <p:cBhvr>
                                        <p:cTn id="63" dur="1000" fill="hold"/>
                                        <p:tgtEl>
                                          <p:spTgt spid="26"/>
                                        </p:tgtEl>
                                        <p:attrNameLst>
                                          <p:attrName>ppt_y</p:attrName>
                                        </p:attrNameLst>
                                      </p:cBhvr>
                                      <p:tavLst>
                                        <p:tav tm="0">
                                          <p:val>
                                            <p:strVal val="#ppt_y-.1"/>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32"/>
                                        </p:tgtEl>
                                        <p:attrNameLst>
                                          <p:attrName>style.visibility</p:attrName>
                                        </p:attrNameLst>
                                      </p:cBhvr>
                                      <p:to>
                                        <p:strVal val="visible"/>
                                      </p:to>
                                    </p:set>
                                    <p:anim calcmode="lin" valueType="num">
                                      <p:cBhvr additive="base">
                                        <p:cTn id="66" dur="2500" fill="hold"/>
                                        <p:tgtEl>
                                          <p:spTgt spid="32"/>
                                        </p:tgtEl>
                                        <p:attrNameLst>
                                          <p:attrName>ppt_x</p:attrName>
                                        </p:attrNameLst>
                                      </p:cBhvr>
                                      <p:tavLst>
                                        <p:tav tm="0">
                                          <p:val>
                                            <p:strVal val="1+#ppt_w/2"/>
                                          </p:val>
                                        </p:tav>
                                        <p:tav tm="100000">
                                          <p:val>
                                            <p:strVal val="#ppt_x"/>
                                          </p:val>
                                        </p:tav>
                                      </p:tavLst>
                                    </p:anim>
                                    <p:anim calcmode="lin" valueType="num">
                                      <p:cBhvr additive="base">
                                        <p:cTn id="67" dur="2500" fill="hold"/>
                                        <p:tgtEl>
                                          <p:spTgt spid="32"/>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50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2500" fill="hold"/>
                                        <p:tgtEl>
                                          <p:spTgt spid="33"/>
                                        </p:tgtEl>
                                        <p:attrNameLst>
                                          <p:attrName>ppt_x</p:attrName>
                                        </p:attrNameLst>
                                      </p:cBhvr>
                                      <p:tavLst>
                                        <p:tav tm="0">
                                          <p:val>
                                            <p:strVal val="1+#ppt_w/2"/>
                                          </p:val>
                                        </p:tav>
                                        <p:tav tm="100000">
                                          <p:val>
                                            <p:strVal val="#ppt_x"/>
                                          </p:val>
                                        </p:tav>
                                      </p:tavLst>
                                    </p:anim>
                                    <p:anim calcmode="lin" valueType="num">
                                      <p:cBhvr additive="base">
                                        <p:cTn id="71" dur="2500" fill="hold"/>
                                        <p:tgtEl>
                                          <p:spTgt spid="33"/>
                                        </p:tgtEl>
                                        <p:attrNameLst>
                                          <p:attrName>ppt_y</p:attrName>
                                        </p:attrNameLst>
                                      </p:cBhvr>
                                      <p:tavLst>
                                        <p:tav tm="0">
                                          <p:val>
                                            <p:strVal val="#ppt_y"/>
                                          </p:val>
                                        </p:tav>
                                        <p:tav tm="100000">
                                          <p:val>
                                            <p:strVal val="#ppt_y"/>
                                          </p:val>
                                        </p:tav>
                                      </p:tavLst>
                                    </p:anim>
                                  </p:childTnLst>
                                </p:cTn>
                              </p:par>
                              <p:par>
                                <p:cTn id="72" presetID="8" presetClass="emph" presetSubtype="0" fill="hold" grpId="1" nodeType="withEffect">
                                  <p:stCondLst>
                                    <p:cond delay="1000"/>
                                  </p:stCondLst>
                                  <p:childTnLst>
                                    <p:animRot by="21600000">
                                      <p:cBhvr>
                                        <p:cTn id="73" dur="6000" fill="hold"/>
                                        <p:tgtEl>
                                          <p:spTgt spid="32"/>
                                        </p:tgtEl>
                                        <p:attrNameLst>
                                          <p:attrName>r</p:attrName>
                                        </p:attrNameLst>
                                      </p:cBhvr>
                                    </p:animRot>
                                  </p:childTnLst>
                                </p:cTn>
                              </p:par>
                              <p:par>
                                <p:cTn id="74" presetID="6" presetClass="entr" presetSubtype="32"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circle(out)">
                                      <p:cBhvr>
                                        <p:cTn id="76" dur="2500"/>
                                        <p:tgtEl>
                                          <p:spTgt spid="23"/>
                                        </p:tgtEl>
                                      </p:cBhvr>
                                    </p:animEffect>
                                  </p:childTnLst>
                                </p:cTn>
                              </p:par>
                              <p:par>
                                <p:cTn id="77" presetID="2" presetClass="entr" presetSubtype="2" decel="100000" fill="hold" nodeType="withEffect">
                                  <p:stCondLst>
                                    <p:cond delay="50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2500" fill="hold"/>
                                        <p:tgtEl>
                                          <p:spTgt spid="45"/>
                                        </p:tgtEl>
                                        <p:attrNameLst>
                                          <p:attrName>ppt_x</p:attrName>
                                        </p:attrNameLst>
                                      </p:cBhvr>
                                      <p:tavLst>
                                        <p:tav tm="0">
                                          <p:val>
                                            <p:strVal val="1+#ppt_w/2"/>
                                          </p:val>
                                        </p:tav>
                                        <p:tav tm="100000">
                                          <p:val>
                                            <p:strVal val="#ppt_x"/>
                                          </p:val>
                                        </p:tav>
                                      </p:tavLst>
                                    </p:anim>
                                    <p:anim calcmode="lin" valueType="num">
                                      <p:cBhvr additive="base">
                                        <p:cTn id="80" dur="2500" fill="hold"/>
                                        <p:tgtEl>
                                          <p:spTgt spid="45"/>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250"/>
                                  </p:stCondLst>
                                  <p:childTnLst>
                                    <p:set>
                                      <p:cBhvr>
                                        <p:cTn id="82" dur="1" fill="hold">
                                          <p:stCondLst>
                                            <p:cond delay="0"/>
                                          </p:stCondLst>
                                        </p:cTn>
                                        <p:tgtEl>
                                          <p:spTgt spid="53"/>
                                        </p:tgtEl>
                                        <p:attrNameLst>
                                          <p:attrName>style.visibility</p:attrName>
                                        </p:attrNameLst>
                                      </p:cBhvr>
                                      <p:to>
                                        <p:strVal val="visible"/>
                                      </p:to>
                                    </p:set>
                                    <p:anim calcmode="lin" valueType="num">
                                      <p:cBhvr additive="base">
                                        <p:cTn id="83" dur="1500" fill="hold"/>
                                        <p:tgtEl>
                                          <p:spTgt spid="53"/>
                                        </p:tgtEl>
                                        <p:attrNameLst>
                                          <p:attrName>ppt_x</p:attrName>
                                        </p:attrNameLst>
                                      </p:cBhvr>
                                      <p:tavLst>
                                        <p:tav tm="0">
                                          <p:val>
                                            <p:strVal val="0-#ppt_w/2"/>
                                          </p:val>
                                        </p:tav>
                                        <p:tav tm="100000">
                                          <p:val>
                                            <p:strVal val="#ppt_x"/>
                                          </p:val>
                                        </p:tav>
                                      </p:tavLst>
                                    </p:anim>
                                    <p:anim calcmode="lin" valueType="num">
                                      <p:cBhvr additive="base">
                                        <p:cTn id="84" dur="1500" fill="hold"/>
                                        <p:tgtEl>
                                          <p:spTgt spid="53"/>
                                        </p:tgtEl>
                                        <p:attrNameLst>
                                          <p:attrName>ppt_y</p:attrName>
                                        </p:attrNameLst>
                                      </p:cBhvr>
                                      <p:tavLst>
                                        <p:tav tm="0">
                                          <p:val>
                                            <p:strVal val="#ppt_y"/>
                                          </p:val>
                                        </p:tav>
                                        <p:tav tm="100000">
                                          <p:val>
                                            <p:strVal val="#ppt_y"/>
                                          </p:val>
                                        </p:tav>
                                      </p:tavLst>
                                    </p:anim>
                                  </p:childTnLst>
                                </p:cTn>
                              </p:par>
                              <p:par>
                                <p:cTn id="85" presetID="10" presetClass="entr" presetSubtype="0" fill="hold" grpId="1" nodeType="withEffect">
                                  <p:stCondLst>
                                    <p:cond delay="25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1500"/>
                                        <p:tgtEl>
                                          <p:spTgt spid="53"/>
                                        </p:tgtEl>
                                      </p:cBhvr>
                                    </p:animEffect>
                                  </p:childTnLst>
                                </p:cTn>
                              </p:par>
                              <p:par>
                                <p:cTn id="88" presetID="42" presetClass="entr" presetSubtype="0" fill="hold" grpId="0" nodeType="withEffect">
                                  <p:stCondLst>
                                    <p:cond delay="30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750"/>
                                        <p:tgtEl>
                                          <p:spTgt spid="48"/>
                                        </p:tgtEl>
                                      </p:cBhvr>
                                    </p:animEffect>
                                    <p:anim calcmode="lin" valueType="num">
                                      <p:cBhvr>
                                        <p:cTn id="91" dur="750" fill="hold"/>
                                        <p:tgtEl>
                                          <p:spTgt spid="48"/>
                                        </p:tgtEl>
                                        <p:attrNameLst>
                                          <p:attrName>ppt_x</p:attrName>
                                        </p:attrNameLst>
                                      </p:cBhvr>
                                      <p:tavLst>
                                        <p:tav tm="0">
                                          <p:val>
                                            <p:strVal val="#ppt_x"/>
                                          </p:val>
                                        </p:tav>
                                        <p:tav tm="100000">
                                          <p:val>
                                            <p:strVal val="#ppt_x"/>
                                          </p:val>
                                        </p:tav>
                                      </p:tavLst>
                                    </p:anim>
                                    <p:anim calcmode="lin" valueType="num">
                                      <p:cBhvr>
                                        <p:cTn id="92" dur="75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9" grpId="0"/>
      <p:bldP spid="10" grpId="0"/>
      <p:bldP spid="11" grpId="0"/>
      <p:bldP spid="12" grpId="0" animBg="1"/>
      <p:bldP spid="12" grpId="1" animBg="1"/>
      <p:bldP spid="12" grpId="2" animBg="1"/>
      <p:bldP spid="26" grpId="0" animBg="1"/>
      <p:bldP spid="32" grpId="0" animBg="1"/>
      <p:bldP spid="32" grpId="1" animBg="1"/>
      <p:bldP spid="33" grpId="0" animBg="1"/>
      <p:bldP spid="48" grpId="0" animBg="1"/>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89">
            <a:extLst>
              <a:ext uri="{FF2B5EF4-FFF2-40B4-BE49-F238E27FC236}">
                <a16:creationId xmlns:a16="http://schemas.microsoft.com/office/drawing/2014/main" id="{8BF7E82E-4E71-989D-5597-3627DF23A06E}"/>
              </a:ext>
            </a:extLst>
          </p:cNvPr>
          <p:cNvSpPr/>
          <p:nvPr/>
        </p:nvSpPr>
        <p:spPr>
          <a:xfrm>
            <a:off x="10566400" y="5573456"/>
            <a:ext cx="1902130" cy="1016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89BD9913-5316-2A81-99C6-CFEC05A3C696}"/>
              </a:ext>
            </a:extLst>
          </p:cNvPr>
          <p:cNvSpPr/>
          <p:nvPr/>
        </p:nvSpPr>
        <p:spPr>
          <a:xfrm>
            <a:off x="4996973" y="1974821"/>
            <a:ext cx="331644" cy="15521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746FEEBA-5DF9-F4AC-32FE-744103B87383}"/>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D15FBAC-74C3-6071-9E69-6B705DF21042}"/>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29C1156-DFFD-CCCE-F5B6-E92C78C7A427}"/>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423A6A6-8AFF-5AE0-1DB9-D3734AE765C0}"/>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4452944-16A5-C43E-B1B7-808399C673CF}"/>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207EAB2-96E6-CC11-61A9-F27D2804099A}"/>
              </a:ext>
            </a:extLst>
          </p:cNvPr>
          <p:cNvSpPr/>
          <p:nvPr/>
        </p:nvSpPr>
        <p:spPr>
          <a:xfrm>
            <a:off x="1138948" y="4833503"/>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E9A81CF-B9CA-A421-9FC4-895D13F14D2C}"/>
              </a:ext>
            </a:extLst>
          </p:cNvPr>
          <p:cNvSpPr/>
          <p:nvPr/>
        </p:nvSpPr>
        <p:spPr>
          <a:xfrm>
            <a:off x="7229181" y="876300"/>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4E87FC63-CA68-57EC-1BEB-96192DD71974}"/>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队伍信息</a:t>
            </a:r>
          </a:p>
        </p:txBody>
      </p:sp>
      <p:sp>
        <p:nvSpPr>
          <p:cNvPr id="67" name="文本框 66">
            <a:extLst>
              <a:ext uri="{FF2B5EF4-FFF2-40B4-BE49-F238E27FC236}">
                <a16:creationId xmlns:a16="http://schemas.microsoft.com/office/drawing/2014/main" id="{FDFD23D5-30F6-F14D-BB8B-2D0EE8CBC4B8}"/>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应用场景</a:t>
            </a:r>
          </a:p>
        </p:txBody>
      </p:sp>
      <p:sp>
        <p:nvSpPr>
          <p:cNvPr id="68" name="文本框 67">
            <a:extLst>
              <a:ext uri="{FF2B5EF4-FFF2-40B4-BE49-F238E27FC236}">
                <a16:creationId xmlns:a16="http://schemas.microsoft.com/office/drawing/2014/main" id="{2A4EDC5A-573F-46C2-E2FA-2749ACC9941A}"/>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应用项目</a:t>
            </a:r>
          </a:p>
        </p:txBody>
      </p:sp>
      <p:sp>
        <p:nvSpPr>
          <p:cNvPr id="69" name="菱形 68">
            <a:extLst>
              <a:ext uri="{FF2B5EF4-FFF2-40B4-BE49-F238E27FC236}">
                <a16:creationId xmlns:a16="http://schemas.microsoft.com/office/drawing/2014/main" id="{1350099E-04C7-D04E-2C39-9254879C61BE}"/>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0DEB5D54-09C5-6594-3C24-6A8C4A7926FC}"/>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CE27215-0584-7A1D-00CD-5684170716B7}"/>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09FD882-6FFF-0048-20F9-B99E2F624F01}"/>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DC24531D-B23C-C3BD-5C5F-825DD2C7DDE5}"/>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F75B3C15-5032-5E96-CA22-61A01FFE1D91}"/>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0AB0CC11-5037-F820-8FEF-392541985CF7}"/>
              </a:ext>
            </a:extLst>
          </p:cNvPr>
          <p:cNvCxnSpPr>
            <a:cxnSpLocks/>
          </p:cNvCxnSpPr>
          <p:nvPr/>
        </p:nvCxnSpPr>
        <p:spPr>
          <a:xfrm>
            <a:off x="5477870" y="1067285"/>
            <a:ext cx="43653" cy="43653"/>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3830BF7-1A2F-5C5A-CB7B-A55C2CF12D3D}"/>
              </a:ext>
            </a:extLst>
          </p:cNvPr>
          <p:cNvCxnSpPr>
            <a:cxnSpLocks/>
          </p:cNvCxnSpPr>
          <p:nvPr/>
        </p:nvCxnSpPr>
        <p:spPr>
          <a:xfrm>
            <a:off x="9778313" y="1106139"/>
            <a:ext cx="50239" cy="82927"/>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275F40E-5904-08C2-B189-95A2A4F9E7B4}"/>
              </a:ext>
            </a:extLst>
          </p:cNvPr>
          <p:cNvCxnSpPr>
            <a:cxnSpLocks/>
          </p:cNvCxnSpPr>
          <p:nvPr/>
        </p:nvCxnSpPr>
        <p:spPr>
          <a:xfrm>
            <a:off x="7580183" y="1034545"/>
            <a:ext cx="73609" cy="65480"/>
          </a:xfrm>
          <a:prstGeom prst="line">
            <a:avLst/>
          </a:prstGeom>
          <a:ln w="63500">
            <a:solidFill>
              <a:srgbClr val="DEE1D5"/>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30422451-1EF2-0738-F823-220B92F44A51}"/>
              </a:ext>
            </a:extLst>
          </p:cNvPr>
          <p:cNvSpPr txBox="1"/>
          <p:nvPr/>
        </p:nvSpPr>
        <p:spPr>
          <a:xfrm>
            <a:off x="3326935" y="2072326"/>
            <a:ext cx="1121156" cy="369332"/>
          </a:xfrm>
          <a:prstGeom prst="rect">
            <a:avLst/>
          </a:prstGeom>
          <a:noFill/>
        </p:spPr>
        <p:txBody>
          <a:bodyPr wrap="square">
            <a:spAutoFit/>
          </a:bodyPr>
          <a:lstStyle/>
          <a:p>
            <a:r>
              <a:rPr lang="en-US" altLang="zh-CN" i="1" dirty="0">
                <a:solidFill>
                  <a:schemeClr val="accent2">
                    <a:alpha val="50000"/>
                  </a:schemeClr>
                </a:solidFill>
              </a:rPr>
              <a:t>DETAILS</a:t>
            </a:r>
            <a:endParaRPr lang="zh-CN" altLang="en-US" i="1" dirty="0">
              <a:solidFill>
                <a:schemeClr val="accent2">
                  <a:alpha val="50000"/>
                </a:schemeClr>
              </a:solidFill>
            </a:endParaRPr>
          </a:p>
        </p:txBody>
      </p:sp>
      <p:sp>
        <p:nvSpPr>
          <p:cNvPr id="21" name="文本框 20">
            <a:extLst>
              <a:ext uri="{FF2B5EF4-FFF2-40B4-BE49-F238E27FC236}">
                <a16:creationId xmlns:a16="http://schemas.microsoft.com/office/drawing/2014/main" id="{8A88C69D-3B53-2D9D-DEE3-A123AD3052BD}"/>
              </a:ext>
            </a:extLst>
          </p:cNvPr>
          <p:cNvSpPr txBox="1"/>
          <p:nvPr/>
        </p:nvSpPr>
        <p:spPr>
          <a:xfrm>
            <a:off x="1092256" y="2000068"/>
            <a:ext cx="1699147" cy="461665"/>
          </a:xfrm>
          <a:prstGeom prst="rect">
            <a:avLst/>
          </a:prstGeom>
          <a:noFill/>
        </p:spPr>
        <p:txBody>
          <a:bodyPr wrap="square">
            <a:spAutoFit/>
          </a:bodyPr>
          <a:lstStyle/>
          <a:p>
            <a:r>
              <a:rPr lang="en-US" altLang="zh-CN" sz="2400" i="1" dirty="0">
                <a:solidFill>
                  <a:schemeClr val="accent2">
                    <a:alpha val="44000"/>
                  </a:schemeClr>
                </a:solidFill>
              </a:rPr>
              <a:t>PROJECT</a:t>
            </a:r>
            <a:endParaRPr lang="zh-CN" altLang="en-US" sz="2400" i="1" dirty="0">
              <a:solidFill>
                <a:schemeClr val="accent2">
                  <a:alpha val="44000"/>
                </a:schemeClr>
              </a:solidFill>
            </a:endParaRPr>
          </a:p>
        </p:txBody>
      </p:sp>
      <p:sp>
        <p:nvSpPr>
          <p:cNvPr id="22" name="椭圆 21">
            <a:extLst>
              <a:ext uri="{FF2B5EF4-FFF2-40B4-BE49-F238E27FC236}">
                <a16:creationId xmlns:a16="http://schemas.microsoft.com/office/drawing/2014/main" id="{33D295DD-6842-3668-DA28-D91C9A2F7BC6}"/>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67886E43-F2CE-0D8C-E67F-8ADB1ED63EB7}"/>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grpSp>
        <p:nvGrpSpPr>
          <p:cNvPr id="24" name="组合 23">
            <a:extLst>
              <a:ext uri="{FF2B5EF4-FFF2-40B4-BE49-F238E27FC236}">
                <a16:creationId xmlns:a16="http://schemas.microsoft.com/office/drawing/2014/main" id="{71AD0921-9045-90A5-68AA-BD5FD2B68856}"/>
              </a:ext>
            </a:extLst>
          </p:cNvPr>
          <p:cNvGrpSpPr/>
          <p:nvPr/>
        </p:nvGrpSpPr>
        <p:grpSpPr>
          <a:xfrm>
            <a:off x="1287046" y="1519429"/>
            <a:ext cx="3226640" cy="830997"/>
            <a:chOff x="1287046" y="1519429"/>
            <a:chExt cx="3226640" cy="830997"/>
          </a:xfrm>
        </p:grpSpPr>
        <p:sp>
          <p:nvSpPr>
            <p:cNvPr id="25" name="文本框 24">
              <a:extLst>
                <a:ext uri="{FF2B5EF4-FFF2-40B4-BE49-F238E27FC236}">
                  <a16:creationId xmlns:a16="http://schemas.microsoft.com/office/drawing/2014/main" id="{992B3984-B07F-732C-CF83-FC4E8B6594AA}"/>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作</a:t>
              </a:r>
            </a:p>
          </p:txBody>
        </p:sp>
        <p:sp>
          <p:nvSpPr>
            <p:cNvPr id="26" name="文本框 25">
              <a:extLst>
                <a:ext uri="{FF2B5EF4-FFF2-40B4-BE49-F238E27FC236}">
                  <a16:creationId xmlns:a16="http://schemas.microsoft.com/office/drawing/2014/main" id="{81ABCCCF-05A1-87F7-C1E0-5BBAF489EB27}"/>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品</a:t>
              </a:r>
            </a:p>
          </p:txBody>
        </p:sp>
        <p:sp>
          <p:nvSpPr>
            <p:cNvPr id="27" name="矩形 26">
              <a:extLst>
                <a:ext uri="{FF2B5EF4-FFF2-40B4-BE49-F238E27FC236}">
                  <a16:creationId xmlns:a16="http://schemas.microsoft.com/office/drawing/2014/main" id="{D12DD71C-4218-974E-9F53-8F0F8065E251}"/>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b="0" cap="none" spc="0" dirty="0">
                  <a:ln w="0"/>
                  <a:solidFill>
                    <a:schemeClr val="accent1"/>
                  </a:solidFill>
                  <a:effectLst>
                    <a:outerShdw blurRad="38100" dist="25400" dir="5400000" algn="ctr" rotWithShape="0">
                      <a:srgbClr val="6E747A">
                        <a:alpha val="43000"/>
                      </a:srgbClr>
                    </a:outerShdw>
                  </a:effectLst>
                </a:rPr>
                <a:t>信息</a:t>
              </a:r>
            </a:p>
          </p:txBody>
        </p:sp>
      </p:grpSp>
      <p:sp>
        <p:nvSpPr>
          <p:cNvPr id="98" name="矩形 97">
            <a:extLst>
              <a:ext uri="{FF2B5EF4-FFF2-40B4-BE49-F238E27FC236}">
                <a16:creationId xmlns:a16="http://schemas.microsoft.com/office/drawing/2014/main" id="{FB8F94E4-5073-8305-4839-60F857331691}"/>
              </a:ext>
            </a:extLst>
          </p:cNvPr>
          <p:cNvSpPr/>
          <p:nvPr/>
        </p:nvSpPr>
        <p:spPr>
          <a:xfrm>
            <a:off x="5532192" y="2162859"/>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99" name="矩形 98">
            <a:extLst>
              <a:ext uri="{FF2B5EF4-FFF2-40B4-BE49-F238E27FC236}">
                <a16:creationId xmlns:a16="http://schemas.microsoft.com/office/drawing/2014/main" id="{12FCEAA9-A1B3-40AF-916E-FE5D63B3DC82}"/>
              </a:ext>
            </a:extLst>
          </p:cNvPr>
          <p:cNvSpPr/>
          <p:nvPr/>
        </p:nvSpPr>
        <p:spPr>
          <a:xfrm>
            <a:off x="5532193" y="4094431"/>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0" name="矩形 99">
            <a:extLst>
              <a:ext uri="{FF2B5EF4-FFF2-40B4-BE49-F238E27FC236}">
                <a16:creationId xmlns:a16="http://schemas.microsoft.com/office/drawing/2014/main" id="{B8D38348-4F9D-6EA7-82E5-77E990A344E4}"/>
              </a:ext>
            </a:extLst>
          </p:cNvPr>
          <p:cNvSpPr/>
          <p:nvPr/>
        </p:nvSpPr>
        <p:spPr>
          <a:xfrm>
            <a:off x="8897297" y="2158387"/>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1" name="矩形 100">
            <a:extLst>
              <a:ext uri="{FF2B5EF4-FFF2-40B4-BE49-F238E27FC236}">
                <a16:creationId xmlns:a16="http://schemas.microsoft.com/office/drawing/2014/main" id="{36EA19DD-6521-ED16-B9D7-8ECD2EF7134C}"/>
              </a:ext>
            </a:extLst>
          </p:cNvPr>
          <p:cNvSpPr/>
          <p:nvPr/>
        </p:nvSpPr>
        <p:spPr>
          <a:xfrm>
            <a:off x="8933167" y="4116373"/>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2" name="文本框 101">
            <a:extLst>
              <a:ext uri="{FF2B5EF4-FFF2-40B4-BE49-F238E27FC236}">
                <a16:creationId xmlns:a16="http://schemas.microsoft.com/office/drawing/2014/main" id="{BF0D334B-4383-A0E6-B6C8-2A22B5B0AEF3}"/>
              </a:ext>
            </a:extLst>
          </p:cNvPr>
          <p:cNvSpPr txBox="1"/>
          <p:nvPr/>
        </p:nvSpPr>
        <p:spPr>
          <a:xfrm>
            <a:off x="5477322" y="2768841"/>
            <a:ext cx="3342700" cy="830997"/>
          </a:xfrm>
          <a:prstGeom prst="rect">
            <a:avLst/>
          </a:prstGeom>
          <a:noFill/>
        </p:spPr>
        <p:txBody>
          <a:bodyPr wrap="square">
            <a:spAutoFit/>
          </a:bodyPr>
          <a:lstStyle/>
          <a:p>
            <a:pPr algn="just"/>
            <a:r>
              <a:rPr lang="zh-CN" altLang="en-US" sz="1200" dirty="0">
                <a:solidFill>
                  <a:schemeClr val="accent2"/>
                </a:solidFill>
                <a:latin typeface="+mj-lt"/>
              </a:rPr>
              <a:t>本项目通过实时抓取和分析数据，帮助企业快速响应市场变化，从而实时监控各大社交媒体平台上的热点话题、用户讨论和情感倾向，从而制定更有效的市场策略。</a:t>
            </a:r>
          </a:p>
        </p:txBody>
      </p:sp>
      <p:sp>
        <p:nvSpPr>
          <p:cNvPr id="103" name="文本框 102">
            <a:extLst>
              <a:ext uri="{FF2B5EF4-FFF2-40B4-BE49-F238E27FC236}">
                <a16:creationId xmlns:a16="http://schemas.microsoft.com/office/drawing/2014/main" id="{5967EC03-CCF1-9B7A-4390-4A7DD7C9D8C1}"/>
              </a:ext>
            </a:extLst>
          </p:cNvPr>
          <p:cNvSpPr txBox="1"/>
          <p:nvPr/>
        </p:nvSpPr>
        <p:spPr>
          <a:xfrm>
            <a:off x="8833129" y="2731016"/>
            <a:ext cx="3342701" cy="830997"/>
          </a:xfrm>
          <a:prstGeom prst="rect">
            <a:avLst/>
          </a:prstGeom>
          <a:noFill/>
        </p:spPr>
        <p:txBody>
          <a:bodyPr wrap="square">
            <a:spAutoFit/>
          </a:bodyPr>
          <a:lstStyle/>
          <a:p>
            <a:pPr algn="just"/>
            <a:r>
              <a:rPr lang="zh-CN" altLang="en-US" sz="1200" dirty="0">
                <a:solidFill>
                  <a:schemeClr val="accent2"/>
                </a:solidFill>
                <a:latin typeface="+mj-lt"/>
              </a:rPr>
              <a:t>通过分析社交媒体上的用户讨论和反馈，企业可以深入了解用户的需求和痛点，为产品研发提供有价值的参考，帮助企业开发出更符合市场需求的创新产品。</a:t>
            </a:r>
          </a:p>
        </p:txBody>
      </p:sp>
      <p:sp>
        <p:nvSpPr>
          <p:cNvPr id="104" name="文本框 103">
            <a:extLst>
              <a:ext uri="{FF2B5EF4-FFF2-40B4-BE49-F238E27FC236}">
                <a16:creationId xmlns:a16="http://schemas.microsoft.com/office/drawing/2014/main" id="{ED4F430C-85BC-3040-9F92-BC18470BC750}"/>
              </a:ext>
            </a:extLst>
          </p:cNvPr>
          <p:cNvSpPr txBox="1"/>
          <p:nvPr/>
        </p:nvSpPr>
        <p:spPr>
          <a:xfrm>
            <a:off x="8868999" y="4532832"/>
            <a:ext cx="3342701" cy="1015663"/>
          </a:xfrm>
          <a:prstGeom prst="rect">
            <a:avLst/>
          </a:prstGeom>
          <a:noFill/>
        </p:spPr>
        <p:txBody>
          <a:bodyPr wrap="square">
            <a:spAutoFit/>
          </a:bodyPr>
          <a:lstStyle/>
          <a:p>
            <a:pPr algn="just"/>
            <a:r>
              <a:rPr lang="zh-CN" altLang="en-US" sz="1200" dirty="0">
                <a:solidFill>
                  <a:schemeClr val="accent2"/>
                </a:solidFill>
                <a:latin typeface="+mj-lt"/>
              </a:rPr>
              <a:t>通过分析社交媒体上的用户评论和反馈，企业可以获取真实的用户体验数据，指导产品的优化和创新。这种基于用户反馈的产品迭代模式，有助于提升产品质量和用户满意度，增强市场竞争力。</a:t>
            </a:r>
          </a:p>
        </p:txBody>
      </p:sp>
      <p:sp>
        <p:nvSpPr>
          <p:cNvPr id="105" name="PA-等腰三角形 7">
            <a:extLst>
              <a:ext uri="{FF2B5EF4-FFF2-40B4-BE49-F238E27FC236}">
                <a16:creationId xmlns:a16="http://schemas.microsoft.com/office/drawing/2014/main" id="{2ED55D6B-DBE3-8CEC-8B50-BB667D22A5FA}"/>
              </a:ext>
            </a:extLst>
          </p:cNvPr>
          <p:cNvSpPr/>
          <p:nvPr>
            <p:custDataLst>
              <p:tags r:id="rId1"/>
            </p:custDataLst>
          </p:nvPr>
        </p:nvSpPr>
        <p:spPr>
          <a:xfrm rot="20134645">
            <a:off x="7252827" y="2300274"/>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6" name="PA-等腰三角形 8">
            <a:extLst>
              <a:ext uri="{FF2B5EF4-FFF2-40B4-BE49-F238E27FC236}">
                <a16:creationId xmlns:a16="http://schemas.microsoft.com/office/drawing/2014/main" id="{B0710346-41FE-A3F7-F34D-EECB7E720BD2}"/>
              </a:ext>
            </a:extLst>
          </p:cNvPr>
          <p:cNvSpPr/>
          <p:nvPr>
            <p:custDataLst>
              <p:tags r:id="rId2"/>
            </p:custDataLst>
          </p:nvPr>
        </p:nvSpPr>
        <p:spPr>
          <a:xfrm rot="20134645">
            <a:off x="7423544" y="2215063"/>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7" name="PA-等腰三角形 9">
            <a:extLst>
              <a:ext uri="{FF2B5EF4-FFF2-40B4-BE49-F238E27FC236}">
                <a16:creationId xmlns:a16="http://schemas.microsoft.com/office/drawing/2014/main" id="{6B6DA16E-D01A-AC18-F4DE-954562984AC2}"/>
              </a:ext>
            </a:extLst>
          </p:cNvPr>
          <p:cNvSpPr/>
          <p:nvPr>
            <p:custDataLst>
              <p:tags r:id="rId3"/>
            </p:custDataLst>
          </p:nvPr>
        </p:nvSpPr>
        <p:spPr>
          <a:xfrm rot="6347764">
            <a:off x="7565317" y="2400698"/>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08" name="PA-等腰三角形 10">
            <a:extLst>
              <a:ext uri="{FF2B5EF4-FFF2-40B4-BE49-F238E27FC236}">
                <a16:creationId xmlns:a16="http://schemas.microsoft.com/office/drawing/2014/main" id="{F6B6F463-4F65-6BED-EAA6-125EB98F91B3}"/>
              </a:ext>
            </a:extLst>
          </p:cNvPr>
          <p:cNvSpPr/>
          <p:nvPr>
            <p:custDataLst>
              <p:tags r:id="rId4"/>
            </p:custDataLst>
          </p:nvPr>
        </p:nvSpPr>
        <p:spPr>
          <a:xfrm rot="1092973">
            <a:off x="7594035" y="2216705"/>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9" name="文本框 108">
            <a:extLst>
              <a:ext uri="{FF2B5EF4-FFF2-40B4-BE49-F238E27FC236}">
                <a16:creationId xmlns:a16="http://schemas.microsoft.com/office/drawing/2014/main" id="{36FCC1BE-2879-7CA1-F8EF-6B1E81C87C86}"/>
              </a:ext>
            </a:extLst>
          </p:cNvPr>
          <p:cNvSpPr txBox="1"/>
          <p:nvPr/>
        </p:nvSpPr>
        <p:spPr>
          <a:xfrm>
            <a:off x="5477323" y="4572942"/>
            <a:ext cx="3342700" cy="1200329"/>
          </a:xfrm>
          <a:prstGeom prst="rect">
            <a:avLst/>
          </a:prstGeom>
          <a:noFill/>
        </p:spPr>
        <p:txBody>
          <a:bodyPr wrap="square">
            <a:spAutoFit/>
          </a:bodyPr>
          <a:lstStyle/>
          <a:p>
            <a:pPr algn="just"/>
            <a:r>
              <a:rPr lang="zh-CN" altLang="en-US" sz="1200" dirty="0">
                <a:solidFill>
                  <a:schemeClr val="accent2"/>
                </a:solidFill>
                <a:latin typeface="+mj-lt"/>
              </a:rPr>
              <a:t>处理过后的帖子内容文本数据和情感倾向数据在格式上是统一的，企业内部不同部门可以利用该系统共享社交媒体热点数据，促进跨部门的沟通与协作。例如，市场或社媒宣发部门可以与研发部门分享用户反馈，共同推动产品改进。</a:t>
            </a:r>
          </a:p>
        </p:txBody>
      </p:sp>
      <p:sp>
        <p:nvSpPr>
          <p:cNvPr id="110" name="文本框 109">
            <a:extLst>
              <a:ext uri="{FF2B5EF4-FFF2-40B4-BE49-F238E27FC236}">
                <a16:creationId xmlns:a16="http://schemas.microsoft.com/office/drawing/2014/main" id="{1451C23D-3C87-92D1-AEF8-81399DA63F10}"/>
              </a:ext>
            </a:extLst>
          </p:cNvPr>
          <p:cNvSpPr txBox="1"/>
          <p:nvPr/>
        </p:nvSpPr>
        <p:spPr>
          <a:xfrm>
            <a:off x="5621451" y="1578099"/>
            <a:ext cx="1015972" cy="830997"/>
          </a:xfrm>
          <a:prstGeom prst="rect">
            <a:avLst/>
          </a:prstGeom>
          <a:noFill/>
        </p:spPr>
        <p:txBody>
          <a:bodyPr wrap="square">
            <a:spAutoFit/>
          </a:bodyPr>
          <a:lstStyle/>
          <a:p>
            <a:pPr algn="just"/>
            <a:r>
              <a:rPr lang="en-US" altLang="zh-CN" sz="4800" b="1" i="0" dirty="0">
                <a:solidFill>
                  <a:schemeClr val="accent2"/>
                </a:solidFill>
                <a:effectLst/>
                <a:latin typeface="+mj-lt"/>
              </a:rPr>
              <a:t>01</a:t>
            </a:r>
            <a:endParaRPr lang="zh-CN" altLang="en-US" sz="4800" b="1" dirty="0">
              <a:solidFill>
                <a:schemeClr val="accent2"/>
              </a:solidFill>
              <a:latin typeface="+mj-lt"/>
            </a:endParaRPr>
          </a:p>
        </p:txBody>
      </p:sp>
      <p:sp>
        <p:nvSpPr>
          <p:cNvPr id="111" name="文本框 110">
            <a:extLst>
              <a:ext uri="{FF2B5EF4-FFF2-40B4-BE49-F238E27FC236}">
                <a16:creationId xmlns:a16="http://schemas.microsoft.com/office/drawing/2014/main" id="{B82BA07F-2E6A-9EA2-62EC-4535BF9EDA94}"/>
              </a:ext>
            </a:extLst>
          </p:cNvPr>
          <p:cNvSpPr txBox="1"/>
          <p:nvPr/>
        </p:nvSpPr>
        <p:spPr>
          <a:xfrm>
            <a:off x="8987789" y="1599155"/>
            <a:ext cx="1157802" cy="830997"/>
          </a:xfrm>
          <a:prstGeom prst="rect">
            <a:avLst/>
          </a:prstGeom>
          <a:noFill/>
        </p:spPr>
        <p:txBody>
          <a:bodyPr wrap="square">
            <a:spAutoFit/>
          </a:bodyPr>
          <a:lstStyle/>
          <a:p>
            <a:pPr algn="just"/>
            <a:r>
              <a:rPr lang="en-US" altLang="zh-CN" sz="4800" b="1" i="0" dirty="0">
                <a:solidFill>
                  <a:schemeClr val="accent2"/>
                </a:solidFill>
                <a:effectLst/>
                <a:latin typeface="+mj-lt"/>
              </a:rPr>
              <a:t>02</a:t>
            </a:r>
            <a:endParaRPr lang="zh-CN" altLang="en-US" sz="4800" b="1" dirty="0">
              <a:solidFill>
                <a:schemeClr val="accent2"/>
              </a:solidFill>
              <a:latin typeface="+mj-lt"/>
            </a:endParaRPr>
          </a:p>
        </p:txBody>
      </p:sp>
      <p:sp>
        <p:nvSpPr>
          <p:cNvPr id="112" name="文本框 111">
            <a:extLst>
              <a:ext uri="{FF2B5EF4-FFF2-40B4-BE49-F238E27FC236}">
                <a16:creationId xmlns:a16="http://schemas.microsoft.com/office/drawing/2014/main" id="{D6DF06E8-16FA-5548-901B-42C39CF707A6}"/>
              </a:ext>
            </a:extLst>
          </p:cNvPr>
          <p:cNvSpPr txBox="1"/>
          <p:nvPr/>
        </p:nvSpPr>
        <p:spPr>
          <a:xfrm>
            <a:off x="9013989" y="3547294"/>
            <a:ext cx="1200671" cy="830997"/>
          </a:xfrm>
          <a:prstGeom prst="rect">
            <a:avLst/>
          </a:prstGeom>
          <a:noFill/>
        </p:spPr>
        <p:txBody>
          <a:bodyPr wrap="square">
            <a:spAutoFit/>
          </a:bodyPr>
          <a:lstStyle/>
          <a:p>
            <a:pPr algn="just"/>
            <a:r>
              <a:rPr lang="en-US" altLang="zh-CN" sz="4800" b="1" i="0" dirty="0">
                <a:solidFill>
                  <a:schemeClr val="accent2"/>
                </a:solidFill>
                <a:effectLst/>
                <a:latin typeface="+mj-lt"/>
              </a:rPr>
              <a:t>04</a:t>
            </a:r>
            <a:endParaRPr lang="zh-CN" altLang="en-US" sz="4800" b="1" dirty="0">
              <a:solidFill>
                <a:schemeClr val="accent2"/>
              </a:solidFill>
              <a:latin typeface="+mj-lt"/>
            </a:endParaRPr>
          </a:p>
        </p:txBody>
      </p:sp>
      <p:sp>
        <p:nvSpPr>
          <p:cNvPr id="113" name="文本框 112">
            <a:extLst>
              <a:ext uri="{FF2B5EF4-FFF2-40B4-BE49-F238E27FC236}">
                <a16:creationId xmlns:a16="http://schemas.microsoft.com/office/drawing/2014/main" id="{8BE4CFF4-4B08-C535-37D8-99AA11259927}"/>
              </a:ext>
            </a:extLst>
          </p:cNvPr>
          <p:cNvSpPr txBox="1"/>
          <p:nvPr/>
        </p:nvSpPr>
        <p:spPr>
          <a:xfrm>
            <a:off x="5621451" y="3545026"/>
            <a:ext cx="1200671" cy="830997"/>
          </a:xfrm>
          <a:prstGeom prst="rect">
            <a:avLst/>
          </a:prstGeom>
          <a:noFill/>
        </p:spPr>
        <p:txBody>
          <a:bodyPr wrap="square">
            <a:spAutoFit/>
          </a:bodyPr>
          <a:lstStyle/>
          <a:p>
            <a:pPr algn="just"/>
            <a:r>
              <a:rPr lang="en-US" altLang="zh-CN" sz="4800" b="1" i="0" dirty="0">
                <a:solidFill>
                  <a:schemeClr val="accent2"/>
                </a:solidFill>
                <a:effectLst/>
                <a:latin typeface="+mj-lt"/>
              </a:rPr>
              <a:t>03</a:t>
            </a:r>
            <a:endParaRPr lang="zh-CN" altLang="en-US" sz="4800" b="1" dirty="0">
              <a:solidFill>
                <a:schemeClr val="accent2"/>
              </a:solidFill>
              <a:latin typeface="+mj-lt"/>
            </a:endParaRPr>
          </a:p>
        </p:txBody>
      </p:sp>
      <p:sp>
        <p:nvSpPr>
          <p:cNvPr id="114" name="PA-等腰三角形 7">
            <a:extLst>
              <a:ext uri="{FF2B5EF4-FFF2-40B4-BE49-F238E27FC236}">
                <a16:creationId xmlns:a16="http://schemas.microsoft.com/office/drawing/2014/main" id="{0E23E5CD-AD79-722D-03AB-53D00AFEAF09}"/>
              </a:ext>
            </a:extLst>
          </p:cNvPr>
          <p:cNvSpPr/>
          <p:nvPr>
            <p:custDataLst>
              <p:tags r:id="rId5"/>
            </p:custDataLst>
          </p:nvPr>
        </p:nvSpPr>
        <p:spPr>
          <a:xfrm rot="20134645">
            <a:off x="10615182" y="2218066"/>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5" name="PA-等腰三角形 8">
            <a:extLst>
              <a:ext uri="{FF2B5EF4-FFF2-40B4-BE49-F238E27FC236}">
                <a16:creationId xmlns:a16="http://schemas.microsoft.com/office/drawing/2014/main" id="{A0C846CB-691F-082A-0C6C-2C91F95D60CA}"/>
              </a:ext>
            </a:extLst>
          </p:cNvPr>
          <p:cNvSpPr/>
          <p:nvPr>
            <p:custDataLst>
              <p:tags r:id="rId6"/>
            </p:custDataLst>
          </p:nvPr>
        </p:nvSpPr>
        <p:spPr>
          <a:xfrm rot="20134645">
            <a:off x="10785899" y="2132855"/>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6" name="PA-等腰三角形 9">
            <a:extLst>
              <a:ext uri="{FF2B5EF4-FFF2-40B4-BE49-F238E27FC236}">
                <a16:creationId xmlns:a16="http://schemas.microsoft.com/office/drawing/2014/main" id="{48E53B44-B2F4-603B-2F92-FB23042640A5}"/>
              </a:ext>
            </a:extLst>
          </p:cNvPr>
          <p:cNvSpPr/>
          <p:nvPr>
            <p:custDataLst>
              <p:tags r:id="rId7"/>
            </p:custDataLst>
          </p:nvPr>
        </p:nvSpPr>
        <p:spPr>
          <a:xfrm rot="6347764">
            <a:off x="10927672" y="2318490"/>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17" name="PA-等腰三角形 10">
            <a:extLst>
              <a:ext uri="{FF2B5EF4-FFF2-40B4-BE49-F238E27FC236}">
                <a16:creationId xmlns:a16="http://schemas.microsoft.com/office/drawing/2014/main" id="{D1CE0B53-B6B4-53FC-7F7A-1FFD75C82EC7}"/>
              </a:ext>
            </a:extLst>
          </p:cNvPr>
          <p:cNvSpPr/>
          <p:nvPr>
            <p:custDataLst>
              <p:tags r:id="rId8"/>
            </p:custDataLst>
          </p:nvPr>
        </p:nvSpPr>
        <p:spPr>
          <a:xfrm rot="1092973">
            <a:off x="10956390" y="2134497"/>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8" name="PA-等腰三角形 7">
            <a:extLst>
              <a:ext uri="{FF2B5EF4-FFF2-40B4-BE49-F238E27FC236}">
                <a16:creationId xmlns:a16="http://schemas.microsoft.com/office/drawing/2014/main" id="{F4FF140F-A8DA-A0FC-176F-B826CFEB9EA3}"/>
              </a:ext>
            </a:extLst>
          </p:cNvPr>
          <p:cNvSpPr/>
          <p:nvPr>
            <p:custDataLst>
              <p:tags r:id="rId9"/>
            </p:custDataLst>
          </p:nvPr>
        </p:nvSpPr>
        <p:spPr>
          <a:xfrm rot="20134645">
            <a:off x="10739586" y="4220892"/>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19" name="PA-等腰三角形 8">
            <a:extLst>
              <a:ext uri="{FF2B5EF4-FFF2-40B4-BE49-F238E27FC236}">
                <a16:creationId xmlns:a16="http://schemas.microsoft.com/office/drawing/2014/main" id="{C55B3A28-4987-2F39-8B09-497CF424D64E}"/>
              </a:ext>
            </a:extLst>
          </p:cNvPr>
          <p:cNvSpPr/>
          <p:nvPr>
            <p:custDataLst>
              <p:tags r:id="rId10"/>
            </p:custDataLst>
          </p:nvPr>
        </p:nvSpPr>
        <p:spPr>
          <a:xfrm rot="20134645">
            <a:off x="10910303" y="4135681"/>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0" name="PA-等腰三角形 9">
            <a:extLst>
              <a:ext uri="{FF2B5EF4-FFF2-40B4-BE49-F238E27FC236}">
                <a16:creationId xmlns:a16="http://schemas.microsoft.com/office/drawing/2014/main" id="{297A1859-AD62-ECD2-97CA-1A7C583EF2E4}"/>
              </a:ext>
            </a:extLst>
          </p:cNvPr>
          <p:cNvSpPr/>
          <p:nvPr>
            <p:custDataLst>
              <p:tags r:id="rId11"/>
            </p:custDataLst>
          </p:nvPr>
        </p:nvSpPr>
        <p:spPr>
          <a:xfrm rot="6347764">
            <a:off x="11052076" y="4321316"/>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1" name="PA-等腰三角形 10">
            <a:extLst>
              <a:ext uri="{FF2B5EF4-FFF2-40B4-BE49-F238E27FC236}">
                <a16:creationId xmlns:a16="http://schemas.microsoft.com/office/drawing/2014/main" id="{E6F47949-DCE1-2D66-F085-604E3353C45D}"/>
              </a:ext>
            </a:extLst>
          </p:cNvPr>
          <p:cNvSpPr/>
          <p:nvPr>
            <p:custDataLst>
              <p:tags r:id="rId12"/>
            </p:custDataLst>
          </p:nvPr>
        </p:nvSpPr>
        <p:spPr>
          <a:xfrm rot="1092973">
            <a:off x="11080794" y="4137323"/>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2" name="PA-等腰三角形 7">
            <a:extLst>
              <a:ext uri="{FF2B5EF4-FFF2-40B4-BE49-F238E27FC236}">
                <a16:creationId xmlns:a16="http://schemas.microsoft.com/office/drawing/2014/main" id="{3B8A973C-02D5-33CA-A4AB-F9A14BB7E992}"/>
              </a:ext>
            </a:extLst>
          </p:cNvPr>
          <p:cNvSpPr/>
          <p:nvPr>
            <p:custDataLst>
              <p:tags r:id="rId13"/>
            </p:custDataLst>
          </p:nvPr>
        </p:nvSpPr>
        <p:spPr>
          <a:xfrm rot="20134645">
            <a:off x="7267637" y="4222848"/>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3" name="PA-等腰三角形 8">
            <a:extLst>
              <a:ext uri="{FF2B5EF4-FFF2-40B4-BE49-F238E27FC236}">
                <a16:creationId xmlns:a16="http://schemas.microsoft.com/office/drawing/2014/main" id="{8E5C6312-BE4B-BD52-58E1-C6A0111F5885}"/>
              </a:ext>
            </a:extLst>
          </p:cNvPr>
          <p:cNvSpPr/>
          <p:nvPr>
            <p:custDataLst>
              <p:tags r:id="rId14"/>
            </p:custDataLst>
          </p:nvPr>
        </p:nvSpPr>
        <p:spPr>
          <a:xfrm rot="20134645">
            <a:off x="7438354" y="4137637"/>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4" name="PA-等腰三角形 9">
            <a:extLst>
              <a:ext uri="{FF2B5EF4-FFF2-40B4-BE49-F238E27FC236}">
                <a16:creationId xmlns:a16="http://schemas.microsoft.com/office/drawing/2014/main" id="{C685051D-773A-F891-DAB7-EEBF374A5062}"/>
              </a:ext>
            </a:extLst>
          </p:cNvPr>
          <p:cNvSpPr/>
          <p:nvPr>
            <p:custDataLst>
              <p:tags r:id="rId15"/>
            </p:custDataLst>
          </p:nvPr>
        </p:nvSpPr>
        <p:spPr>
          <a:xfrm rot="6347764">
            <a:off x="7580127" y="4323272"/>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25" name="PA-等腰三角形 10">
            <a:extLst>
              <a:ext uri="{FF2B5EF4-FFF2-40B4-BE49-F238E27FC236}">
                <a16:creationId xmlns:a16="http://schemas.microsoft.com/office/drawing/2014/main" id="{4BDE4117-FC63-0383-4A1D-1EC29414ECD8}"/>
              </a:ext>
            </a:extLst>
          </p:cNvPr>
          <p:cNvSpPr/>
          <p:nvPr>
            <p:custDataLst>
              <p:tags r:id="rId16"/>
            </p:custDataLst>
          </p:nvPr>
        </p:nvSpPr>
        <p:spPr>
          <a:xfrm rot="1092973">
            <a:off x="7608845" y="4139279"/>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6" name="文本框 125">
            <a:extLst>
              <a:ext uri="{FF2B5EF4-FFF2-40B4-BE49-F238E27FC236}">
                <a16:creationId xmlns:a16="http://schemas.microsoft.com/office/drawing/2014/main" id="{0EEAD077-0419-CB95-C03E-ED33EB9C4FA0}"/>
              </a:ext>
            </a:extLst>
          </p:cNvPr>
          <p:cNvSpPr txBox="1"/>
          <p:nvPr/>
        </p:nvSpPr>
        <p:spPr>
          <a:xfrm>
            <a:off x="6380762" y="1760332"/>
            <a:ext cx="2019374" cy="523220"/>
          </a:xfrm>
          <a:prstGeom prst="rect">
            <a:avLst/>
          </a:prstGeom>
          <a:noFill/>
        </p:spPr>
        <p:txBody>
          <a:bodyPr wrap="square">
            <a:spAutoFit/>
          </a:bodyPr>
          <a:lstStyle/>
          <a:p>
            <a:r>
              <a:rPr lang="zh-CN" altLang="en-US" sz="1400" b="1" dirty="0">
                <a:solidFill>
                  <a:schemeClr val="accent2"/>
                </a:solidFill>
                <a:latin typeface="+mj-lt"/>
              </a:rPr>
              <a:t>实时追踪热点进行企业市场调研</a:t>
            </a:r>
            <a:endParaRPr lang="zh-CN" altLang="en-US" sz="1400" dirty="0"/>
          </a:p>
        </p:txBody>
      </p:sp>
      <p:sp>
        <p:nvSpPr>
          <p:cNvPr id="127" name="文本框 126">
            <a:extLst>
              <a:ext uri="{FF2B5EF4-FFF2-40B4-BE49-F238E27FC236}">
                <a16:creationId xmlns:a16="http://schemas.microsoft.com/office/drawing/2014/main" id="{D6B033A5-D59F-81C2-77A5-E7E05C9FB965}"/>
              </a:ext>
            </a:extLst>
          </p:cNvPr>
          <p:cNvSpPr txBox="1"/>
          <p:nvPr/>
        </p:nvSpPr>
        <p:spPr>
          <a:xfrm>
            <a:off x="9791045" y="1978881"/>
            <a:ext cx="1416446" cy="276999"/>
          </a:xfrm>
          <a:prstGeom prst="rect">
            <a:avLst/>
          </a:prstGeom>
          <a:noFill/>
        </p:spPr>
        <p:txBody>
          <a:bodyPr wrap="square">
            <a:spAutoFit/>
          </a:bodyPr>
          <a:lstStyle/>
          <a:p>
            <a:r>
              <a:rPr lang="zh-CN" altLang="en-US" sz="1200" b="1" dirty="0">
                <a:solidFill>
                  <a:schemeClr val="accent2"/>
                </a:solidFill>
                <a:latin typeface="+mj-lt"/>
              </a:rPr>
              <a:t>用户需求洞察</a:t>
            </a:r>
            <a:endParaRPr lang="zh-CN" altLang="en-US" sz="1200" dirty="0"/>
          </a:p>
        </p:txBody>
      </p:sp>
      <p:sp>
        <p:nvSpPr>
          <p:cNvPr id="128" name="文本框 127">
            <a:extLst>
              <a:ext uri="{FF2B5EF4-FFF2-40B4-BE49-F238E27FC236}">
                <a16:creationId xmlns:a16="http://schemas.microsoft.com/office/drawing/2014/main" id="{C1874876-14D3-5B6F-CF92-863153F0776F}"/>
              </a:ext>
            </a:extLst>
          </p:cNvPr>
          <p:cNvSpPr txBox="1"/>
          <p:nvPr/>
        </p:nvSpPr>
        <p:spPr>
          <a:xfrm>
            <a:off x="6407606" y="3962793"/>
            <a:ext cx="1793195" cy="276999"/>
          </a:xfrm>
          <a:prstGeom prst="rect">
            <a:avLst/>
          </a:prstGeom>
          <a:noFill/>
        </p:spPr>
        <p:txBody>
          <a:bodyPr wrap="square">
            <a:spAutoFit/>
          </a:bodyPr>
          <a:lstStyle/>
          <a:p>
            <a:r>
              <a:rPr lang="zh-CN" altLang="en-US" sz="1200" b="1" dirty="0">
                <a:solidFill>
                  <a:schemeClr val="accent2"/>
                </a:solidFill>
                <a:latin typeface="+mj-lt"/>
              </a:rPr>
              <a:t>内部沟通与协作</a:t>
            </a:r>
            <a:endParaRPr lang="zh-CN" altLang="en-US" sz="1200" dirty="0"/>
          </a:p>
        </p:txBody>
      </p:sp>
      <p:sp>
        <p:nvSpPr>
          <p:cNvPr id="129" name="文本框 128">
            <a:extLst>
              <a:ext uri="{FF2B5EF4-FFF2-40B4-BE49-F238E27FC236}">
                <a16:creationId xmlns:a16="http://schemas.microsoft.com/office/drawing/2014/main" id="{3F912E40-C8DA-7B00-C7D1-63B426D678F7}"/>
              </a:ext>
            </a:extLst>
          </p:cNvPr>
          <p:cNvSpPr txBox="1"/>
          <p:nvPr/>
        </p:nvSpPr>
        <p:spPr>
          <a:xfrm>
            <a:off x="9784861" y="3984735"/>
            <a:ext cx="2426839" cy="276999"/>
          </a:xfrm>
          <a:prstGeom prst="rect">
            <a:avLst/>
          </a:prstGeom>
          <a:noFill/>
        </p:spPr>
        <p:txBody>
          <a:bodyPr wrap="square">
            <a:spAutoFit/>
          </a:bodyPr>
          <a:lstStyle/>
          <a:p>
            <a:r>
              <a:rPr lang="zh-CN" altLang="en-US" sz="1200" b="1" dirty="0">
                <a:solidFill>
                  <a:schemeClr val="accent2"/>
                </a:solidFill>
                <a:latin typeface="+mj-lt"/>
              </a:rPr>
              <a:t>产品优化与创新</a:t>
            </a:r>
            <a:endParaRPr lang="zh-CN" altLang="en-US" sz="1200" dirty="0"/>
          </a:p>
        </p:txBody>
      </p:sp>
    </p:spTree>
    <p:extLst>
      <p:ext uri="{BB962C8B-B14F-4D97-AF65-F5344CB8AC3E}">
        <p14:creationId xmlns:p14="http://schemas.microsoft.com/office/powerpoint/2010/main" val="384137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21600000">
                                      <p:cBhvr>
                                        <p:cTn id="9" dur="6000" fill="hold"/>
                                        <p:tgtEl>
                                          <p:spTgt spid="59"/>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8" presetClass="emph" presetSubtype="0" repeatCount="indefinite" fill="hold" grpId="1" nodeType="withEffect">
                                  <p:stCondLst>
                                    <p:cond delay="0"/>
                                  </p:stCondLst>
                                  <p:childTnLst>
                                    <p:animRot by="21600000">
                                      <p:cBhvr>
                                        <p:cTn id="14" dur="3000" fill="hold"/>
                                        <p:tgtEl>
                                          <p:spTgt spid="60"/>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8" presetClass="emph" presetSubtype="0" repeatCount="indefinite" fill="hold" grpId="1" nodeType="withEffect">
                                  <p:stCondLst>
                                    <p:cond delay="0"/>
                                  </p:stCondLst>
                                  <p:childTnLst>
                                    <p:animRot by="21600000">
                                      <p:cBhvr>
                                        <p:cTn id="19" dur="4000" fill="hold"/>
                                        <p:tgtEl>
                                          <p:spTgt spid="61"/>
                                        </p:tgtEl>
                                        <p:attrNameLst>
                                          <p:attrName>r</p:attrName>
                                        </p:attrNameLst>
                                      </p:cBhvr>
                                    </p:animRot>
                                  </p:childTnLst>
                                </p:cTn>
                              </p:par>
                              <p:par>
                                <p:cTn id="20" presetID="2" presetClass="entr" presetSubtype="8" decel="10000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500" fill="hold"/>
                                        <p:tgtEl>
                                          <p:spTgt spid="20"/>
                                        </p:tgtEl>
                                        <p:attrNameLst>
                                          <p:attrName>ppt_x</p:attrName>
                                        </p:attrNameLst>
                                      </p:cBhvr>
                                      <p:tavLst>
                                        <p:tav tm="0">
                                          <p:val>
                                            <p:strVal val="0-#ppt_w/2"/>
                                          </p:val>
                                        </p:tav>
                                        <p:tav tm="100000">
                                          <p:val>
                                            <p:strVal val="#ppt_x"/>
                                          </p:val>
                                        </p:tav>
                                      </p:tavLst>
                                    </p:anim>
                                    <p:anim calcmode="lin" valueType="num">
                                      <p:cBhvr additive="base">
                                        <p:cTn id="23" dur="1500" fill="hold"/>
                                        <p:tgtEl>
                                          <p:spTgt spid="20"/>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500" fill="hold"/>
                                        <p:tgtEl>
                                          <p:spTgt spid="21"/>
                                        </p:tgtEl>
                                        <p:attrNameLst>
                                          <p:attrName>ppt_x</p:attrName>
                                        </p:attrNameLst>
                                      </p:cBhvr>
                                      <p:tavLst>
                                        <p:tav tm="0">
                                          <p:val>
                                            <p:strVal val="0-#ppt_w/2"/>
                                          </p:val>
                                        </p:tav>
                                        <p:tav tm="100000">
                                          <p:val>
                                            <p:strVal val="#ppt_x"/>
                                          </p:val>
                                        </p:tav>
                                      </p:tavLst>
                                    </p:anim>
                                    <p:anim calcmode="lin" valueType="num">
                                      <p:cBhvr additive="base">
                                        <p:cTn id="27" dur="1500" fill="hold"/>
                                        <p:tgtEl>
                                          <p:spTgt spid="21"/>
                                        </p:tgtEl>
                                        <p:attrNameLst>
                                          <p:attrName>ppt_y</p:attrName>
                                        </p:attrNameLst>
                                      </p:cBhvr>
                                      <p:tavLst>
                                        <p:tav tm="0">
                                          <p:val>
                                            <p:strVal val="#ppt_y"/>
                                          </p:val>
                                        </p:tav>
                                        <p:tav tm="100000">
                                          <p:val>
                                            <p:strVal val="#ppt_y"/>
                                          </p:val>
                                        </p:tav>
                                      </p:tavLst>
                                    </p:anim>
                                  </p:childTnLst>
                                </p:cTn>
                              </p:par>
                              <p:par>
                                <p:cTn id="28" presetID="2" presetClass="entr" presetSubtype="8" decel="10000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1500" fill="hold"/>
                                        <p:tgtEl>
                                          <p:spTgt spid="22"/>
                                        </p:tgtEl>
                                        <p:attrNameLst>
                                          <p:attrName>ppt_x</p:attrName>
                                        </p:attrNameLst>
                                      </p:cBhvr>
                                      <p:tavLst>
                                        <p:tav tm="0">
                                          <p:val>
                                            <p:strVal val="0-#ppt_w/2"/>
                                          </p:val>
                                        </p:tav>
                                        <p:tav tm="100000">
                                          <p:val>
                                            <p:strVal val="#ppt_x"/>
                                          </p:val>
                                        </p:tav>
                                      </p:tavLst>
                                    </p:anim>
                                    <p:anim calcmode="lin" valueType="num">
                                      <p:cBhvr additive="base">
                                        <p:cTn id="31" dur="1500" fill="hold"/>
                                        <p:tgtEl>
                                          <p:spTgt spid="22"/>
                                        </p:tgtEl>
                                        <p:attrNameLst>
                                          <p:attrName>ppt_y</p:attrName>
                                        </p:attrNameLst>
                                      </p:cBhvr>
                                      <p:tavLst>
                                        <p:tav tm="0">
                                          <p:val>
                                            <p:strVal val="#ppt_y"/>
                                          </p:val>
                                        </p:tav>
                                        <p:tav tm="100000">
                                          <p:val>
                                            <p:strVal val="#ppt_y"/>
                                          </p:val>
                                        </p:tav>
                                      </p:tavLst>
                                    </p:anim>
                                  </p:childTnLst>
                                </p:cTn>
                              </p:par>
                              <p:par>
                                <p:cTn id="32" presetID="2" presetClass="entr" presetSubtype="8" decel="10000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1500" fill="hold"/>
                                        <p:tgtEl>
                                          <p:spTgt spid="23"/>
                                        </p:tgtEl>
                                        <p:attrNameLst>
                                          <p:attrName>ppt_x</p:attrName>
                                        </p:attrNameLst>
                                      </p:cBhvr>
                                      <p:tavLst>
                                        <p:tav tm="0">
                                          <p:val>
                                            <p:strVal val="0-#ppt_w/2"/>
                                          </p:val>
                                        </p:tav>
                                        <p:tav tm="100000">
                                          <p:val>
                                            <p:strVal val="#ppt_x"/>
                                          </p:val>
                                        </p:tav>
                                      </p:tavLst>
                                    </p:anim>
                                    <p:anim calcmode="lin" valueType="num">
                                      <p:cBhvr additive="base">
                                        <p:cTn id="35" dur="150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8"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1500" fill="hold"/>
                                        <p:tgtEl>
                                          <p:spTgt spid="24"/>
                                        </p:tgtEl>
                                        <p:attrNameLst>
                                          <p:attrName>ppt_x</p:attrName>
                                        </p:attrNameLst>
                                      </p:cBhvr>
                                      <p:tavLst>
                                        <p:tav tm="0">
                                          <p:val>
                                            <p:strVal val="0-#ppt_w/2"/>
                                          </p:val>
                                        </p:tav>
                                        <p:tav tm="100000">
                                          <p:val>
                                            <p:strVal val="#ppt_x"/>
                                          </p:val>
                                        </p:tav>
                                      </p:tavLst>
                                    </p:anim>
                                    <p:anim calcmode="lin" valueType="num">
                                      <p:cBhvr additive="base">
                                        <p:cTn id="39" dur="1500" fill="hold"/>
                                        <p:tgtEl>
                                          <p:spTgt spid="24"/>
                                        </p:tgtEl>
                                        <p:attrNameLst>
                                          <p:attrName>ppt_y</p:attrName>
                                        </p:attrNameLst>
                                      </p:cBhvr>
                                      <p:tavLst>
                                        <p:tav tm="0">
                                          <p:val>
                                            <p:strVal val="#ppt_y"/>
                                          </p:val>
                                        </p:tav>
                                        <p:tav tm="100000">
                                          <p:val>
                                            <p:strVal val="#ppt_y"/>
                                          </p:val>
                                        </p:tav>
                                      </p:tavLst>
                                    </p:anim>
                                  </p:childTnLst>
                                </p:cTn>
                              </p:par>
                              <p:par>
                                <p:cTn id="40" presetID="22" presetClass="entr" presetSubtype="8" fill="hold" grpId="0" nodeType="with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wipe(left)">
                                      <p:cBhvr>
                                        <p:cTn id="42" dur="500"/>
                                        <p:tgtEl>
                                          <p:spTgt spid="98"/>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animEffect transition="in" filter="wipe(up)">
                                      <p:cBhvr>
                                        <p:cTn id="45" dur="1000"/>
                                        <p:tgtEl>
                                          <p:spTgt spid="110"/>
                                        </p:tgtEl>
                                      </p:cBhvr>
                                    </p:animEffect>
                                  </p:childTnLst>
                                </p:cTn>
                              </p:par>
                              <p:par>
                                <p:cTn id="46" presetID="22" presetClass="entr" presetSubtype="1" fill="hold" grpId="0" nodeType="withEffect">
                                  <p:stCondLst>
                                    <p:cond delay="500"/>
                                  </p:stCondLst>
                                  <p:childTnLst>
                                    <p:set>
                                      <p:cBhvr>
                                        <p:cTn id="47" dur="1" fill="hold">
                                          <p:stCondLst>
                                            <p:cond delay="0"/>
                                          </p:stCondLst>
                                        </p:cTn>
                                        <p:tgtEl>
                                          <p:spTgt spid="102"/>
                                        </p:tgtEl>
                                        <p:attrNameLst>
                                          <p:attrName>style.visibility</p:attrName>
                                        </p:attrNameLst>
                                      </p:cBhvr>
                                      <p:to>
                                        <p:strVal val="visible"/>
                                      </p:to>
                                    </p:set>
                                    <p:animEffect transition="in" filter="wipe(up)">
                                      <p:cBhvr>
                                        <p:cTn id="48" dur="1000"/>
                                        <p:tgtEl>
                                          <p:spTgt spid="102"/>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100"/>
                                        </p:tgtEl>
                                        <p:attrNameLst>
                                          <p:attrName>style.visibility</p:attrName>
                                        </p:attrNameLst>
                                      </p:cBhvr>
                                      <p:to>
                                        <p:strVal val="visible"/>
                                      </p:to>
                                    </p:set>
                                    <p:animEffect transition="in" filter="wipe(left)">
                                      <p:cBhvr>
                                        <p:cTn id="51" dur="500"/>
                                        <p:tgtEl>
                                          <p:spTgt spid="100"/>
                                        </p:tgtEl>
                                      </p:cBhvr>
                                    </p:animEffect>
                                  </p:childTnLst>
                                </p:cTn>
                              </p:par>
                              <p:par>
                                <p:cTn id="52" presetID="22" presetClass="entr" presetSubtype="1" fill="hold" grpId="0" nodeType="withEffect">
                                  <p:stCondLst>
                                    <p:cond delay="1000"/>
                                  </p:stCondLst>
                                  <p:childTnLst>
                                    <p:set>
                                      <p:cBhvr>
                                        <p:cTn id="53" dur="1" fill="hold">
                                          <p:stCondLst>
                                            <p:cond delay="0"/>
                                          </p:stCondLst>
                                        </p:cTn>
                                        <p:tgtEl>
                                          <p:spTgt spid="111"/>
                                        </p:tgtEl>
                                        <p:attrNameLst>
                                          <p:attrName>style.visibility</p:attrName>
                                        </p:attrNameLst>
                                      </p:cBhvr>
                                      <p:to>
                                        <p:strVal val="visible"/>
                                      </p:to>
                                    </p:set>
                                    <p:animEffect transition="in" filter="wipe(up)">
                                      <p:cBhvr>
                                        <p:cTn id="54" dur="1000"/>
                                        <p:tgtEl>
                                          <p:spTgt spid="111"/>
                                        </p:tgtEl>
                                      </p:cBhvr>
                                    </p:animEffect>
                                  </p:childTnLst>
                                </p:cTn>
                              </p:par>
                              <p:par>
                                <p:cTn id="55" presetID="22" presetClass="entr" presetSubtype="1" fill="hold" grpId="0" nodeType="withEffect">
                                  <p:stCondLst>
                                    <p:cond delay="1500"/>
                                  </p:stCondLst>
                                  <p:childTnLst>
                                    <p:set>
                                      <p:cBhvr>
                                        <p:cTn id="56" dur="1" fill="hold">
                                          <p:stCondLst>
                                            <p:cond delay="0"/>
                                          </p:stCondLst>
                                        </p:cTn>
                                        <p:tgtEl>
                                          <p:spTgt spid="103"/>
                                        </p:tgtEl>
                                        <p:attrNameLst>
                                          <p:attrName>style.visibility</p:attrName>
                                        </p:attrNameLst>
                                      </p:cBhvr>
                                      <p:to>
                                        <p:strVal val="visible"/>
                                      </p:to>
                                    </p:set>
                                    <p:animEffect transition="in" filter="wipe(up)">
                                      <p:cBhvr>
                                        <p:cTn id="57" dur="1000"/>
                                        <p:tgtEl>
                                          <p:spTgt spid="103"/>
                                        </p:tgtEl>
                                      </p:cBhvr>
                                    </p:animEffect>
                                  </p:childTnLst>
                                </p:cTn>
                              </p:par>
                              <p:par>
                                <p:cTn id="58" presetID="22" presetClass="entr" presetSubtype="8" fill="hold" grpId="0" nodeType="withEffect">
                                  <p:stCondLst>
                                    <p:cond delay="2000"/>
                                  </p:stCondLst>
                                  <p:childTnLst>
                                    <p:set>
                                      <p:cBhvr>
                                        <p:cTn id="59" dur="1" fill="hold">
                                          <p:stCondLst>
                                            <p:cond delay="0"/>
                                          </p:stCondLst>
                                        </p:cTn>
                                        <p:tgtEl>
                                          <p:spTgt spid="99"/>
                                        </p:tgtEl>
                                        <p:attrNameLst>
                                          <p:attrName>style.visibility</p:attrName>
                                        </p:attrNameLst>
                                      </p:cBhvr>
                                      <p:to>
                                        <p:strVal val="visible"/>
                                      </p:to>
                                    </p:set>
                                    <p:animEffect transition="in" filter="wipe(left)">
                                      <p:cBhvr>
                                        <p:cTn id="60" dur="500"/>
                                        <p:tgtEl>
                                          <p:spTgt spid="99"/>
                                        </p:tgtEl>
                                      </p:cBhvr>
                                    </p:animEffect>
                                  </p:childTnLst>
                                </p:cTn>
                              </p:par>
                              <p:par>
                                <p:cTn id="61" presetID="22" presetClass="entr" presetSubtype="1" fill="hold" grpId="0" nodeType="withEffect">
                                  <p:stCondLst>
                                    <p:cond delay="2000"/>
                                  </p:stCondLst>
                                  <p:childTnLst>
                                    <p:set>
                                      <p:cBhvr>
                                        <p:cTn id="62" dur="1" fill="hold">
                                          <p:stCondLst>
                                            <p:cond delay="0"/>
                                          </p:stCondLst>
                                        </p:cTn>
                                        <p:tgtEl>
                                          <p:spTgt spid="113"/>
                                        </p:tgtEl>
                                        <p:attrNameLst>
                                          <p:attrName>style.visibility</p:attrName>
                                        </p:attrNameLst>
                                      </p:cBhvr>
                                      <p:to>
                                        <p:strVal val="visible"/>
                                      </p:to>
                                    </p:set>
                                    <p:animEffect transition="in" filter="wipe(up)">
                                      <p:cBhvr>
                                        <p:cTn id="63" dur="1000"/>
                                        <p:tgtEl>
                                          <p:spTgt spid="113"/>
                                        </p:tgtEl>
                                      </p:cBhvr>
                                    </p:animEffect>
                                  </p:childTnLst>
                                </p:cTn>
                              </p:par>
                              <p:par>
                                <p:cTn id="64" presetID="22" presetClass="entr" presetSubtype="1" fill="hold" grpId="0" nodeType="withEffect">
                                  <p:stCondLst>
                                    <p:cond delay="2500"/>
                                  </p:stCondLst>
                                  <p:childTnLst>
                                    <p:set>
                                      <p:cBhvr>
                                        <p:cTn id="65" dur="1" fill="hold">
                                          <p:stCondLst>
                                            <p:cond delay="0"/>
                                          </p:stCondLst>
                                        </p:cTn>
                                        <p:tgtEl>
                                          <p:spTgt spid="109"/>
                                        </p:tgtEl>
                                        <p:attrNameLst>
                                          <p:attrName>style.visibility</p:attrName>
                                        </p:attrNameLst>
                                      </p:cBhvr>
                                      <p:to>
                                        <p:strVal val="visible"/>
                                      </p:to>
                                    </p:set>
                                    <p:animEffect transition="in" filter="wipe(up)">
                                      <p:cBhvr>
                                        <p:cTn id="66" dur="1000"/>
                                        <p:tgtEl>
                                          <p:spTgt spid="109"/>
                                        </p:tgtEl>
                                      </p:cBhvr>
                                    </p:animEffect>
                                  </p:childTnLst>
                                </p:cTn>
                              </p:par>
                              <p:par>
                                <p:cTn id="67" presetID="22" presetClass="entr" presetSubtype="8" fill="hold" grpId="0" nodeType="withEffect">
                                  <p:stCondLst>
                                    <p:cond delay="3000"/>
                                  </p:stCondLst>
                                  <p:childTnLst>
                                    <p:set>
                                      <p:cBhvr>
                                        <p:cTn id="68" dur="1" fill="hold">
                                          <p:stCondLst>
                                            <p:cond delay="0"/>
                                          </p:stCondLst>
                                        </p:cTn>
                                        <p:tgtEl>
                                          <p:spTgt spid="101"/>
                                        </p:tgtEl>
                                        <p:attrNameLst>
                                          <p:attrName>style.visibility</p:attrName>
                                        </p:attrNameLst>
                                      </p:cBhvr>
                                      <p:to>
                                        <p:strVal val="visible"/>
                                      </p:to>
                                    </p:set>
                                    <p:animEffect transition="in" filter="wipe(left)">
                                      <p:cBhvr>
                                        <p:cTn id="69" dur="500"/>
                                        <p:tgtEl>
                                          <p:spTgt spid="101"/>
                                        </p:tgtEl>
                                      </p:cBhvr>
                                    </p:animEffect>
                                  </p:childTnLst>
                                </p:cTn>
                              </p:par>
                              <p:par>
                                <p:cTn id="70" presetID="22" presetClass="entr" presetSubtype="1" fill="hold" grpId="0" nodeType="withEffect">
                                  <p:stCondLst>
                                    <p:cond delay="3000"/>
                                  </p:stCondLst>
                                  <p:childTnLst>
                                    <p:set>
                                      <p:cBhvr>
                                        <p:cTn id="71" dur="1" fill="hold">
                                          <p:stCondLst>
                                            <p:cond delay="0"/>
                                          </p:stCondLst>
                                        </p:cTn>
                                        <p:tgtEl>
                                          <p:spTgt spid="112"/>
                                        </p:tgtEl>
                                        <p:attrNameLst>
                                          <p:attrName>style.visibility</p:attrName>
                                        </p:attrNameLst>
                                      </p:cBhvr>
                                      <p:to>
                                        <p:strVal val="visible"/>
                                      </p:to>
                                    </p:set>
                                    <p:animEffect transition="in" filter="wipe(up)">
                                      <p:cBhvr>
                                        <p:cTn id="72" dur="1000"/>
                                        <p:tgtEl>
                                          <p:spTgt spid="112"/>
                                        </p:tgtEl>
                                      </p:cBhvr>
                                    </p:animEffect>
                                  </p:childTnLst>
                                </p:cTn>
                              </p:par>
                              <p:par>
                                <p:cTn id="73" presetID="22" presetClass="entr" presetSubtype="1" fill="hold" grpId="0" nodeType="withEffect">
                                  <p:stCondLst>
                                    <p:cond delay="3500"/>
                                  </p:stCondLst>
                                  <p:childTnLst>
                                    <p:set>
                                      <p:cBhvr>
                                        <p:cTn id="74" dur="1" fill="hold">
                                          <p:stCondLst>
                                            <p:cond delay="0"/>
                                          </p:stCondLst>
                                        </p:cTn>
                                        <p:tgtEl>
                                          <p:spTgt spid="104"/>
                                        </p:tgtEl>
                                        <p:attrNameLst>
                                          <p:attrName>style.visibility</p:attrName>
                                        </p:attrNameLst>
                                      </p:cBhvr>
                                      <p:to>
                                        <p:strVal val="visible"/>
                                      </p:to>
                                    </p:set>
                                    <p:animEffect transition="in" filter="wipe(up)">
                                      <p:cBhvr>
                                        <p:cTn id="75" dur="1000"/>
                                        <p:tgtEl>
                                          <p:spTgt spid="104"/>
                                        </p:tgtEl>
                                      </p:cBhvr>
                                    </p:animEffect>
                                  </p:childTnLst>
                                </p:cTn>
                              </p:par>
                              <p:par>
                                <p:cTn id="76" presetID="10" presetClass="entr" presetSubtype="0" repeatCount="indefinite" fill="hold" grpId="0" nodeType="withEffect">
                                  <p:stCondLst>
                                    <p:cond delay="500"/>
                                  </p:stCondLst>
                                  <p:childTnLst>
                                    <p:set>
                                      <p:cBhvr>
                                        <p:cTn id="77" dur="1" fill="hold">
                                          <p:stCondLst>
                                            <p:cond delay="0"/>
                                          </p:stCondLst>
                                        </p:cTn>
                                        <p:tgtEl>
                                          <p:spTgt spid="108"/>
                                        </p:tgtEl>
                                        <p:attrNameLst>
                                          <p:attrName>style.visibility</p:attrName>
                                        </p:attrNameLst>
                                      </p:cBhvr>
                                      <p:to>
                                        <p:strVal val="visible"/>
                                      </p:to>
                                    </p:set>
                                    <p:animEffect transition="in" filter="fade">
                                      <p:cBhvr>
                                        <p:cTn id="78" dur="1000"/>
                                        <p:tgtEl>
                                          <p:spTgt spid="108"/>
                                        </p:tgtEl>
                                      </p:cBhvr>
                                    </p:animEffect>
                                    <p:animMotion origin="layout" path="M 3.54167E-6 -1.11111E-6 L 0.01992 0.00903 " pathEditMode="relative">
                                      <p:cBhvr from="" to="">
                                        <p:cTn id="79" dur="3000" fill="hold">
                                          <p:stCondLst>
                                            <p:cond delay="500"/>
                                          </p:stCondLst>
                                        </p:cTn>
                                        <p:tgtEl>
                                          <p:spTgt spid="108"/>
                                        </p:tgtEl>
                                        <p:attrNameLst>
                                          <p:attrName>ppt_x</p:attrName>
                                          <p:attrName>ppt_y</p:attrName>
                                        </p:attrNameLst>
                                      </p:cBhvr>
                                    </p:animMotion>
                                    <p:animEffect transition="out" filter="fade">
                                      <p:cBhvr>
                                        <p:cTn id="80" dur="1000">
                                          <p:stCondLst>
                                            <p:cond delay="2500"/>
                                          </p:stCondLst>
                                        </p:cTn>
                                        <p:tgtEl>
                                          <p:spTgt spid="108"/>
                                        </p:tgtEl>
                                      </p:cBhvr>
                                    </p:animEffect>
                                    <p:set>
                                      <p:cBhvr>
                                        <p:cTn id="81" dur="1" fill="hold">
                                          <p:stCondLst>
                                            <p:cond delay="3499"/>
                                          </p:stCondLst>
                                        </p:cTn>
                                        <p:tgtEl>
                                          <p:spTgt spid="108"/>
                                        </p:tgtEl>
                                        <p:attrNameLst>
                                          <p:attrName>style.visibility</p:attrName>
                                        </p:attrNameLst>
                                      </p:cBhvr>
                                      <p:to>
                                        <p:strVal val="hidden"/>
                                      </p:to>
                                    </p:set>
                                  </p:childTnLst>
                                </p:cTn>
                              </p:par>
                              <p:par>
                                <p:cTn id="82" presetID="10" presetClass="entr" presetSubtype="0" repeatCount="indefinite" fill="hold" grpId="0" nodeType="withEffect">
                                  <p:stCondLst>
                                    <p:cond delay="500"/>
                                  </p:stCondLst>
                                  <p:childTnLst>
                                    <p:set>
                                      <p:cBhvr>
                                        <p:cTn id="83" dur="1" fill="hold">
                                          <p:stCondLst>
                                            <p:cond delay="0"/>
                                          </p:stCondLst>
                                        </p:cTn>
                                        <p:tgtEl>
                                          <p:spTgt spid="107"/>
                                        </p:tgtEl>
                                        <p:attrNameLst>
                                          <p:attrName>style.visibility</p:attrName>
                                        </p:attrNameLst>
                                      </p:cBhvr>
                                      <p:to>
                                        <p:strVal val="visible"/>
                                      </p:to>
                                    </p:set>
                                    <p:animEffect transition="in" filter="fade">
                                      <p:cBhvr>
                                        <p:cTn id="84" dur="1000"/>
                                        <p:tgtEl>
                                          <p:spTgt spid="107"/>
                                        </p:tgtEl>
                                      </p:cBhvr>
                                    </p:animEffect>
                                    <p:animMotion origin="layout" path="M -4.375E-6 1.85185E-6 L 0.01472 -0.01528 " pathEditMode="relative">
                                      <p:cBhvr from="" to="">
                                        <p:cTn id="85" dur="4000" fill="hold">
                                          <p:stCondLst>
                                            <p:cond delay="500"/>
                                          </p:stCondLst>
                                        </p:cTn>
                                        <p:tgtEl>
                                          <p:spTgt spid="107"/>
                                        </p:tgtEl>
                                        <p:attrNameLst>
                                          <p:attrName>ppt_x</p:attrName>
                                          <p:attrName>ppt_y</p:attrName>
                                        </p:attrNameLst>
                                      </p:cBhvr>
                                    </p:animMotion>
                                    <p:animEffect transition="out" filter="fade">
                                      <p:cBhvr>
                                        <p:cTn id="86" dur="1000">
                                          <p:stCondLst>
                                            <p:cond delay="3500"/>
                                          </p:stCondLst>
                                        </p:cTn>
                                        <p:tgtEl>
                                          <p:spTgt spid="107"/>
                                        </p:tgtEl>
                                      </p:cBhvr>
                                    </p:animEffect>
                                    <p:set>
                                      <p:cBhvr>
                                        <p:cTn id="87" dur="1" fill="hold">
                                          <p:stCondLst>
                                            <p:cond delay="4499"/>
                                          </p:stCondLst>
                                        </p:cTn>
                                        <p:tgtEl>
                                          <p:spTgt spid="107"/>
                                        </p:tgtEl>
                                        <p:attrNameLst>
                                          <p:attrName>style.visibility</p:attrName>
                                        </p:attrNameLst>
                                      </p:cBhvr>
                                      <p:to>
                                        <p:strVal val="hidden"/>
                                      </p:to>
                                    </p:set>
                                  </p:childTnLst>
                                </p:cTn>
                              </p:par>
                              <p:par>
                                <p:cTn id="88" presetID="10" presetClass="entr" presetSubtype="0" repeatCount="indefinite" fill="hold" grpId="0" nodeType="withEffect">
                                  <p:stCondLst>
                                    <p:cond delay="50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1000"/>
                                        <p:tgtEl>
                                          <p:spTgt spid="106"/>
                                        </p:tgtEl>
                                      </p:cBhvr>
                                    </p:animEffect>
                                    <p:animMotion origin="layout" path="M -1.66667E-6 -1.85185E-6 L -0.01211 -0.01088 " pathEditMode="relative">
                                      <p:cBhvr from="" to="">
                                        <p:cTn id="91" dur="5500" fill="hold">
                                          <p:stCondLst>
                                            <p:cond delay="500"/>
                                          </p:stCondLst>
                                        </p:cTn>
                                        <p:tgtEl>
                                          <p:spTgt spid="106"/>
                                        </p:tgtEl>
                                        <p:attrNameLst>
                                          <p:attrName>ppt_x</p:attrName>
                                          <p:attrName>ppt_y</p:attrName>
                                        </p:attrNameLst>
                                      </p:cBhvr>
                                    </p:animMotion>
                                    <p:animEffect transition="out" filter="fade">
                                      <p:cBhvr>
                                        <p:cTn id="92" dur="1000">
                                          <p:stCondLst>
                                            <p:cond delay="5000"/>
                                          </p:stCondLst>
                                        </p:cTn>
                                        <p:tgtEl>
                                          <p:spTgt spid="106"/>
                                        </p:tgtEl>
                                      </p:cBhvr>
                                    </p:animEffect>
                                    <p:set>
                                      <p:cBhvr>
                                        <p:cTn id="93" dur="1" fill="hold">
                                          <p:stCondLst>
                                            <p:cond delay="5999"/>
                                          </p:stCondLst>
                                        </p:cTn>
                                        <p:tgtEl>
                                          <p:spTgt spid="106"/>
                                        </p:tgtEl>
                                        <p:attrNameLst>
                                          <p:attrName>style.visibility</p:attrName>
                                        </p:attrNameLst>
                                      </p:cBhvr>
                                      <p:to>
                                        <p:strVal val="hidden"/>
                                      </p:to>
                                    </p:set>
                                  </p:childTnLst>
                                </p:cTn>
                              </p:par>
                              <p:par>
                                <p:cTn id="94" presetID="10" presetClass="entr" presetSubtype="0" repeatCount="indefinite" fill="hold" grpId="0" nodeType="withEffect">
                                  <p:stCondLst>
                                    <p:cond delay="500"/>
                                  </p:stCondLst>
                                  <p:childTnLst>
                                    <p:set>
                                      <p:cBhvr>
                                        <p:cTn id="95" dur="1" fill="hold">
                                          <p:stCondLst>
                                            <p:cond delay="0"/>
                                          </p:stCondLst>
                                        </p:cTn>
                                        <p:tgtEl>
                                          <p:spTgt spid="105"/>
                                        </p:tgtEl>
                                        <p:attrNameLst>
                                          <p:attrName>style.visibility</p:attrName>
                                        </p:attrNameLst>
                                      </p:cBhvr>
                                      <p:to>
                                        <p:strVal val="visible"/>
                                      </p:to>
                                    </p:set>
                                    <p:animEffect transition="in" filter="fade">
                                      <p:cBhvr>
                                        <p:cTn id="96" dur="1000"/>
                                        <p:tgtEl>
                                          <p:spTgt spid="105"/>
                                        </p:tgtEl>
                                      </p:cBhvr>
                                    </p:animEffect>
                                    <p:animMotion origin="layout" path="M -4.79167E-6 -2.22222E-6 L -0.0164 0.01991 " pathEditMode="relative">
                                      <p:cBhvr from="" to="">
                                        <p:cTn id="97" dur="5000" fill="hold">
                                          <p:stCondLst>
                                            <p:cond delay="500"/>
                                          </p:stCondLst>
                                        </p:cTn>
                                        <p:tgtEl>
                                          <p:spTgt spid="105"/>
                                        </p:tgtEl>
                                        <p:attrNameLst>
                                          <p:attrName>ppt_x</p:attrName>
                                          <p:attrName>ppt_y</p:attrName>
                                        </p:attrNameLst>
                                      </p:cBhvr>
                                    </p:animMotion>
                                    <p:animEffect transition="out" filter="fade">
                                      <p:cBhvr>
                                        <p:cTn id="98" dur="1000">
                                          <p:stCondLst>
                                            <p:cond delay="4500"/>
                                          </p:stCondLst>
                                        </p:cTn>
                                        <p:tgtEl>
                                          <p:spTgt spid="105"/>
                                        </p:tgtEl>
                                      </p:cBhvr>
                                    </p:animEffect>
                                    <p:set>
                                      <p:cBhvr>
                                        <p:cTn id="99" dur="1" fill="hold">
                                          <p:stCondLst>
                                            <p:cond delay="5499"/>
                                          </p:stCondLst>
                                        </p:cTn>
                                        <p:tgtEl>
                                          <p:spTgt spid="105"/>
                                        </p:tgtEl>
                                        <p:attrNameLst>
                                          <p:attrName>style.visibility</p:attrName>
                                        </p:attrNameLst>
                                      </p:cBhvr>
                                      <p:to>
                                        <p:strVal val="hidden"/>
                                      </p:to>
                                    </p:set>
                                  </p:childTnLst>
                                </p:cTn>
                              </p:par>
                              <p:par>
                                <p:cTn id="100" presetID="10" presetClass="entr" presetSubtype="0" repeatCount="indefinite" fill="hold" grpId="0" nodeType="withEffect">
                                  <p:stCondLst>
                                    <p:cond delay="1500"/>
                                  </p:stCondLst>
                                  <p:childTnLst>
                                    <p:set>
                                      <p:cBhvr>
                                        <p:cTn id="101" dur="1" fill="hold">
                                          <p:stCondLst>
                                            <p:cond delay="0"/>
                                          </p:stCondLst>
                                        </p:cTn>
                                        <p:tgtEl>
                                          <p:spTgt spid="117"/>
                                        </p:tgtEl>
                                        <p:attrNameLst>
                                          <p:attrName>style.visibility</p:attrName>
                                        </p:attrNameLst>
                                      </p:cBhvr>
                                      <p:to>
                                        <p:strVal val="visible"/>
                                      </p:to>
                                    </p:set>
                                    <p:animEffect transition="in" filter="fade">
                                      <p:cBhvr>
                                        <p:cTn id="102" dur="1000"/>
                                        <p:tgtEl>
                                          <p:spTgt spid="117"/>
                                        </p:tgtEl>
                                      </p:cBhvr>
                                    </p:animEffect>
                                    <p:animMotion origin="layout" path="M 3.54167E-6 -1.11111E-6 L 0.01992 0.00903 " pathEditMode="relative">
                                      <p:cBhvr from="" to="">
                                        <p:cTn id="103" dur="3000" fill="hold">
                                          <p:stCondLst>
                                            <p:cond delay="500"/>
                                          </p:stCondLst>
                                        </p:cTn>
                                        <p:tgtEl>
                                          <p:spTgt spid="117"/>
                                        </p:tgtEl>
                                        <p:attrNameLst>
                                          <p:attrName>ppt_x</p:attrName>
                                          <p:attrName>ppt_y</p:attrName>
                                        </p:attrNameLst>
                                      </p:cBhvr>
                                    </p:animMotion>
                                    <p:animEffect transition="out" filter="fade">
                                      <p:cBhvr>
                                        <p:cTn id="104" dur="1000">
                                          <p:stCondLst>
                                            <p:cond delay="2500"/>
                                          </p:stCondLst>
                                        </p:cTn>
                                        <p:tgtEl>
                                          <p:spTgt spid="117"/>
                                        </p:tgtEl>
                                      </p:cBhvr>
                                    </p:animEffect>
                                    <p:set>
                                      <p:cBhvr>
                                        <p:cTn id="105" dur="1" fill="hold">
                                          <p:stCondLst>
                                            <p:cond delay="3499"/>
                                          </p:stCondLst>
                                        </p:cTn>
                                        <p:tgtEl>
                                          <p:spTgt spid="117"/>
                                        </p:tgtEl>
                                        <p:attrNameLst>
                                          <p:attrName>style.visibility</p:attrName>
                                        </p:attrNameLst>
                                      </p:cBhvr>
                                      <p:to>
                                        <p:strVal val="hidden"/>
                                      </p:to>
                                    </p:set>
                                  </p:childTnLst>
                                </p:cTn>
                              </p:par>
                              <p:par>
                                <p:cTn id="106" presetID="10" presetClass="entr" presetSubtype="0" repeatCount="indefinite" fill="hold" grpId="0" nodeType="withEffect">
                                  <p:stCondLst>
                                    <p:cond delay="1500"/>
                                  </p:stCondLst>
                                  <p:childTnLst>
                                    <p:set>
                                      <p:cBhvr>
                                        <p:cTn id="107" dur="1" fill="hold">
                                          <p:stCondLst>
                                            <p:cond delay="0"/>
                                          </p:stCondLst>
                                        </p:cTn>
                                        <p:tgtEl>
                                          <p:spTgt spid="116"/>
                                        </p:tgtEl>
                                        <p:attrNameLst>
                                          <p:attrName>style.visibility</p:attrName>
                                        </p:attrNameLst>
                                      </p:cBhvr>
                                      <p:to>
                                        <p:strVal val="visible"/>
                                      </p:to>
                                    </p:set>
                                    <p:animEffect transition="in" filter="fade">
                                      <p:cBhvr>
                                        <p:cTn id="108" dur="1000"/>
                                        <p:tgtEl>
                                          <p:spTgt spid="116"/>
                                        </p:tgtEl>
                                      </p:cBhvr>
                                    </p:animEffect>
                                    <p:animMotion origin="layout" path="M -4.375E-6 1.85185E-6 L 0.01472 -0.01528 " pathEditMode="relative">
                                      <p:cBhvr from="" to="">
                                        <p:cTn id="109" dur="4000" fill="hold">
                                          <p:stCondLst>
                                            <p:cond delay="500"/>
                                          </p:stCondLst>
                                        </p:cTn>
                                        <p:tgtEl>
                                          <p:spTgt spid="116"/>
                                        </p:tgtEl>
                                        <p:attrNameLst>
                                          <p:attrName>ppt_x</p:attrName>
                                          <p:attrName>ppt_y</p:attrName>
                                        </p:attrNameLst>
                                      </p:cBhvr>
                                    </p:animMotion>
                                    <p:animEffect transition="out" filter="fade">
                                      <p:cBhvr>
                                        <p:cTn id="110" dur="1000">
                                          <p:stCondLst>
                                            <p:cond delay="3500"/>
                                          </p:stCondLst>
                                        </p:cTn>
                                        <p:tgtEl>
                                          <p:spTgt spid="116"/>
                                        </p:tgtEl>
                                      </p:cBhvr>
                                    </p:animEffect>
                                    <p:set>
                                      <p:cBhvr>
                                        <p:cTn id="111" dur="1" fill="hold">
                                          <p:stCondLst>
                                            <p:cond delay="4499"/>
                                          </p:stCondLst>
                                        </p:cTn>
                                        <p:tgtEl>
                                          <p:spTgt spid="116"/>
                                        </p:tgtEl>
                                        <p:attrNameLst>
                                          <p:attrName>style.visibility</p:attrName>
                                        </p:attrNameLst>
                                      </p:cBhvr>
                                      <p:to>
                                        <p:strVal val="hidden"/>
                                      </p:to>
                                    </p:set>
                                  </p:childTnLst>
                                </p:cTn>
                              </p:par>
                              <p:par>
                                <p:cTn id="112" presetID="10" presetClass="entr" presetSubtype="0" repeatCount="indefinite" fill="hold" grpId="0" nodeType="withEffect">
                                  <p:stCondLst>
                                    <p:cond delay="1500"/>
                                  </p:stCondLst>
                                  <p:childTnLst>
                                    <p:set>
                                      <p:cBhvr>
                                        <p:cTn id="113" dur="1" fill="hold">
                                          <p:stCondLst>
                                            <p:cond delay="0"/>
                                          </p:stCondLst>
                                        </p:cTn>
                                        <p:tgtEl>
                                          <p:spTgt spid="115"/>
                                        </p:tgtEl>
                                        <p:attrNameLst>
                                          <p:attrName>style.visibility</p:attrName>
                                        </p:attrNameLst>
                                      </p:cBhvr>
                                      <p:to>
                                        <p:strVal val="visible"/>
                                      </p:to>
                                    </p:set>
                                    <p:animEffect transition="in" filter="fade">
                                      <p:cBhvr>
                                        <p:cTn id="114" dur="1000"/>
                                        <p:tgtEl>
                                          <p:spTgt spid="115"/>
                                        </p:tgtEl>
                                      </p:cBhvr>
                                    </p:animEffect>
                                    <p:animMotion origin="layout" path="M -1.66667E-6 -1.85185E-6 L -0.01211 -0.01088 " pathEditMode="relative">
                                      <p:cBhvr from="" to="">
                                        <p:cTn id="115" dur="5500" fill="hold">
                                          <p:stCondLst>
                                            <p:cond delay="500"/>
                                          </p:stCondLst>
                                        </p:cTn>
                                        <p:tgtEl>
                                          <p:spTgt spid="115"/>
                                        </p:tgtEl>
                                        <p:attrNameLst>
                                          <p:attrName>ppt_x</p:attrName>
                                          <p:attrName>ppt_y</p:attrName>
                                        </p:attrNameLst>
                                      </p:cBhvr>
                                    </p:animMotion>
                                    <p:animEffect transition="out" filter="fade">
                                      <p:cBhvr>
                                        <p:cTn id="116" dur="1000">
                                          <p:stCondLst>
                                            <p:cond delay="5000"/>
                                          </p:stCondLst>
                                        </p:cTn>
                                        <p:tgtEl>
                                          <p:spTgt spid="115"/>
                                        </p:tgtEl>
                                      </p:cBhvr>
                                    </p:animEffect>
                                    <p:set>
                                      <p:cBhvr>
                                        <p:cTn id="117" dur="1" fill="hold">
                                          <p:stCondLst>
                                            <p:cond delay="5999"/>
                                          </p:stCondLst>
                                        </p:cTn>
                                        <p:tgtEl>
                                          <p:spTgt spid="115"/>
                                        </p:tgtEl>
                                        <p:attrNameLst>
                                          <p:attrName>style.visibility</p:attrName>
                                        </p:attrNameLst>
                                      </p:cBhvr>
                                      <p:to>
                                        <p:strVal val="hidden"/>
                                      </p:to>
                                    </p:set>
                                  </p:childTnLst>
                                </p:cTn>
                              </p:par>
                              <p:par>
                                <p:cTn id="118" presetID="10" presetClass="entr" presetSubtype="0" repeatCount="indefinite" fill="hold" grpId="0" nodeType="withEffect">
                                  <p:stCondLst>
                                    <p:cond delay="1500"/>
                                  </p:stCondLst>
                                  <p:childTnLst>
                                    <p:set>
                                      <p:cBhvr>
                                        <p:cTn id="119" dur="1" fill="hold">
                                          <p:stCondLst>
                                            <p:cond delay="0"/>
                                          </p:stCondLst>
                                        </p:cTn>
                                        <p:tgtEl>
                                          <p:spTgt spid="114"/>
                                        </p:tgtEl>
                                        <p:attrNameLst>
                                          <p:attrName>style.visibility</p:attrName>
                                        </p:attrNameLst>
                                      </p:cBhvr>
                                      <p:to>
                                        <p:strVal val="visible"/>
                                      </p:to>
                                    </p:set>
                                    <p:animEffect transition="in" filter="fade">
                                      <p:cBhvr>
                                        <p:cTn id="120" dur="1000"/>
                                        <p:tgtEl>
                                          <p:spTgt spid="114"/>
                                        </p:tgtEl>
                                      </p:cBhvr>
                                    </p:animEffect>
                                    <p:animMotion origin="layout" path="M -4.79167E-6 -2.22222E-6 L -0.0164 0.01991 " pathEditMode="relative">
                                      <p:cBhvr from="" to="">
                                        <p:cTn id="121" dur="5000" fill="hold">
                                          <p:stCondLst>
                                            <p:cond delay="500"/>
                                          </p:stCondLst>
                                        </p:cTn>
                                        <p:tgtEl>
                                          <p:spTgt spid="114"/>
                                        </p:tgtEl>
                                        <p:attrNameLst>
                                          <p:attrName>ppt_x</p:attrName>
                                          <p:attrName>ppt_y</p:attrName>
                                        </p:attrNameLst>
                                      </p:cBhvr>
                                    </p:animMotion>
                                    <p:animEffect transition="out" filter="fade">
                                      <p:cBhvr>
                                        <p:cTn id="122" dur="1000">
                                          <p:stCondLst>
                                            <p:cond delay="4500"/>
                                          </p:stCondLst>
                                        </p:cTn>
                                        <p:tgtEl>
                                          <p:spTgt spid="114"/>
                                        </p:tgtEl>
                                      </p:cBhvr>
                                    </p:animEffect>
                                    <p:set>
                                      <p:cBhvr>
                                        <p:cTn id="123" dur="1" fill="hold">
                                          <p:stCondLst>
                                            <p:cond delay="5499"/>
                                          </p:stCondLst>
                                        </p:cTn>
                                        <p:tgtEl>
                                          <p:spTgt spid="114"/>
                                        </p:tgtEl>
                                        <p:attrNameLst>
                                          <p:attrName>style.visibility</p:attrName>
                                        </p:attrNameLst>
                                      </p:cBhvr>
                                      <p:to>
                                        <p:strVal val="hidden"/>
                                      </p:to>
                                    </p:set>
                                  </p:childTnLst>
                                </p:cTn>
                              </p:par>
                              <p:par>
                                <p:cTn id="124" presetID="10" presetClass="entr" presetSubtype="0" repeatCount="indefinite" fill="hold" grpId="0" nodeType="withEffect">
                                  <p:stCondLst>
                                    <p:cond delay="2500"/>
                                  </p:stCondLst>
                                  <p:childTnLst>
                                    <p:set>
                                      <p:cBhvr>
                                        <p:cTn id="125" dur="1" fill="hold">
                                          <p:stCondLst>
                                            <p:cond delay="0"/>
                                          </p:stCondLst>
                                        </p:cTn>
                                        <p:tgtEl>
                                          <p:spTgt spid="125"/>
                                        </p:tgtEl>
                                        <p:attrNameLst>
                                          <p:attrName>style.visibility</p:attrName>
                                        </p:attrNameLst>
                                      </p:cBhvr>
                                      <p:to>
                                        <p:strVal val="visible"/>
                                      </p:to>
                                    </p:set>
                                    <p:animEffect transition="in" filter="fade">
                                      <p:cBhvr>
                                        <p:cTn id="126" dur="1000"/>
                                        <p:tgtEl>
                                          <p:spTgt spid="125"/>
                                        </p:tgtEl>
                                      </p:cBhvr>
                                    </p:animEffect>
                                    <p:animMotion origin="layout" path="M 3.54167E-6 -1.11111E-6 L 0.01992 0.00903 " pathEditMode="relative">
                                      <p:cBhvr from="" to="">
                                        <p:cTn id="127" dur="3000" fill="hold">
                                          <p:stCondLst>
                                            <p:cond delay="500"/>
                                          </p:stCondLst>
                                        </p:cTn>
                                        <p:tgtEl>
                                          <p:spTgt spid="125"/>
                                        </p:tgtEl>
                                        <p:attrNameLst>
                                          <p:attrName>ppt_x</p:attrName>
                                          <p:attrName>ppt_y</p:attrName>
                                        </p:attrNameLst>
                                      </p:cBhvr>
                                    </p:animMotion>
                                    <p:animEffect transition="out" filter="fade">
                                      <p:cBhvr>
                                        <p:cTn id="128" dur="1000">
                                          <p:stCondLst>
                                            <p:cond delay="2500"/>
                                          </p:stCondLst>
                                        </p:cTn>
                                        <p:tgtEl>
                                          <p:spTgt spid="125"/>
                                        </p:tgtEl>
                                      </p:cBhvr>
                                    </p:animEffect>
                                    <p:set>
                                      <p:cBhvr>
                                        <p:cTn id="129" dur="1" fill="hold">
                                          <p:stCondLst>
                                            <p:cond delay="3499"/>
                                          </p:stCondLst>
                                        </p:cTn>
                                        <p:tgtEl>
                                          <p:spTgt spid="125"/>
                                        </p:tgtEl>
                                        <p:attrNameLst>
                                          <p:attrName>style.visibility</p:attrName>
                                        </p:attrNameLst>
                                      </p:cBhvr>
                                      <p:to>
                                        <p:strVal val="hidden"/>
                                      </p:to>
                                    </p:set>
                                  </p:childTnLst>
                                </p:cTn>
                              </p:par>
                              <p:par>
                                <p:cTn id="130" presetID="10" presetClass="entr" presetSubtype="0" repeatCount="indefinite" fill="hold" grpId="0" nodeType="withEffect">
                                  <p:stCondLst>
                                    <p:cond delay="2500"/>
                                  </p:stCondLst>
                                  <p:childTnLst>
                                    <p:set>
                                      <p:cBhvr>
                                        <p:cTn id="131" dur="1" fill="hold">
                                          <p:stCondLst>
                                            <p:cond delay="0"/>
                                          </p:stCondLst>
                                        </p:cTn>
                                        <p:tgtEl>
                                          <p:spTgt spid="124"/>
                                        </p:tgtEl>
                                        <p:attrNameLst>
                                          <p:attrName>style.visibility</p:attrName>
                                        </p:attrNameLst>
                                      </p:cBhvr>
                                      <p:to>
                                        <p:strVal val="visible"/>
                                      </p:to>
                                    </p:set>
                                    <p:animEffect transition="in" filter="fade">
                                      <p:cBhvr>
                                        <p:cTn id="132" dur="1000"/>
                                        <p:tgtEl>
                                          <p:spTgt spid="124"/>
                                        </p:tgtEl>
                                      </p:cBhvr>
                                    </p:animEffect>
                                    <p:animMotion origin="layout" path="M -4.375E-6 1.85185E-6 L 0.01472 -0.01528 " pathEditMode="relative">
                                      <p:cBhvr from="" to="">
                                        <p:cTn id="133" dur="4000" fill="hold">
                                          <p:stCondLst>
                                            <p:cond delay="500"/>
                                          </p:stCondLst>
                                        </p:cTn>
                                        <p:tgtEl>
                                          <p:spTgt spid="124"/>
                                        </p:tgtEl>
                                        <p:attrNameLst>
                                          <p:attrName>ppt_x</p:attrName>
                                          <p:attrName>ppt_y</p:attrName>
                                        </p:attrNameLst>
                                      </p:cBhvr>
                                    </p:animMotion>
                                    <p:animEffect transition="out" filter="fade">
                                      <p:cBhvr>
                                        <p:cTn id="134" dur="1000">
                                          <p:stCondLst>
                                            <p:cond delay="3500"/>
                                          </p:stCondLst>
                                        </p:cTn>
                                        <p:tgtEl>
                                          <p:spTgt spid="124"/>
                                        </p:tgtEl>
                                      </p:cBhvr>
                                    </p:animEffect>
                                    <p:set>
                                      <p:cBhvr>
                                        <p:cTn id="135" dur="1" fill="hold">
                                          <p:stCondLst>
                                            <p:cond delay="4499"/>
                                          </p:stCondLst>
                                        </p:cTn>
                                        <p:tgtEl>
                                          <p:spTgt spid="124"/>
                                        </p:tgtEl>
                                        <p:attrNameLst>
                                          <p:attrName>style.visibility</p:attrName>
                                        </p:attrNameLst>
                                      </p:cBhvr>
                                      <p:to>
                                        <p:strVal val="hidden"/>
                                      </p:to>
                                    </p:set>
                                  </p:childTnLst>
                                </p:cTn>
                              </p:par>
                              <p:par>
                                <p:cTn id="136" presetID="10" presetClass="entr" presetSubtype="0" repeatCount="indefinite" fill="hold" grpId="0" nodeType="withEffect">
                                  <p:stCondLst>
                                    <p:cond delay="2500"/>
                                  </p:stCondLst>
                                  <p:childTnLst>
                                    <p:set>
                                      <p:cBhvr>
                                        <p:cTn id="137" dur="1" fill="hold">
                                          <p:stCondLst>
                                            <p:cond delay="0"/>
                                          </p:stCondLst>
                                        </p:cTn>
                                        <p:tgtEl>
                                          <p:spTgt spid="123"/>
                                        </p:tgtEl>
                                        <p:attrNameLst>
                                          <p:attrName>style.visibility</p:attrName>
                                        </p:attrNameLst>
                                      </p:cBhvr>
                                      <p:to>
                                        <p:strVal val="visible"/>
                                      </p:to>
                                    </p:set>
                                    <p:animEffect transition="in" filter="fade">
                                      <p:cBhvr>
                                        <p:cTn id="138" dur="1000"/>
                                        <p:tgtEl>
                                          <p:spTgt spid="123"/>
                                        </p:tgtEl>
                                      </p:cBhvr>
                                    </p:animEffect>
                                    <p:animMotion origin="layout" path="M -1.66667E-6 -1.85185E-6 L -0.01211 -0.01088 " pathEditMode="relative">
                                      <p:cBhvr from="" to="">
                                        <p:cTn id="139" dur="5500" fill="hold">
                                          <p:stCondLst>
                                            <p:cond delay="500"/>
                                          </p:stCondLst>
                                        </p:cTn>
                                        <p:tgtEl>
                                          <p:spTgt spid="123"/>
                                        </p:tgtEl>
                                        <p:attrNameLst>
                                          <p:attrName>ppt_x</p:attrName>
                                          <p:attrName>ppt_y</p:attrName>
                                        </p:attrNameLst>
                                      </p:cBhvr>
                                    </p:animMotion>
                                    <p:animEffect transition="out" filter="fade">
                                      <p:cBhvr>
                                        <p:cTn id="140" dur="1000">
                                          <p:stCondLst>
                                            <p:cond delay="5000"/>
                                          </p:stCondLst>
                                        </p:cTn>
                                        <p:tgtEl>
                                          <p:spTgt spid="123"/>
                                        </p:tgtEl>
                                      </p:cBhvr>
                                    </p:animEffect>
                                    <p:set>
                                      <p:cBhvr>
                                        <p:cTn id="141" dur="1" fill="hold">
                                          <p:stCondLst>
                                            <p:cond delay="5999"/>
                                          </p:stCondLst>
                                        </p:cTn>
                                        <p:tgtEl>
                                          <p:spTgt spid="123"/>
                                        </p:tgtEl>
                                        <p:attrNameLst>
                                          <p:attrName>style.visibility</p:attrName>
                                        </p:attrNameLst>
                                      </p:cBhvr>
                                      <p:to>
                                        <p:strVal val="hidden"/>
                                      </p:to>
                                    </p:set>
                                  </p:childTnLst>
                                </p:cTn>
                              </p:par>
                              <p:par>
                                <p:cTn id="142" presetID="10" presetClass="entr" presetSubtype="0" repeatCount="indefinite" fill="hold" grpId="0" nodeType="withEffect">
                                  <p:stCondLst>
                                    <p:cond delay="2500"/>
                                  </p:stCondLst>
                                  <p:childTnLst>
                                    <p:set>
                                      <p:cBhvr>
                                        <p:cTn id="143" dur="1" fill="hold">
                                          <p:stCondLst>
                                            <p:cond delay="0"/>
                                          </p:stCondLst>
                                        </p:cTn>
                                        <p:tgtEl>
                                          <p:spTgt spid="122"/>
                                        </p:tgtEl>
                                        <p:attrNameLst>
                                          <p:attrName>style.visibility</p:attrName>
                                        </p:attrNameLst>
                                      </p:cBhvr>
                                      <p:to>
                                        <p:strVal val="visible"/>
                                      </p:to>
                                    </p:set>
                                    <p:animEffect transition="in" filter="fade">
                                      <p:cBhvr>
                                        <p:cTn id="144" dur="1000"/>
                                        <p:tgtEl>
                                          <p:spTgt spid="122"/>
                                        </p:tgtEl>
                                      </p:cBhvr>
                                    </p:animEffect>
                                    <p:animMotion origin="layout" path="M -4.79167E-6 -2.22222E-6 L -0.0164 0.01991 " pathEditMode="relative">
                                      <p:cBhvr from="" to="">
                                        <p:cTn id="145" dur="5000" fill="hold">
                                          <p:stCondLst>
                                            <p:cond delay="500"/>
                                          </p:stCondLst>
                                        </p:cTn>
                                        <p:tgtEl>
                                          <p:spTgt spid="122"/>
                                        </p:tgtEl>
                                        <p:attrNameLst>
                                          <p:attrName>ppt_x</p:attrName>
                                          <p:attrName>ppt_y</p:attrName>
                                        </p:attrNameLst>
                                      </p:cBhvr>
                                    </p:animMotion>
                                    <p:animEffect transition="out" filter="fade">
                                      <p:cBhvr>
                                        <p:cTn id="146" dur="1000">
                                          <p:stCondLst>
                                            <p:cond delay="4500"/>
                                          </p:stCondLst>
                                        </p:cTn>
                                        <p:tgtEl>
                                          <p:spTgt spid="122"/>
                                        </p:tgtEl>
                                      </p:cBhvr>
                                    </p:animEffect>
                                    <p:set>
                                      <p:cBhvr>
                                        <p:cTn id="147" dur="1" fill="hold">
                                          <p:stCondLst>
                                            <p:cond delay="5499"/>
                                          </p:stCondLst>
                                        </p:cTn>
                                        <p:tgtEl>
                                          <p:spTgt spid="122"/>
                                        </p:tgtEl>
                                        <p:attrNameLst>
                                          <p:attrName>style.visibility</p:attrName>
                                        </p:attrNameLst>
                                      </p:cBhvr>
                                      <p:to>
                                        <p:strVal val="hidden"/>
                                      </p:to>
                                    </p:set>
                                  </p:childTnLst>
                                </p:cTn>
                              </p:par>
                              <p:par>
                                <p:cTn id="148" presetID="10" presetClass="entr" presetSubtype="0" repeatCount="indefinite" fill="hold" grpId="0" nodeType="withEffect">
                                  <p:stCondLst>
                                    <p:cond delay="3500"/>
                                  </p:stCondLst>
                                  <p:childTnLst>
                                    <p:set>
                                      <p:cBhvr>
                                        <p:cTn id="149" dur="1" fill="hold">
                                          <p:stCondLst>
                                            <p:cond delay="0"/>
                                          </p:stCondLst>
                                        </p:cTn>
                                        <p:tgtEl>
                                          <p:spTgt spid="121"/>
                                        </p:tgtEl>
                                        <p:attrNameLst>
                                          <p:attrName>style.visibility</p:attrName>
                                        </p:attrNameLst>
                                      </p:cBhvr>
                                      <p:to>
                                        <p:strVal val="visible"/>
                                      </p:to>
                                    </p:set>
                                    <p:animEffect transition="in" filter="fade">
                                      <p:cBhvr>
                                        <p:cTn id="150" dur="1000"/>
                                        <p:tgtEl>
                                          <p:spTgt spid="121"/>
                                        </p:tgtEl>
                                      </p:cBhvr>
                                    </p:animEffect>
                                    <p:animMotion origin="layout" path="M 3.54167E-6 -1.11111E-6 L 0.01992 0.00903 " pathEditMode="relative">
                                      <p:cBhvr from="" to="">
                                        <p:cTn id="151" dur="3000" fill="hold">
                                          <p:stCondLst>
                                            <p:cond delay="500"/>
                                          </p:stCondLst>
                                        </p:cTn>
                                        <p:tgtEl>
                                          <p:spTgt spid="121"/>
                                        </p:tgtEl>
                                        <p:attrNameLst>
                                          <p:attrName>ppt_x</p:attrName>
                                          <p:attrName>ppt_y</p:attrName>
                                        </p:attrNameLst>
                                      </p:cBhvr>
                                    </p:animMotion>
                                    <p:animEffect transition="out" filter="fade">
                                      <p:cBhvr>
                                        <p:cTn id="152" dur="1000">
                                          <p:stCondLst>
                                            <p:cond delay="2500"/>
                                          </p:stCondLst>
                                        </p:cTn>
                                        <p:tgtEl>
                                          <p:spTgt spid="121"/>
                                        </p:tgtEl>
                                      </p:cBhvr>
                                    </p:animEffect>
                                    <p:set>
                                      <p:cBhvr>
                                        <p:cTn id="153" dur="1" fill="hold">
                                          <p:stCondLst>
                                            <p:cond delay="3499"/>
                                          </p:stCondLst>
                                        </p:cTn>
                                        <p:tgtEl>
                                          <p:spTgt spid="121"/>
                                        </p:tgtEl>
                                        <p:attrNameLst>
                                          <p:attrName>style.visibility</p:attrName>
                                        </p:attrNameLst>
                                      </p:cBhvr>
                                      <p:to>
                                        <p:strVal val="hidden"/>
                                      </p:to>
                                    </p:set>
                                  </p:childTnLst>
                                </p:cTn>
                              </p:par>
                              <p:par>
                                <p:cTn id="154" presetID="10" presetClass="entr" presetSubtype="0" repeatCount="indefinite" fill="hold" grpId="0" nodeType="withEffect">
                                  <p:stCondLst>
                                    <p:cond delay="3500"/>
                                  </p:stCondLst>
                                  <p:childTnLst>
                                    <p:set>
                                      <p:cBhvr>
                                        <p:cTn id="155" dur="1" fill="hold">
                                          <p:stCondLst>
                                            <p:cond delay="0"/>
                                          </p:stCondLst>
                                        </p:cTn>
                                        <p:tgtEl>
                                          <p:spTgt spid="120"/>
                                        </p:tgtEl>
                                        <p:attrNameLst>
                                          <p:attrName>style.visibility</p:attrName>
                                        </p:attrNameLst>
                                      </p:cBhvr>
                                      <p:to>
                                        <p:strVal val="visible"/>
                                      </p:to>
                                    </p:set>
                                    <p:animEffect transition="in" filter="fade">
                                      <p:cBhvr>
                                        <p:cTn id="156" dur="1000"/>
                                        <p:tgtEl>
                                          <p:spTgt spid="120"/>
                                        </p:tgtEl>
                                      </p:cBhvr>
                                    </p:animEffect>
                                    <p:animMotion origin="layout" path="M -4.375E-6 1.85185E-6 L 0.01472 -0.01528 " pathEditMode="relative">
                                      <p:cBhvr from="" to="">
                                        <p:cTn id="157" dur="4000" fill="hold">
                                          <p:stCondLst>
                                            <p:cond delay="500"/>
                                          </p:stCondLst>
                                        </p:cTn>
                                        <p:tgtEl>
                                          <p:spTgt spid="120"/>
                                        </p:tgtEl>
                                        <p:attrNameLst>
                                          <p:attrName>ppt_x</p:attrName>
                                          <p:attrName>ppt_y</p:attrName>
                                        </p:attrNameLst>
                                      </p:cBhvr>
                                    </p:animMotion>
                                    <p:animEffect transition="out" filter="fade">
                                      <p:cBhvr>
                                        <p:cTn id="158" dur="1000">
                                          <p:stCondLst>
                                            <p:cond delay="3500"/>
                                          </p:stCondLst>
                                        </p:cTn>
                                        <p:tgtEl>
                                          <p:spTgt spid="120"/>
                                        </p:tgtEl>
                                      </p:cBhvr>
                                    </p:animEffect>
                                    <p:set>
                                      <p:cBhvr>
                                        <p:cTn id="159" dur="1" fill="hold">
                                          <p:stCondLst>
                                            <p:cond delay="4499"/>
                                          </p:stCondLst>
                                        </p:cTn>
                                        <p:tgtEl>
                                          <p:spTgt spid="120"/>
                                        </p:tgtEl>
                                        <p:attrNameLst>
                                          <p:attrName>style.visibility</p:attrName>
                                        </p:attrNameLst>
                                      </p:cBhvr>
                                      <p:to>
                                        <p:strVal val="hidden"/>
                                      </p:to>
                                    </p:set>
                                  </p:childTnLst>
                                </p:cTn>
                              </p:par>
                              <p:par>
                                <p:cTn id="160" presetID="10" presetClass="entr" presetSubtype="0" repeatCount="indefinite" fill="hold" grpId="0" nodeType="withEffect">
                                  <p:stCondLst>
                                    <p:cond delay="3500"/>
                                  </p:stCondLst>
                                  <p:childTnLst>
                                    <p:set>
                                      <p:cBhvr>
                                        <p:cTn id="161" dur="1" fill="hold">
                                          <p:stCondLst>
                                            <p:cond delay="0"/>
                                          </p:stCondLst>
                                        </p:cTn>
                                        <p:tgtEl>
                                          <p:spTgt spid="119"/>
                                        </p:tgtEl>
                                        <p:attrNameLst>
                                          <p:attrName>style.visibility</p:attrName>
                                        </p:attrNameLst>
                                      </p:cBhvr>
                                      <p:to>
                                        <p:strVal val="visible"/>
                                      </p:to>
                                    </p:set>
                                    <p:animEffect transition="in" filter="fade">
                                      <p:cBhvr>
                                        <p:cTn id="162" dur="1000"/>
                                        <p:tgtEl>
                                          <p:spTgt spid="119"/>
                                        </p:tgtEl>
                                      </p:cBhvr>
                                    </p:animEffect>
                                    <p:animMotion origin="layout" path="M -1.66667E-6 -1.85185E-6 L -0.01211 -0.01088 " pathEditMode="relative">
                                      <p:cBhvr from="" to="">
                                        <p:cTn id="163" dur="5500" fill="hold">
                                          <p:stCondLst>
                                            <p:cond delay="500"/>
                                          </p:stCondLst>
                                        </p:cTn>
                                        <p:tgtEl>
                                          <p:spTgt spid="119"/>
                                        </p:tgtEl>
                                        <p:attrNameLst>
                                          <p:attrName>ppt_x</p:attrName>
                                          <p:attrName>ppt_y</p:attrName>
                                        </p:attrNameLst>
                                      </p:cBhvr>
                                    </p:animMotion>
                                    <p:animEffect transition="out" filter="fade">
                                      <p:cBhvr>
                                        <p:cTn id="164" dur="1000">
                                          <p:stCondLst>
                                            <p:cond delay="5000"/>
                                          </p:stCondLst>
                                        </p:cTn>
                                        <p:tgtEl>
                                          <p:spTgt spid="119"/>
                                        </p:tgtEl>
                                      </p:cBhvr>
                                    </p:animEffect>
                                    <p:set>
                                      <p:cBhvr>
                                        <p:cTn id="165" dur="1" fill="hold">
                                          <p:stCondLst>
                                            <p:cond delay="5999"/>
                                          </p:stCondLst>
                                        </p:cTn>
                                        <p:tgtEl>
                                          <p:spTgt spid="119"/>
                                        </p:tgtEl>
                                        <p:attrNameLst>
                                          <p:attrName>style.visibility</p:attrName>
                                        </p:attrNameLst>
                                      </p:cBhvr>
                                      <p:to>
                                        <p:strVal val="hidden"/>
                                      </p:to>
                                    </p:set>
                                  </p:childTnLst>
                                </p:cTn>
                              </p:par>
                              <p:par>
                                <p:cTn id="166" presetID="10" presetClass="entr" presetSubtype="0" repeatCount="indefinite" fill="hold" grpId="0" nodeType="withEffect">
                                  <p:stCondLst>
                                    <p:cond delay="3500"/>
                                  </p:stCondLst>
                                  <p:childTnLst>
                                    <p:set>
                                      <p:cBhvr>
                                        <p:cTn id="167" dur="1" fill="hold">
                                          <p:stCondLst>
                                            <p:cond delay="0"/>
                                          </p:stCondLst>
                                        </p:cTn>
                                        <p:tgtEl>
                                          <p:spTgt spid="118"/>
                                        </p:tgtEl>
                                        <p:attrNameLst>
                                          <p:attrName>style.visibility</p:attrName>
                                        </p:attrNameLst>
                                      </p:cBhvr>
                                      <p:to>
                                        <p:strVal val="visible"/>
                                      </p:to>
                                    </p:set>
                                    <p:animEffect transition="in" filter="fade">
                                      <p:cBhvr>
                                        <p:cTn id="168" dur="1000"/>
                                        <p:tgtEl>
                                          <p:spTgt spid="118"/>
                                        </p:tgtEl>
                                      </p:cBhvr>
                                    </p:animEffect>
                                    <p:animMotion origin="layout" path="M -4.79167E-6 -2.22222E-6 L -0.0164 0.01991 " pathEditMode="relative">
                                      <p:cBhvr from="" to="">
                                        <p:cTn id="169" dur="5000" fill="hold">
                                          <p:stCondLst>
                                            <p:cond delay="500"/>
                                          </p:stCondLst>
                                        </p:cTn>
                                        <p:tgtEl>
                                          <p:spTgt spid="118"/>
                                        </p:tgtEl>
                                        <p:attrNameLst>
                                          <p:attrName>ppt_x</p:attrName>
                                          <p:attrName>ppt_y</p:attrName>
                                        </p:attrNameLst>
                                      </p:cBhvr>
                                    </p:animMotion>
                                    <p:animEffect transition="out" filter="fade">
                                      <p:cBhvr>
                                        <p:cTn id="170" dur="1000">
                                          <p:stCondLst>
                                            <p:cond delay="4500"/>
                                          </p:stCondLst>
                                        </p:cTn>
                                        <p:tgtEl>
                                          <p:spTgt spid="118"/>
                                        </p:tgtEl>
                                      </p:cBhvr>
                                    </p:animEffect>
                                    <p:set>
                                      <p:cBhvr>
                                        <p:cTn id="171" dur="1" fill="hold">
                                          <p:stCondLst>
                                            <p:cond delay="5499"/>
                                          </p:stCondLst>
                                        </p:cTn>
                                        <p:tgtEl>
                                          <p:spTgt spid="118"/>
                                        </p:tgtEl>
                                        <p:attrNameLst>
                                          <p:attrName>style.visibility</p:attrName>
                                        </p:attrNameLst>
                                      </p:cBhvr>
                                      <p:to>
                                        <p:strVal val="hidden"/>
                                      </p:to>
                                    </p:set>
                                  </p:childTnLst>
                                </p:cTn>
                              </p:par>
                              <p:par>
                                <p:cTn id="172" presetID="22" presetClass="entr" presetSubtype="1" fill="hold" grpId="0" nodeType="withEffect">
                                  <p:stCondLst>
                                    <p:cond delay="0"/>
                                  </p:stCondLst>
                                  <p:childTnLst>
                                    <p:set>
                                      <p:cBhvr>
                                        <p:cTn id="173" dur="1" fill="hold">
                                          <p:stCondLst>
                                            <p:cond delay="0"/>
                                          </p:stCondLst>
                                        </p:cTn>
                                        <p:tgtEl>
                                          <p:spTgt spid="126"/>
                                        </p:tgtEl>
                                        <p:attrNameLst>
                                          <p:attrName>style.visibility</p:attrName>
                                        </p:attrNameLst>
                                      </p:cBhvr>
                                      <p:to>
                                        <p:strVal val="visible"/>
                                      </p:to>
                                    </p:set>
                                    <p:animEffect transition="in" filter="wipe(up)">
                                      <p:cBhvr>
                                        <p:cTn id="174" dur="1000"/>
                                        <p:tgtEl>
                                          <p:spTgt spid="126"/>
                                        </p:tgtEl>
                                      </p:cBhvr>
                                    </p:animEffect>
                                  </p:childTnLst>
                                </p:cTn>
                              </p:par>
                              <p:par>
                                <p:cTn id="175" presetID="22" presetClass="entr" presetSubtype="1" fill="hold" grpId="0" nodeType="withEffect">
                                  <p:stCondLst>
                                    <p:cond delay="1000"/>
                                  </p:stCondLst>
                                  <p:childTnLst>
                                    <p:set>
                                      <p:cBhvr>
                                        <p:cTn id="176" dur="1" fill="hold">
                                          <p:stCondLst>
                                            <p:cond delay="0"/>
                                          </p:stCondLst>
                                        </p:cTn>
                                        <p:tgtEl>
                                          <p:spTgt spid="127"/>
                                        </p:tgtEl>
                                        <p:attrNameLst>
                                          <p:attrName>style.visibility</p:attrName>
                                        </p:attrNameLst>
                                      </p:cBhvr>
                                      <p:to>
                                        <p:strVal val="visible"/>
                                      </p:to>
                                    </p:set>
                                    <p:animEffect transition="in" filter="wipe(up)">
                                      <p:cBhvr>
                                        <p:cTn id="177" dur="1000"/>
                                        <p:tgtEl>
                                          <p:spTgt spid="127"/>
                                        </p:tgtEl>
                                      </p:cBhvr>
                                    </p:animEffect>
                                  </p:childTnLst>
                                </p:cTn>
                              </p:par>
                              <p:par>
                                <p:cTn id="178" presetID="22" presetClass="entr" presetSubtype="1" fill="hold" grpId="0" nodeType="withEffect">
                                  <p:stCondLst>
                                    <p:cond delay="2000"/>
                                  </p:stCondLst>
                                  <p:childTnLst>
                                    <p:set>
                                      <p:cBhvr>
                                        <p:cTn id="179" dur="1" fill="hold">
                                          <p:stCondLst>
                                            <p:cond delay="0"/>
                                          </p:stCondLst>
                                        </p:cTn>
                                        <p:tgtEl>
                                          <p:spTgt spid="128"/>
                                        </p:tgtEl>
                                        <p:attrNameLst>
                                          <p:attrName>style.visibility</p:attrName>
                                        </p:attrNameLst>
                                      </p:cBhvr>
                                      <p:to>
                                        <p:strVal val="visible"/>
                                      </p:to>
                                    </p:set>
                                    <p:animEffect transition="in" filter="wipe(up)">
                                      <p:cBhvr>
                                        <p:cTn id="180" dur="1000"/>
                                        <p:tgtEl>
                                          <p:spTgt spid="128"/>
                                        </p:tgtEl>
                                      </p:cBhvr>
                                    </p:animEffect>
                                  </p:childTnLst>
                                </p:cTn>
                              </p:par>
                              <p:par>
                                <p:cTn id="181" presetID="22" presetClass="entr" presetSubtype="1" fill="hold" grpId="0" nodeType="withEffect">
                                  <p:stCondLst>
                                    <p:cond delay="3000"/>
                                  </p:stCondLst>
                                  <p:childTnLst>
                                    <p:set>
                                      <p:cBhvr>
                                        <p:cTn id="182" dur="1" fill="hold">
                                          <p:stCondLst>
                                            <p:cond delay="0"/>
                                          </p:stCondLst>
                                        </p:cTn>
                                        <p:tgtEl>
                                          <p:spTgt spid="129"/>
                                        </p:tgtEl>
                                        <p:attrNameLst>
                                          <p:attrName>style.visibility</p:attrName>
                                        </p:attrNameLst>
                                      </p:cBhvr>
                                      <p:to>
                                        <p:strVal val="visible"/>
                                      </p:to>
                                    </p:set>
                                    <p:animEffect transition="in" filter="wipe(up)">
                                      <p:cBhvr>
                                        <p:cTn id="183"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20" grpId="0"/>
      <p:bldP spid="21" grpId="0"/>
      <p:bldP spid="22" grpId="0" animBg="1"/>
      <p:bldP spid="23" grpId="0"/>
      <p:bldP spid="98" grpId="0" animBg="1"/>
      <p:bldP spid="99" grpId="0" animBg="1"/>
      <p:bldP spid="100" grpId="0" animBg="1"/>
      <p:bldP spid="101" grpId="0" animBg="1"/>
      <p:bldP spid="102" grpId="0"/>
      <p:bldP spid="103" grpId="0"/>
      <p:bldP spid="104" grpId="0"/>
      <p:bldP spid="105" grpId="0" animBg="1"/>
      <p:bldP spid="106" grpId="0" animBg="1"/>
      <p:bldP spid="107" grpId="0" animBg="1"/>
      <p:bldP spid="108" grpId="0" animBg="1"/>
      <p:bldP spid="109" grpId="0"/>
      <p:bldP spid="110" grpId="0"/>
      <p:bldP spid="111" grpId="0"/>
      <p:bldP spid="112" grpId="0"/>
      <p:bldP spid="113" grpId="0"/>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p:bldP spid="127" grpId="0"/>
      <p:bldP spid="128" grpId="0"/>
      <p:bldP spid="1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3009DA9-F69D-5CC2-5213-85127BC44035}"/>
              </a:ext>
            </a:extLst>
          </p:cNvPr>
          <p:cNvGrpSpPr/>
          <p:nvPr/>
        </p:nvGrpSpPr>
        <p:grpSpPr>
          <a:xfrm>
            <a:off x="4285664" y="2991839"/>
            <a:ext cx="2693823" cy="641427"/>
            <a:chOff x="4806301" y="3024516"/>
            <a:chExt cx="2693823" cy="641427"/>
          </a:xfrm>
          <a:gradFill>
            <a:gsLst>
              <a:gs pos="97000">
                <a:schemeClr val="accent1"/>
              </a:gs>
              <a:gs pos="24000">
                <a:schemeClr val="bg1"/>
              </a:gs>
            </a:gsLst>
            <a:lin ang="4800000" scaled="0"/>
          </a:gradFill>
        </p:grpSpPr>
        <p:sp>
          <p:nvSpPr>
            <p:cNvPr id="24" name="文本框 23">
              <a:extLst>
                <a:ext uri="{FF2B5EF4-FFF2-40B4-BE49-F238E27FC236}">
                  <a16:creationId xmlns:a16="http://schemas.microsoft.com/office/drawing/2014/main" id="{03E570BD-CAB1-04A8-52FD-BA3FE31D1854}"/>
                </a:ext>
              </a:extLst>
            </p:cNvPr>
            <p:cNvSpPr txBox="1"/>
            <p:nvPr/>
          </p:nvSpPr>
          <p:spPr>
            <a:xfrm>
              <a:off x="6883590" y="3024719"/>
              <a:ext cx="605561" cy="234544"/>
            </a:xfrm>
            <a:custGeom>
              <a:avLst/>
              <a:gdLst/>
              <a:ahLst/>
              <a:cxnLst/>
              <a:rect l="l" t="t" r="r" b="b"/>
              <a:pathLst>
                <a:path w="605561" h="234544">
                  <a:moveTo>
                    <a:pt x="223570" y="0"/>
                  </a:moveTo>
                  <a:cubicBezTo>
                    <a:pt x="304037" y="17831"/>
                    <a:pt x="344271" y="40234"/>
                    <a:pt x="344271" y="67209"/>
                  </a:cubicBezTo>
                  <a:cubicBezTo>
                    <a:pt x="344271" y="74524"/>
                    <a:pt x="341528" y="82868"/>
                    <a:pt x="336042" y="92240"/>
                  </a:cubicBezTo>
                  <a:cubicBezTo>
                    <a:pt x="330555" y="101613"/>
                    <a:pt x="323926" y="108357"/>
                    <a:pt x="316153" y="112471"/>
                  </a:cubicBezTo>
                  <a:lnTo>
                    <a:pt x="493776" y="112471"/>
                  </a:lnTo>
                  <a:lnTo>
                    <a:pt x="515721" y="90526"/>
                  </a:lnTo>
                  <a:cubicBezTo>
                    <a:pt x="521665" y="84582"/>
                    <a:pt x="526008" y="81610"/>
                    <a:pt x="528751" y="81610"/>
                  </a:cubicBezTo>
                  <a:cubicBezTo>
                    <a:pt x="531494" y="81610"/>
                    <a:pt x="537324" y="85154"/>
                    <a:pt x="546239" y="92240"/>
                  </a:cubicBezTo>
                  <a:cubicBezTo>
                    <a:pt x="555154" y="99327"/>
                    <a:pt x="565099" y="107671"/>
                    <a:pt x="576072" y="117272"/>
                  </a:cubicBezTo>
                  <a:cubicBezTo>
                    <a:pt x="587044" y="126873"/>
                    <a:pt x="594702" y="134188"/>
                    <a:pt x="599046" y="139218"/>
                  </a:cubicBezTo>
                  <a:cubicBezTo>
                    <a:pt x="603389" y="144247"/>
                    <a:pt x="605561" y="148362"/>
                    <a:pt x="605561" y="151562"/>
                  </a:cubicBezTo>
                  <a:cubicBezTo>
                    <a:pt x="605561" y="159792"/>
                    <a:pt x="599389" y="163906"/>
                    <a:pt x="587044" y="163906"/>
                  </a:cubicBezTo>
                  <a:lnTo>
                    <a:pt x="571957" y="162535"/>
                  </a:lnTo>
                  <a:cubicBezTo>
                    <a:pt x="559612" y="162535"/>
                    <a:pt x="544982" y="165507"/>
                    <a:pt x="528066" y="171450"/>
                  </a:cubicBezTo>
                  <a:cubicBezTo>
                    <a:pt x="511149" y="177394"/>
                    <a:pt x="494919" y="185852"/>
                    <a:pt x="479374" y="196825"/>
                  </a:cubicBezTo>
                  <a:lnTo>
                    <a:pt x="469773" y="187224"/>
                  </a:lnTo>
                  <a:cubicBezTo>
                    <a:pt x="484403" y="166192"/>
                    <a:pt x="494919" y="148362"/>
                    <a:pt x="501320" y="133731"/>
                  </a:cubicBezTo>
                  <a:lnTo>
                    <a:pt x="109042" y="133731"/>
                  </a:lnTo>
                  <a:cubicBezTo>
                    <a:pt x="108127" y="166192"/>
                    <a:pt x="100927" y="191110"/>
                    <a:pt x="87439" y="208483"/>
                  </a:cubicBezTo>
                  <a:cubicBezTo>
                    <a:pt x="73952" y="225857"/>
                    <a:pt x="58978" y="234544"/>
                    <a:pt x="42519" y="234544"/>
                  </a:cubicBezTo>
                  <a:cubicBezTo>
                    <a:pt x="30175" y="234544"/>
                    <a:pt x="20002" y="231343"/>
                    <a:pt x="12001" y="224943"/>
                  </a:cubicBezTo>
                  <a:cubicBezTo>
                    <a:pt x="4000" y="218542"/>
                    <a:pt x="0" y="211112"/>
                    <a:pt x="0" y="202654"/>
                  </a:cubicBezTo>
                  <a:cubicBezTo>
                    <a:pt x="0" y="194196"/>
                    <a:pt x="5943" y="187224"/>
                    <a:pt x="17830" y="181737"/>
                  </a:cubicBezTo>
                  <a:cubicBezTo>
                    <a:pt x="60807" y="161163"/>
                    <a:pt x="85496" y="125502"/>
                    <a:pt x="91897" y="74752"/>
                  </a:cubicBezTo>
                  <a:lnTo>
                    <a:pt x="108356" y="74752"/>
                  </a:lnTo>
                  <a:cubicBezTo>
                    <a:pt x="108813" y="83439"/>
                    <a:pt x="109042" y="96012"/>
                    <a:pt x="109042" y="112471"/>
                  </a:cubicBezTo>
                  <a:lnTo>
                    <a:pt x="281177" y="112471"/>
                  </a:lnTo>
                  <a:cubicBezTo>
                    <a:pt x="269290" y="61722"/>
                    <a:pt x="248031" y="28575"/>
                    <a:pt x="217398" y="13030"/>
                  </a:cubicBezTo>
                  <a:lnTo>
                    <a:pt x="22357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23" name="文本框 22">
              <a:extLst>
                <a:ext uri="{FF2B5EF4-FFF2-40B4-BE49-F238E27FC236}">
                  <a16:creationId xmlns:a16="http://schemas.microsoft.com/office/drawing/2014/main" id="{C4303C56-CBA3-ACDB-9983-01DB23CA7031}"/>
                </a:ext>
              </a:extLst>
            </p:cNvPr>
            <p:cNvSpPr txBox="1"/>
            <p:nvPr/>
          </p:nvSpPr>
          <p:spPr>
            <a:xfrm>
              <a:off x="6177216" y="3030891"/>
              <a:ext cx="638479" cy="632994"/>
            </a:xfrm>
            <a:custGeom>
              <a:avLst/>
              <a:gdLst/>
              <a:ahLst/>
              <a:cxnLst/>
              <a:rect l="l" t="t" r="r" b="b"/>
              <a:pathLst>
                <a:path w="638479" h="632994">
                  <a:moveTo>
                    <a:pt x="263347" y="0"/>
                  </a:moveTo>
                  <a:cubicBezTo>
                    <a:pt x="286664" y="5030"/>
                    <a:pt x="307809" y="10173"/>
                    <a:pt x="326783" y="15431"/>
                  </a:cubicBezTo>
                  <a:cubicBezTo>
                    <a:pt x="345757" y="20689"/>
                    <a:pt x="356387" y="24118"/>
                    <a:pt x="358673" y="25718"/>
                  </a:cubicBezTo>
                  <a:cubicBezTo>
                    <a:pt x="360959" y="27318"/>
                    <a:pt x="362102" y="29261"/>
                    <a:pt x="362102" y="31547"/>
                  </a:cubicBezTo>
                  <a:cubicBezTo>
                    <a:pt x="362102" y="33833"/>
                    <a:pt x="358216" y="37262"/>
                    <a:pt x="350443" y="41834"/>
                  </a:cubicBezTo>
                  <a:cubicBezTo>
                    <a:pt x="342671" y="46406"/>
                    <a:pt x="337528" y="53036"/>
                    <a:pt x="335013" y="61722"/>
                  </a:cubicBezTo>
                  <a:cubicBezTo>
                    <a:pt x="332498" y="70409"/>
                    <a:pt x="330784" y="93269"/>
                    <a:pt x="329869" y="130302"/>
                  </a:cubicBezTo>
                  <a:cubicBezTo>
                    <a:pt x="328955" y="167336"/>
                    <a:pt x="328041" y="195453"/>
                    <a:pt x="327126" y="214656"/>
                  </a:cubicBezTo>
                  <a:lnTo>
                    <a:pt x="506806" y="214656"/>
                  </a:lnTo>
                  <a:lnTo>
                    <a:pt x="543839" y="171450"/>
                  </a:lnTo>
                  <a:cubicBezTo>
                    <a:pt x="548411" y="165964"/>
                    <a:pt x="552297" y="163221"/>
                    <a:pt x="555498" y="163221"/>
                  </a:cubicBezTo>
                  <a:cubicBezTo>
                    <a:pt x="560527" y="163221"/>
                    <a:pt x="573900" y="173965"/>
                    <a:pt x="595617" y="195453"/>
                  </a:cubicBezTo>
                  <a:cubicBezTo>
                    <a:pt x="617334" y="216942"/>
                    <a:pt x="628192" y="229743"/>
                    <a:pt x="628192" y="233858"/>
                  </a:cubicBezTo>
                  <a:cubicBezTo>
                    <a:pt x="628192" y="237059"/>
                    <a:pt x="622706" y="238659"/>
                    <a:pt x="611733" y="238659"/>
                  </a:cubicBezTo>
                  <a:lnTo>
                    <a:pt x="360730" y="238659"/>
                  </a:lnTo>
                  <a:cubicBezTo>
                    <a:pt x="381304" y="323241"/>
                    <a:pt x="413537" y="391821"/>
                    <a:pt x="457428" y="444399"/>
                  </a:cubicBezTo>
                  <a:cubicBezTo>
                    <a:pt x="501319" y="496977"/>
                    <a:pt x="561670" y="539954"/>
                    <a:pt x="638479" y="573329"/>
                  </a:cubicBezTo>
                  <a:lnTo>
                    <a:pt x="635736" y="585674"/>
                  </a:lnTo>
                  <a:cubicBezTo>
                    <a:pt x="627049" y="584759"/>
                    <a:pt x="618820" y="584302"/>
                    <a:pt x="611047" y="584302"/>
                  </a:cubicBezTo>
                  <a:cubicBezTo>
                    <a:pt x="580415" y="584302"/>
                    <a:pt x="556184" y="592989"/>
                    <a:pt x="538353" y="610362"/>
                  </a:cubicBezTo>
                  <a:cubicBezTo>
                    <a:pt x="534695" y="613563"/>
                    <a:pt x="531952" y="615163"/>
                    <a:pt x="530123" y="615163"/>
                  </a:cubicBezTo>
                  <a:cubicBezTo>
                    <a:pt x="524179" y="615163"/>
                    <a:pt x="503605" y="595046"/>
                    <a:pt x="468401" y="554813"/>
                  </a:cubicBezTo>
                  <a:cubicBezTo>
                    <a:pt x="433197" y="514579"/>
                    <a:pt x="405422" y="469888"/>
                    <a:pt x="385076" y="420739"/>
                  </a:cubicBezTo>
                  <a:cubicBezTo>
                    <a:pt x="364731" y="371590"/>
                    <a:pt x="350443" y="310896"/>
                    <a:pt x="342214" y="238659"/>
                  </a:cubicBezTo>
                  <a:lnTo>
                    <a:pt x="325069" y="238659"/>
                  </a:lnTo>
                  <a:cubicBezTo>
                    <a:pt x="319582" y="327813"/>
                    <a:pt x="299351" y="398450"/>
                    <a:pt x="264376" y="450571"/>
                  </a:cubicBezTo>
                  <a:cubicBezTo>
                    <a:pt x="229400" y="502692"/>
                    <a:pt x="143789" y="563499"/>
                    <a:pt x="7543" y="632994"/>
                  </a:cubicBezTo>
                  <a:lnTo>
                    <a:pt x="0" y="622021"/>
                  </a:lnTo>
                  <a:cubicBezTo>
                    <a:pt x="104699" y="554813"/>
                    <a:pt x="173507" y="494462"/>
                    <a:pt x="206425" y="440970"/>
                  </a:cubicBezTo>
                  <a:cubicBezTo>
                    <a:pt x="239344" y="387477"/>
                    <a:pt x="258318" y="320040"/>
                    <a:pt x="263347" y="238659"/>
                  </a:cubicBezTo>
                  <a:lnTo>
                    <a:pt x="58293" y="238659"/>
                  </a:lnTo>
                  <a:cubicBezTo>
                    <a:pt x="48234" y="238659"/>
                    <a:pt x="38633" y="240259"/>
                    <a:pt x="29489" y="243459"/>
                  </a:cubicBezTo>
                  <a:lnTo>
                    <a:pt x="17145" y="211227"/>
                  </a:lnTo>
                  <a:cubicBezTo>
                    <a:pt x="24460" y="213513"/>
                    <a:pt x="35890" y="214656"/>
                    <a:pt x="51435" y="214656"/>
                  </a:cubicBezTo>
                  <a:lnTo>
                    <a:pt x="264718" y="214656"/>
                  </a:lnTo>
                  <a:cubicBezTo>
                    <a:pt x="266090" y="191796"/>
                    <a:pt x="266776" y="164249"/>
                    <a:pt x="266776" y="132017"/>
                  </a:cubicBezTo>
                  <a:cubicBezTo>
                    <a:pt x="266776" y="99784"/>
                    <a:pt x="265633" y="55779"/>
                    <a:pt x="26334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22" name="文本框 21">
              <a:extLst>
                <a:ext uri="{FF2B5EF4-FFF2-40B4-BE49-F238E27FC236}">
                  <a16:creationId xmlns:a16="http://schemas.microsoft.com/office/drawing/2014/main" id="{0B968EB1-6AAB-8202-1A38-EC1B8DECE6B1}"/>
                </a:ext>
              </a:extLst>
            </p:cNvPr>
            <p:cNvSpPr txBox="1"/>
            <p:nvPr/>
          </p:nvSpPr>
          <p:spPr>
            <a:xfrm>
              <a:off x="4909171" y="3036378"/>
              <a:ext cx="320955" cy="623392"/>
            </a:xfrm>
            <a:custGeom>
              <a:avLst/>
              <a:gdLst/>
              <a:ahLst/>
              <a:cxnLst/>
              <a:rect l="l" t="t" r="r" b="b"/>
              <a:pathLst>
                <a:path w="320955" h="623392">
                  <a:moveTo>
                    <a:pt x="182423" y="0"/>
                  </a:moveTo>
                  <a:cubicBezTo>
                    <a:pt x="197968" y="2743"/>
                    <a:pt x="213627" y="6172"/>
                    <a:pt x="229401" y="10287"/>
                  </a:cubicBezTo>
                  <a:cubicBezTo>
                    <a:pt x="245174" y="14402"/>
                    <a:pt x="253861" y="17373"/>
                    <a:pt x="255461" y="19202"/>
                  </a:cubicBezTo>
                  <a:cubicBezTo>
                    <a:pt x="257061" y="21031"/>
                    <a:pt x="257861" y="22631"/>
                    <a:pt x="257861" y="24003"/>
                  </a:cubicBezTo>
                  <a:cubicBezTo>
                    <a:pt x="257861" y="28118"/>
                    <a:pt x="254432" y="30975"/>
                    <a:pt x="247574" y="32575"/>
                  </a:cubicBezTo>
                  <a:cubicBezTo>
                    <a:pt x="240716" y="34175"/>
                    <a:pt x="234544" y="38405"/>
                    <a:pt x="229058" y="45263"/>
                  </a:cubicBezTo>
                  <a:cubicBezTo>
                    <a:pt x="223571" y="52121"/>
                    <a:pt x="215570" y="66294"/>
                    <a:pt x="205055" y="87782"/>
                  </a:cubicBezTo>
                  <a:lnTo>
                    <a:pt x="237287" y="87782"/>
                  </a:lnTo>
                  <a:lnTo>
                    <a:pt x="248946" y="65837"/>
                  </a:lnTo>
                  <a:cubicBezTo>
                    <a:pt x="251689" y="60807"/>
                    <a:pt x="254432" y="58293"/>
                    <a:pt x="257175" y="58293"/>
                  </a:cubicBezTo>
                  <a:cubicBezTo>
                    <a:pt x="259919" y="58293"/>
                    <a:pt x="269063" y="62865"/>
                    <a:pt x="284607" y="72009"/>
                  </a:cubicBezTo>
                  <a:cubicBezTo>
                    <a:pt x="300152" y="81153"/>
                    <a:pt x="310096" y="87554"/>
                    <a:pt x="314440" y="91211"/>
                  </a:cubicBezTo>
                  <a:cubicBezTo>
                    <a:pt x="318783" y="94869"/>
                    <a:pt x="320955" y="98069"/>
                    <a:pt x="320955" y="100812"/>
                  </a:cubicBezTo>
                  <a:cubicBezTo>
                    <a:pt x="320955" y="106756"/>
                    <a:pt x="312268" y="113614"/>
                    <a:pt x="294894" y="121386"/>
                  </a:cubicBezTo>
                  <a:lnTo>
                    <a:pt x="294894" y="532866"/>
                  </a:lnTo>
                  <a:cubicBezTo>
                    <a:pt x="294894" y="558927"/>
                    <a:pt x="291237" y="577100"/>
                    <a:pt x="283922" y="587387"/>
                  </a:cubicBezTo>
                  <a:cubicBezTo>
                    <a:pt x="276606" y="597674"/>
                    <a:pt x="265405" y="606247"/>
                    <a:pt x="250317" y="613105"/>
                  </a:cubicBezTo>
                  <a:cubicBezTo>
                    <a:pt x="235230" y="619963"/>
                    <a:pt x="225514" y="623392"/>
                    <a:pt x="221171" y="623392"/>
                  </a:cubicBezTo>
                  <a:cubicBezTo>
                    <a:pt x="216828" y="623392"/>
                    <a:pt x="213741" y="620649"/>
                    <a:pt x="211913" y="615162"/>
                  </a:cubicBezTo>
                  <a:cubicBezTo>
                    <a:pt x="207341" y="600532"/>
                    <a:pt x="200940" y="589445"/>
                    <a:pt x="192710" y="581901"/>
                  </a:cubicBezTo>
                  <a:cubicBezTo>
                    <a:pt x="184481" y="574357"/>
                    <a:pt x="167564" y="565328"/>
                    <a:pt x="141961" y="554812"/>
                  </a:cubicBezTo>
                  <a:lnTo>
                    <a:pt x="148133" y="542468"/>
                  </a:lnTo>
                  <a:cubicBezTo>
                    <a:pt x="183795" y="551154"/>
                    <a:pt x="206998" y="555498"/>
                    <a:pt x="217742" y="555498"/>
                  </a:cubicBezTo>
                  <a:cubicBezTo>
                    <a:pt x="228486" y="555498"/>
                    <a:pt x="235116" y="553669"/>
                    <a:pt x="237630" y="550011"/>
                  </a:cubicBezTo>
                  <a:cubicBezTo>
                    <a:pt x="240145" y="546354"/>
                    <a:pt x="241402" y="540182"/>
                    <a:pt x="241402" y="531495"/>
                  </a:cubicBezTo>
                  <a:lnTo>
                    <a:pt x="241402" y="378561"/>
                  </a:lnTo>
                  <a:lnTo>
                    <a:pt x="232487" y="378561"/>
                  </a:lnTo>
                  <a:cubicBezTo>
                    <a:pt x="201397" y="461772"/>
                    <a:pt x="126873" y="540867"/>
                    <a:pt x="8916" y="615848"/>
                  </a:cubicBezTo>
                  <a:lnTo>
                    <a:pt x="0" y="605561"/>
                  </a:lnTo>
                  <a:cubicBezTo>
                    <a:pt x="42063" y="573100"/>
                    <a:pt x="78753" y="536410"/>
                    <a:pt x="110071" y="495490"/>
                  </a:cubicBezTo>
                  <a:cubicBezTo>
                    <a:pt x="141390" y="454571"/>
                    <a:pt x="163678" y="415595"/>
                    <a:pt x="176937" y="378561"/>
                  </a:cubicBezTo>
                  <a:lnTo>
                    <a:pt x="93955" y="378561"/>
                  </a:lnTo>
                  <a:cubicBezTo>
                    <a:pt x="81611" y="378561"/>
                    <a:pt x="72009" y="380162"/>
                    <a:pt x="65151" y="383362"/>
                  </a:cubicBezTo>
                  <a:lnTo>
                    <a:pt x="52807" y="353187"/>
                  </a:lnTo>
                  <a:cubicBezTo>
                    <a:pt x="62408" y="355473"/>
                    <a:pt x="73838" y="356616"/>
                    <a:pt x="87097" y="356616"/>
                  </a:cubicBezTo>
                  <a:lnTo>
                    <a:pt x="111786" y="356616"/>
                  </a:lnTo>
                  <a:lnTo>
                    <a:pt x="111786" y="128244"/>
                  </a:lnTo>
                  <a:cubicBezTo>
                    <a:pt x="111786" y="105384"/>
                    <a:pt x="111329" y="85039"/>
                    <a:pt x="110414" y="67208"/>
                  </a:cubicBezTo>
                  <a:cubicBezTo>
                    <a:pt x="123216" y="72237"/>
                    <a:pt x="136475" y="79095"/>
                    <a:pt x="150191" y="87782"/>
                  </a:cubicBezTo>
                  <a:lnTo>
                    <a:pt x="178994" y="87782"/>
                  </a:lnTo>
                  <a:cubicBezTo>
                    <a:pt x="182195" y="64008"/>
                    <a:pt x="183338" y="34747"/>
                    <a:pt x="182423" y="0"/>
                  </a:cubicBezTo>
                  <a:close/>
                  <a:moveTo>
                    <a:pt x="161849" y="106985"/>
                  </a:moveTo>
                  <a:lnTo>
                    <a:pt x="161849" y="176936"/>
                  </a:lnTo>
                  <a:lnTo>
                    <a:pt x="241402" y="176936"/>
                  </a:lnTo>
                  <a:lnTo>
                    <a:pt x="241402" y="106985"/>
                  </a:lnTo>
                  <a:lnTo>
                    <a:pt x="161849" y="106985"/>
                  </a:lnTo>
                  <a:close/>
                  <a:moveTo>
                    <a:pt x="161849" y="195453"/>
                  </a:moveTo>
                  <a:lnTo>
                    <a:pt x="161849" y="264033"/>
                  </a:lnTo>
                  <a:lnTo>
                    <a:pt x="241402" y="264033"/>
                  </a:lnTo>
                  <a:lnTo>
                    <a:pt x="241402" y="195453"/>
                  </a:lnTo>
                  <a:lnTo>
                    <a:pt x="161849" y="195453"/>
                  </a:lnTo>
                  <a:close/>
                  <a:moveTo>
                    <a:pt x="161849" y="281864"/>
                  </a:moveTo>
                  <a:lnTo>
                    <a:pt x="161849" y="356616"/>
                  </a:lnTo>
                  <a:lnTo>
                    <a:pt x="241402" y="356616"/>
                  </a:lnTo>
                  <a:lnTo>
                    <a:pt x="241402" y="281864"/>
                  </a:lnTo>
                  <a:lnTo>
                    <a:pt x="161849" y="281864"/>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21" name="文本框 20">
              <a:extLst>
                <a:ext uri="{FF2B5EF4-FFF2-40B4-BE49-F238E27FC236}">
                  <a16:creationId xmlns:a16="http://schemas.microsoft.com/office/drawing/2014/main" id="{470942BF-0EAB-98B0-39E5-2B470B8E905D}"/>
                </a:ext>
              </a:extLst>
            </p:cNvPr>
            <p:cNvSpPr txBox="1"/>
            <p:nvPr/>
          </p:nvSpPr>
          <p:spPr>
            <a:xfrm>
              <a:off x="5594971" y="3036378"/>
              <a:ext cx="320955" cy="623392"/>
            </a:xfrm>
            <a:custGeom>
              <a:avLst/>
              <a:gdLst/>
              <a:ahLst/>
              <a:cxnLst/>
              <a:rect l="l" t="t" r="r" b="b"/>
              <a:pathLst>
                <a:path w="320955" h="623392">
                  <a:moveTo>
                    <a:pt x="182423" y="0"/>
                  </a:moveTo>
                  <a:cubicBezTo>
                    <a:pt x="197968" y="2743"/>
                    <a:pt x="213627" y="6172"/>
                    <a:pt x="229400" y="10287"/>
                  </a:cubicBezTo>
                  <a:cubicBezTo>
                    <a:pt x="245174" y="14402"/>
                    <a:pt x="253861" y="17373"/>
                    <a:pt x="255461" y="19202"/>
                  </a:cubicBezTo>
                  <a:cubicBezTo>
                    <a:pt x="257061" y="21031"/>
                    <a:pt x="257861" y="22631"/>
                    <a:pt x="257861" y="24003"/>
                  </a:cubicBezTo>
                  <a:cubicBezTo>
                    <a:pt x="257861" y="28118"/>
                    <a:pt x="254432" y="30975"/>
                    <a:pt x="247574" y="32575"/>
                  </a:cubicBezTo>
                  <a:cubicBezTo>
                    <a:pt x="240716" y="34175"/>
                    <a:pt x="234544" y="38405"/>
                    <a:pt x="229058" y="45263"/>
                  </a:cubicBezTo>
                  <a:cubicBezTo>
                    <a:pt x="223571" y="52121"/>
                    <a:pt x="215570" y="66294"/>
                    <a:pt x="205055" y="87782"/>
                  </a:cubicBezTo>
                  <a:lnTo>
                    <a:pt x="237287" y="87782"/>
                  </a:lnTo>
                  <a:lnTo>
                    <a:pt x="248946" y="65837"/>
                  </a:lnTo>
                  <a:cubicBezTo>
                    <a:pt x="251689" y="60807"/>
                    <a:pt x="254432" y="58293"/>
                    <a:pt x="257175" y="58293"/>
                  </a:cubicBezTo>
                  <a:cubicBezTo>
                    <a:pt x="259919" y="58293"/>
                    <a:pt x="269063" y="62865"/>
                    <a:pt x="284607" y="72009"/>
                  </a:cubicBezTo>
                  <a:cubicBezTo>
                    <a:pt x="300152" y="81153"/>
                    <a:pt x="310096" y="87554"/>
                    <a:pt x="314440" y="91211"/>
                  </a:cubicBezTo>
                  <a:cubicBezTo>
                    <a:pt x="318783" y="94869"/>
                    <a:pt x="320955" y="98069"/>
                    <a:pt x="320955" y="100812"/>
                  </a:cubicBezTo>
                  <a:cubicBezTo>
                    <a:pt x="320955" y="106756"/>
                    <a:pt x="312268" y="113614"/>
                    <a:pt x="294894" y="121386"/>
                  </a:cubicBezTo>
                  <a:lnTo>
                    <a:pt x="294894" y="532866"/>
                  </a:lnTo>
                  <a:cubicBezTo>
                    <a:pt x="294894" y="558927"/>
                    <a:pt x="291237" y="577100"/>
                    <a:pt x="283922" y="587387"/>
                  </a:cubicBezTo>
                  <a:cubicBezTo>
                    <a:pt x="276606" y="597674"/>
                    <a:pt x="265405" y="606247"/>
                    <a:pt x="250317" y="613105"/>
                  </a:cubicBezTo>
                  <a:cubicBezTo>
                    <a:pt x="235230" y="619963"/>
                    <a:pt x="225514" y="623392"/>
                    <a:pt x="221171" y="623392"/>
                  </a:cubicBezTo>
                  <a:cubicBezTo>
                    <a:pt x="216827" y="623392"/>
                    <a:pt x="213741" y="620649"/>
                    <a:pt x="211913" y="615162"/>
                  </a:cubicBezTo>
                  <a:cubicBezTo>
                    <a:pt x="207341" y="600532"/>
                    <a:pt x="200940" y="589445"/>
                    <a:pt x="192710" y="581901"/>
                  </a:cubicBezTo>
                  <a:cubicBezTo>
                    <a:pt x="184481" y="574357"/>
                    <a:pt x="167564" y="565328"/>
                    <a:pt x="141961" y="554812"/>
                  </a:cubicBezTo>
                  <a:lnTo>
                    <a:pt x="148133" y="542468"/>
                  </a:lnTo>
                  <a:cubicBezTo>
                    <a:pt x="183795" y="551154"/>
                    <a:pt x="206998" y="555498"/>
                    <a:pt x="217742" y="555498"/>
                  </a:cubicBezTo>
                  <a:cubicBezTo>
                    <a:pt x="228486" y="555498"/>
                    <a:pt x="235116" y="553669"/>
                    <a:pt x="237630" y="550011"/>
                  </a:cubicBezTo>
                  <a:cubicBezTo>
                    <a:pt x="240145" y="546354"/>
                    <a:pt x="241402" y="540182"/>
                    <a:pt x="241402" y="531495"/>
                  </a:cubicBezTo>
                  <a:lnTo>
                    <a:pt x="241402" y="378561"/>
                  </a:lnTo>
                  <a:lnTo>
                    <a:pt x="232487" y="378561"/>
                  </a:lnTo>
                  <a:cubicBezTo>
                    <a:pt x="201397" y="461772"/>
                    <a:pt x="126873" y="540867"/>
                    <a:pt x="8916" y="615848"/>
                  </a:cubicBezTo>
                  <a:lnTo>
                    <a:pt x="0" y="605561"/>
                  </a:lnTo>
                  <a:cubicBezTo>
                    <a:pt x="42063" y="573100"/>
                    <a:pt x="78753" y="536410"/>
                    <a:pt x="110071" y="495490"/>
                  </a:cubicBezTo>
                  <a:cubicBezTo>
                    <a:pt x="141389" y="454571"/>
                    <a:pt x="163678" y="415595"/>
                    <a:pt x="176937" y="378561"/>
                  </a:cubicBezTo>
                  <a:lnTo>
                    <a:pt x="93955" y="378561"/>
                  </a:lnTo>
                  <a:cubicBezTo>
                    <a:pt x="81611" y="378561"/>
                    <a:pt x="72009" y="380162"/>
                    <a:pt x="65151" y="383362"/>
                  </a:cubicBezTo>
                  <a:lnTo>
                    <a:pt x="52807" y="353187"/>
                  </a:lnTo>
                  <a:cubicBezTo>
                    <a:pt x="62408" y="355473"/>
                    <a:pt x="73838" y="356616"/>
                    <a:pt x="87097" y="356616"/>
                  </a:cubicBezTo>
                  <a:lnTo>
                    <a:pt x="111786" y="356616"/>
                  </a:lnTo>
                  <a:lnTo>
                    <a:pt x="111786" y="128244"/>
                  </a:lnTo>
                  <a:cubicBezTo>
                    <a:pt x="111786" y="105384"/>
                    <a:pt x="111329" y="85039"/>
                    <a:pt x="110414" y="67208"/>
                  </a:cubicBezTo>
                  <a:cubicBezTo>
                    <a:pt x="123216" y="72237"/>
                    <a:pt x="136475" y="79095"/>
                    <a:pt x="150191" y="87782"/>
                  </a:cubicBezTo>
                  <a:lnTo>
                    <a:pt x="178994" y="87782"/>
                  </a:lnTo>
                  <a:cubicBezTo>
                    <a:pt x="182195" y="64008"/>
                    <a:pt x="183338" y="34747"/>
                    <a:pt x="182423" y="0"/>
                  </a:cubicBezTo>
                  <a:close/>
                  <a:moveTo>
                    <a:pt x="161849" y="106985"/>
                  </a:moveTo>
                  <a:lnTo>
                    <a:pt x="161849" y="176936"/>
                  </a:lnTo>
                  <a:lnTo>
                    <a:pt x="241402" y="176936"/>
                  </a:lnTo>
                  <a:lnTo>
                    <a:pt x="241402" y="106985"/>
                  </a:lnTo>
                  <a:lnTo>
                    <a:pt x="161849" y="106985"/>
                  </a:lnTo>
                  <a:close/>
                  <a:moveTo>
                    <a:pt x="161849" y="195453"/>
                  </a:moveTo>
                  <a:lnTo>
                    <a:pt x="161849" y="264033"/>
                  </a:lnTo>
                  <a:lnTo>
                    <a:pt x="241402" y="264033"/>
                  </a:lnTo>
                  <a:lnTo>
                    <a:pt x="241402" y="195453"/>
                  </a:lnTo>
                  <a:lnTo>
                    <a:pt x="161849" y="195453"/>
                  </a:lnTo>
                  <a:close/>
                  <a:moveTo>
                    <a:pt x="161849" y="281864"/>
                  </a:moveTo>
                  <a:lnTo>
                    <a:pt x="161849" y="356616"/>
                  </a:lnTo>
                  <a:lnTo>
                    <a:pt x="241402" y="356616"/>
                  </a:lnTo>
                  <a:lnTo>
                    <a:pt x="241402" y="281864"/>
                  </a:lnTo>
                  <a:lnTo>
                    <a:pt x="161849" y="281864"/>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20" name="文本框 19">
              <a:extLst>
                <a:ext uri="{FF2B5EF4-FFF2-40B4-BE49-F238E27FC236}">
                  <a16:creationId xmlns:a16="http://schemas.microsoft.com/office/drawing/2014/main" id="{9105E56A-FE16-D671-C2D9-455E8595B08F}"/>
                </a:ext>
              </a:extLst>
            </p:cNvPr>
            <p:cNvSpPr txBox="1"/>
            <p:nvPr/>
          </p:nvSpPr>
          <p:spPr>
            <a:xfrm>
              <a:off x="5210238" y="3037750"/>
              <a:ext cx="250317" cy="628193"/>
            </a:xfrm>
            <a:custGeom>
              <a:avLst/>
              <a:gdLst/>
              <a:ahLst/>
              <a:cxnLst/>
              <a:rect l="l" t="t" r="r" b="b"/>
              <a:pathLst>
                <a:path w="250317" h="628193">
                  <a:moveTo>
                    <a:pt x="104927" y="0"/>
                  </a:moveTo>
                  <a:cubicBezTo>
                    <a:pt x="163906" y="18288"/>
                    <a:pt x="193395" y="31090"/>
                    <a:pt x="193395" y="38405"/>
                  </a:cubicBezTo>
                  <a:cubicBezTo>
                    <a:pt x="193395" y="42520"/>
                    <a:pt x="184023" y="47321"/>
                    <a:pt x="165277" y="52807"/>
                  </a:cubicBezTo>
                  <a:lnTo>
                    <a:pt x="165277" y="181052"/>
                  </a:lnTo>
                  <a:lnTo>
                    <a:pt x="183108" y="151562"/>
                  </a:lnTo>
                  <a:cubicBezTo>
                    <a:pt x="186766" y="145619"/>
                    <a:pt x="190766" y="142647"/>
                    <a:pt x="195110" y="142647"/>
                  </a:cubicBezTo>
                  <a:cubicBezTo>
                    <a:pt x="199453" y="142647"/>
                    <a:pt x="209740" y="150876"/>
                    <a:pt x="225971" y="167336"/>
                  </a:cubicBezTo>
                  <a:cubicBezTo>
                    <a:pt x="242201" y="183795"/>
                    <a:pt x="250317" y="194310"/>
                    <a:pt x="250317" y="198882"/>
                  </a:cubicBezTo>
                  <a:cubicBezTo>
                    <a:pt x="250317" y="203912"/>
                    <a:pt x="244830" y="206426"/>
                    <a:pt x="233857" y="206426"/>
                  </a:cubicBezTo>
                  <a:lnTo>
                    <a:pt x="165277" y="206426"/>
                  </a:lnTo>
                  <a:lnTo>
                    <a:pt x="165277" y="546583"/>
                  </a:lnTo>
                  <a:cubicBezTo>
                    <a:pt x="165277" y="567157"/>
                    <a:pt x="163334" y="581444"/>
                    <a:pt x="159448" y="589445"/>
                  </a:cubicBezTo>
                  <a:cubicBezTo>
                    <a:pt x="155562" y="597446"/>
                    <a:pt x="144018" y="605905"/>
                    <a:pt x="124815" y="614820"/>
                  </a:cubicBezTo>
                  <a:cubicBezTo>
                    <a:pt x="105613" y="623735"/>
                    <a:pt x="92811" y="628193"/>
                    <a:pt x="86410" y="628193"/>
                  </a:cubicBezTo>
                  <a:cubicBezTo>
                    <a:pt x="81838" y="628193"/>
                    <a:pt x="79095" y="624078"/>
                    <a:pt x="78181" y="615849"/>
                  </a:cubicBezTo>
                  <a:cubicBezTo>
                    <a:pt x="76809" y="604419"/>
                    <a:pt x="71551" y="594475"/>
                    <a:pt x="62407" y="586016"/>
                  </a:cubicBezTo>
                  <a:cubicBezTo>
                    <a:pt x="53263" y="577558"/>
                    <a:pt x="34290" y="567614"/>
                    <a:pt x="5486" y="556184"/>
                  </a:cubicBezTo>
                  <a:lnTo>
                    <a:pt x="10972" y="543840"/>
                  </a:lnTo>
                  <a:cubicBezTo>
                    <a:pt x="49834" y="552984"/>
                    <a:pt x="74295" y="557556"/>
                    <a:pt x="84353" y="557556"/>
                  </a:cubicBezTo>
                  <a:cubicBezTo>
                    <a:pt x="94411" y="557556"/>
                    <a:pt x="100584" y="555041"/>
                    <a:pt x="102870" y="550012"/>
                  </a:cubicBezTo>
                  <a:cubicBezTo>
                    <a:pt x="105156" y="544983"/>
                    <a:pt x="106299" y="535382"/>
                    <a:pt x="106299" y="521208"/>
                  </a:cubicBezTo>
                  <a:lnTo>
                    <a:pt x="106299" y="206426"/>
                  </a:lnTo>
                  <a:lnTo>
                    <a:pt x="41148" y="206426"/>
                  </a:lnTo>
                  <a:cubicBezTo>
                    <a:pt x="29718" y="206426"/>
                    <a:pt x="19888" y="207569"/>
                    <a:pt x="11658" y="209855"/>
                  </a:cubicBezTo>
                  <a:lnTo>
                    <a:pt x="0" y="183109"/>
                  </a:lnTo>
                  <a:cubicBezTo>
                    <a:pt x="9601" y="185395"/>
                    <a:pt x="21031" y="186538"/>
                    <a:pt x="34290" y="186538"/>
                  </a:cubicBezTo>
                  <a:lnTo>
                    <a:pt x="106299" y="186538"/>
                  </a:lnTo>
                  <a:lnTo>
                    <a:pt x="106299" y="74067"/>
                  </a:lnTo>
                  <a:cubicBezTo>
                    <a:pt x="106299" y="47549"/>
                    <a:pt x="105841" y="22860"/>
                    <a:pt x="10492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19" name="文本框 18">
              <a:extLst>
                <a:ext uri="{FF2B5EF4-FFF2-40B4-BE49-F238E27FC236}">
                  <a16:creationId xmlns:a16="http://schemas.microsoft.com/office/drawing/2014/main" id="{7E5FFF0B-7472-F6F4-C74E-C63BE0DAEEC3}"/>
                </a:ext>
              </a:extLst>
            </p:cNvPr>
            <p:cNvSpPr txBox="1"/>
            <p:nvPr/>
          </p:nvSpPr>
          <p:spPr>
            <a:xfrm>
              <a:off x="5896038" y="3037750"/>
              <a:ext cx="250317" cy="628193"/>
            </a:xfrm>
            <a:custGeom>
              <a:avLst/>
              <a:gdLst/>
              <a:ahLst/>
              <a:cxnLst/>
              <a:rect l="l" t="t" r="r" b="b"/>
              <a:pathLst>
                <a:path w="250317" h="628193">
                  <a:moveTo>
                    <a:pt x="104927" y="0"/>
                  </a:moveTo>
                  <a:cubicBezTo>
                    <a:pt x="163906" y="18288"/>
                    <a:pt x="193395" y="31090"/>
                    <a:pt x="193395" y="38405"/>
                  </a:cubicBezTo>
                  <a:cubicBezTo>
                    <a:pt x="193395" y="42520"/>
                    <a:pt x="184023" y="47321"/>
                    <a:pt x="165277" y="52807"/>
                  </a:cubicBezTo>
                  <a:lnTo>
                    <a:pt x="165277" y="181052"/>
                  </a:lnTo>
                  <a:lnTo>
                    <a:pt x="183108" y="151562"/>
                  </a:lnTo>
                  <a:cubicBezTo>
                    <a:pt x="186766" y="145619"/>
                    <a:pt x="190766" y="142647"/>
                    <a:pt x="195110" y="142647"/>
                  </a:cubicBezTo>
                  <a:cubicBezTo>
                    <a:pt x="199453" y="142647"/>
                    <a:pt x="209740" y="150876"/>
                    <a:pt x="225971" y="167336"/>
                  </a:cubicBezTo>
                  <a:cubicBezTo>
                    <a:pt x="242201" y="183795"/>
                    <a:pt x="250317" y="194310"/>
                    <a:pt x="250317" y="198882"/>
                  </a:cubicBezTo>
                  <a:cubicBezTo>
                    <a:pt x="250317" y="203912"/>
                    <a:pt x="244830" y="206426"/>
                    <a:pt x="233857" y="206426"/>
                  </a:cubicBezTo>
                  <a:lnTo>
                    <a:pt x="165277" y="206426"/>
                  </a:lnTo>
                  <a:lnTo>
                    <a:pt x="165277" y="546583"/>
                  </a:lnTo>
                  <a:cubicBezTo>
                    <a:pt x="165277" y="567157"/>
                    <a:pt x="163334" y="581444"/>
                    <a:pt x="159448" y="589445"/>
                  </a:cubicBezTo>
                  <a:cubicBezTo>
                    <a:pt x="155562" y="597446"/>
                    <a:pt x="144018" y="605905"/>
                    <a:pt x="124815" y="614820"/>
                  </a:cubicBezTo>
                  <a:cubicBezTo>
                    <a:pt x="105613" y="623735"/>
                    <a:pt x="92811" y="628193"/>
                    <a:pt x="86411" y="628193"/>
                  </a:cubicBezTo>
                  <a:cubicBezTo>
                    <a:pt x="81838" y="628193"/>
                    <a:pt x="79095" y="624078"/>
                    <a:pt x="78181" y="615849"/>
                  </a:cubicBezTo>
                  <a:cubicBezTo>
                    <a:pt x="76809" y="604419"/>
                    <a:pt x="71552" y="594475"/>
                    <a:pt x="62407" y="586016"/>
                  </a:cubicBezTo>
                  <a:cubicBezTo>
                    <a:pt x="53263" y="577558"/>
                    <a:pt x="34290" y="567614"/>
                    <a:pt x="5486" y="556184"/>
                  </a:cubicBezTo>
                  <a:lnTo>
                    <a:pt x="10972" y="543840"/>
                  </a:lnTo>
                  <a:cubicBezTo>
                    <a:pt x="49834" y="552984"/>
                    <a:pt x="74295" y="557556"/>
                    <a:pt x="84353" y="557556"/>
                  </a:cubicBezTo>
                  <a:cubicBezTo>
                    <a:pt x="94412" y="557556"/>
                    <a:pt x="100584" y="555041"/>
                    <a:pt x="102870" y="550012"/>
                  </a:cubicBezTo>
                  <a:cubicBezTo>
                    <a:pt x="105156" y="544983"/>
                    <a:pt x="106299" y="535382"/>
                    <a:pt x="106299" y="521208"/>
                  </a:cubicBezTo>
                  <a:lnTo>
                    <a:pt x="106299" y="206426"/>
                  </a:lnTo>
                  <a:lnTo>
                    <a:pt x="41148" y="206426"/>
                  </a:lnTo>
                  <a:cubicBezTo>
                    <a:pt x="29718" y="206426"/>
                    <a:pt x="19888" y="207569"/>
                    <a:pt x="11658" y="209855"/>
                  </a:cubicBezTo>
                  <a:lnTo>
                    <a:pt x="0" y="183109"/>
                  </a:lnTo>
                  <a:cubicBezTo>
                    <a:pt x="9601" y="185395"/>
                    <a:pt x="21031" y="186538"/>
                    <a:pt x="34290" y="186538"/>
                  </a:cubicBezTo>
                  <a:lnTo>
                    <a:pt x="106299" y="186538"/>
                  </a:lnTo>
                  <a:lnTo>
                    <a:pt x="106299" y="74067"/>
                  </a:lnTo>
                  <a:cubicBezTo>
                    <a:pt x="106299" y="47549"/>
                    <a:pt x="105841" y="22860"/>
                    <a:pt x="104927"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16" name="文本框 15">
              <a:extLst>
                <a:ext uri="{FF2B5EF4-FFF2-40B4-BE49-F238E27FC236}">
                  <a16:creationId xmlns:a16="http://schemas.microsoft.com/office/drawing/2014/main" id="{F15CD422-BBE4-3CCC-CF10-927A35E6A7BF}"/>
                </a:ext>
              </a:extLst>
            </p:cNvPr>
            <p:cNvSpPr txBox="1"/>
            <p:nvPr/>
          </p:nvSpPr>
          <p:spPr>
            <a:xfrm>
              <a:off x="6864387" y="3194113"/>
              <a:ext cx="635737" cy="469773"/>
            </a:xfrm>
            <a:custGeom>
              <a:avLst/>
              <a:gdLst/>
              <a:ahLst/>
              <a:cxnLst/>
              <a:rect l="l" t="t" r="r" b="b"/>
              <a:pathLst>
                <a:path w="635737" h="469773">
                  <a:moveTo>
                    <a:pt x="457429" y="0"/>
                  </a:moveTo>
                  <a:cubicBezTo>
                    <a:pt x="462915" y="0"/>
                    <a:pt x="474574" y="8572"/>
                    <a:pt x="492404" y="25717"/>
                  </a:cubicBezTo>
                  <a:cubicBezTo>
                    <a:pt x="510235" y="42862"/>
                    <a:pt x="519151" y="52921"/>
                    <a:pt x="519151" y="55892"/>
                  </a:cubicBezTo>
                  <a:cubicBezTo>
                    <a:pt x="519151" y="58864"/>
                    <a:pt x="515721" y="60350"/>
                    <a:pt x="508863" y="60350"/>
                  </a:cubicBezTo>
                  <a:lnTo>
                    <a:pt x="347701" y="60350"/>
                  </a:lnTo>
                  <a:cubicBezTo>
                    <a:pt x="316611" y="83210"/>
                    <a:pt x="295123" y="98755"/>
                    <a:pt x="283236" y="106985"/>
                  </a:cubicBezTo>
                  <a:cubicBezTo>
                    <a:pt x="316154" y="128473"/>
                    <a:pt x="340614" y="153390"/>
                    <a:pt x="356616" y="181737"/>
                  </a:cubicBezTo>
                  <a:cubicBezTo>
                    <a:pt x="417881" y="143789"/>
                    <a:pt x="462915" y="109499"/>
                    <a:pt x="491719" y="78867"/>
                  </a:cubicBezTo>
                  <a:cubicBezTo>
                    <a:pt x="504978" y="88468"/>
                    <a:pt x="518122" y="99212"/>
                    <a:pt x="531152" y="111099"/>
                  </a:cubicBezTo>
                  <a:cubicBezTo>
                    <a:pt x="544182" y="122987"/>
                    <a:pt x="551612" y="130302"/>
                    <a:pt x="553441" y="133045"/>
                  </a:cubicBezTo>
                  <a:cubicBezTo>
                    <a:pt x="555269" y="135788"/>
                    <a:pt x="556184" y="138303"/>
                    <a:pt x="556184" y="140589"/>
                  </a:cubicBezTo>
                  <a:cubicBezTo>
                    <a:pt x="556184" y="145618"/>
                    <a:pt x="552755" y="148133"/>
                    <a:pt x="545897" y="148133"/>
                  </a:cubicBezTo>
                  <a:cubicBezTo>
                    <a:pt x="543153" y="148133"/>
                    <a:pt x="539496" y="147561"/>
                    <a:pt x="534924" y="146418"/>
                  </a:cubicBezTo>
                  <a:cubicBezTo>
                    <a:pt x="530352" y="145275"/>
                    <a:pt x="525437" y="144704"/>
                    <a:pt x="520179" y="144704"/>
                  </a:cubicBezTo>
                  <a:cubicBezTo>
                    <a:pt x="514921" y="144704"/>
                    <a:pt x="502349" y="149047"/>
                    <a:pt x="482461" y="157734"/>
                  </a:cubicBezTo>
                  <a:cubicBezTo>
                    <a:pt x="462572" y="166421"/>
                    <a:pt x="442798" y="174193"/>
                    <a:pt x="423139" y="181051"/>
                  </a:cubicBezTo>
                  <a:cubicBezTo>
                    <a:pt x="439141" y="228143"/>
                    <a:pt x="463715" y="266319"/>
                    <a:pt x="496862" y="295580"/>
                  </a:cubicBezTo>
                  <a:cubicBezTo>
                    <a:pt x="530009" y="324840"/>
                    <a:pt x="576301" y="349529"/>
                    <a:pt x="635737" y="369646"/>
                  </a:cubicBezTo>
                  <a:lnTo>
                    <a:pt x="632993" y="383362"/>
                  </a:lnTo>
                  <a:cubicBezTo>
                    <a:pt x="595960" y="381533"/>
                    <a:pt x="568985" y="391592"/>
                    <a:pt x="552069" y="413537"/>
                  </a:cubicBezTo>
                  <a:cubicBezTo>
                    <a:pt x="549783" y="416738"/>
                    <a:pt x="547269" y="418338"/>
                    <a:pt x="544525" y="418338"/>
                  </a:cubicBezTo>
                  <a:cubicBezTo>
                    <a:pt x="537210" y="418338"/>
                    <a:pt x="516293" y="400736"/>
                    <a:pt x="481775" y="365531"/>
                  </a:cubicBezTo>
                  <a:cubicBezTo>
                    <a:pt x="447256" y="330327"/>
                    <a:pt x="421539" y="271119"/>
                    <a:pt x="404622" y="187909"/>
                  </a:cubicBezTo>
                  <a:lnTo>
                    <a:pt x="365532" y="201625"/>
                  </a:lnTo>
                  <a:cubicBezTo>
                    <a:pt x="376504" y="228143"/>
                    <a:pt x="381991" y="256946"/>
                    <a:pt x="381991" y="288036"/>
                  </a:cubicBezTo>
                  <a:cubicBezTo>
                    <a:pt x="381991" y="319125"/>
                    <a:pt x="378905" y="350444"/>
                    <a:pt x="372732" y="381990"/>
                  </a:cubicBezTo>
                  <a:cubicBezTo>
                    <a:pt x="366560" y="413537"/>
                    <a:pt x="351815" y="436054"/>
                    <a:pt x="328498" y="449542"/>
                  </a:cubicBezTo>
                  <a:cubicBezTo>
                    <a:pt x="305181" y="463029"/>
                    <a:pt x="289636" y="469773"/>
                    <a:pt x="281864" y="469773"/>
                  </a:cubicBezTo>
                  <a:cubicBezTo>
                    <a:pt x="277749" y="469773"/>
                    <a:pt x="274777" y="465429"/>
                    <a:pt x="272948" y="456743"/>
                  </a:cubicBezTo>
                  <a:cubicBezTo>
                    <a:pt x="267005" y="430225"/>
                    <a:pt x="240030" y="409422"/>
                    <a:pt x="192024" y="394335"/>
                  </a:cubicBezTo>
                  <a:lnTo>
                    <a:pt x="193396" y="380619"/>
                  </a:lnTo>
                  <a:cubicBezTo>
                    <a:pt x="225400" y="387934"/>
                    <a:pt x="249174" y="391592"/>
                    <a:pt x="264719" y="391592"/>
                  </a:cubicBezTo>
                  <a:cubicBezTo>
                    <a:pt x="280264" y="391592"/>
                    <a:pt x="291351" y="390106"/>
                    <a:pt x="297980" y="387134"/>
                  </a:cubicBezTo>
                  <a:cubicBezTo>
                    <a:pt x="304610" y="384162"/>
                    <a:pt x="309296" y="380162"/>
                    <a:pt x="312039" y="375132"/>
                  </a:cubicBezTo>
                  <a:cubicBezTo>
                    <a:pt x="314782" y="370103"/>
                    <a:pt x="317754" y="355701"/>
                    <a:pt x="320954" y="331927"/>
                  </a:cubicBezTo>
                  <a:cubicBezTo>
                    <a:pt x="324155" y="308153"/>
                    <a:pt x="325527" y="286664"/>
                    <a:pt x="325069" y="267462"/>
                  </a:cubicBezTo>
                  <a:cubicBezTo>
                    <a:pt x="275692" y="307238"/>
                    <a:pt x="227457" y="339242"/>
                    <a:pt x="180366" y="363474"/>
                  </a:cubicBezTo>
                  <a:cubicBezTo>
                    <a:pt x="133274" y="387705"/>
                    <a:pt x="75438" y="409880"/>
                    <a:pt x="6858" y="429996"/>
                  </a:cubicBezTo>
                  <a:lnTo>
                    <a:pt x="0" y="416280"/>
                  </a:lnTo>
                  <a:cubicBezTo>
                    <a:pt x="70866" y="386105"/>
                    <a:pt x="128702" y="355016"/>
                    <a:pt x="173508" y="323012"/>
                  </a:cubicBezTo>
                  <a:cubicBezTo>
                    <a:pt x="218313" y="291008"/>
                    <a:pt x="264947" y="248488"/>
                    <a:pt x="313411" y="195453"/>
                  </a:cubicBezTo>
                  <a:cubicBezTo>
                    <a:pt x="311582" y="188595"/>
                    <a:pt x="308382" y="180822"/>
                    <a:pt x="303810" y="172136"/>
                  </a:cubicBezTo>
                  <a:cubicBezTo>
                    <a:pt x="259461" y="207797"/>
                    <a:pt x="217170" y="236601"/>
                    <a:pt x="176937" y="258546"/>
                  </a:cubicBezTo>
                  <a:cubicBezTo>
                    <a:pt x="136703" y="280492"/>
                    <a:pt x="86868" y="301066"/>
                    <a:pt x="27432" y="320268"/>
                  </a:cubicBezTo>
                  <a:lnTo>
                    <a:pt x="19203" y="305181"/>
                  </a:lnTo>
                  <a:cubicBezTo>
                    <a:pt x="65837" y="285521"/>
                    <a:pt x="112814" y="258775"/>
                    <a:pt x="160134" y="224942"/>
                  </a:cubicBezTo>
                  <a:cubicBezTo>
                    <a:pt x="207455" y="191109"/>
                    <a:pt x="244602" y="157734"/>
                    <a:pt x="271577" y="124815"/>
                  </a:cubicBezTo>
                  <a:lnTo>
                    <a:pt x="265405" y="118643"/>
                  </a:lnTo>
                  <a:cubicBezTo>
                    <a:pt x="196367" y="163449"/>
                    <a:pt x="115672" y="197739"/>
                    <a:pt x="23317" y="221513"/>
                  </a:cubicBezTo>
                  <a:lnTo>
                    <a:pt x="15774" y="207797"/>
                  </a:lnTo>
                  <a:cubicBezTo>
                    <a:pt x="67894" y="189052"/>
                    <a:pt x="116129" y="166078"/>
                    <a:pt x="160477" y="138874"/>
                  </a:cubicBezTo>
                  <a:cubicBezTo>
                    <a:pt x="204826" y="111671"/>
                    <a:pt x="237516" y="85496"/>
                    <a:pt x="258547" y="60350"/>
                  </a:cubicBezTo>
                  <a:lnTo>
                    <a:pt x="156363" y="60350"/>
                  </a:lnTo>
                  <a:cubicBezTo>
                    <a:pt x="144018" y="60350"/>
                    <a:pt x="134417" y="61950"/>
                    <a:pt x="127559" y="65151"/>
                  </a:cubicBezTo>
                  <a:lnTo>
                    <a:pt x="117272" y="34290"/>
                  </a:lnTo>
                  <a:cubicBezTo>
                    <a:pt x="126873" y="36576"/>
                    <a:pt x="138303" y="37719"/>
                    <a:pt x="151562" y="37719"/>
                  </a:cubicBezTo>
                  <a:lnTo>
                    <a:pt x="417652" y="37719"/>
                  </a:lnTo>
                  <a:lnTo>
                    <a:pt x="444399" y="6172"/>
                  </a:lnTo>
                  <a:cubicBezTo>
                    <a:pt x="447599" y="2057"/>
                    <a:pt x="451942" y="0"/>
                    <a:pt x="457429"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15" name="文本框 14">
              <a:extLst>
                <a:ext uri="{FF2B5EF4-FFF2-40B4-BE49-F238E27FC236}">
                  <a16:creationId xmlns:a16="http://schemas.microsoft.com/office/drawing/2014/main" id="{DE5E89B8-5B55-544F-9F79-B4B84101F4DE}"/>
                </a:ext>
              </a:extLst>
            </p:cNvPr>
            <p:cNvSpPr txBox="1"/>
            <p:nvPr/>
          </p:nvSpPr>
          <p:spPr>
            <a:xfrm>
              <a:off x="4806301" y="3224287"/>
              <a:ext cx="227000" cy="404622"/>
            </a:xfrm>
            <a:custGeom>
              <a:avLst/>
              <a:gdLst/>
              <a:ahLst/>
              <a:cxnLst/>
              <a:rect l="l" t="t" r="r" b="b"/>
              <a:pathLst>
                <a:path w="227000" h="404622">
                  <a:moveTo>
                    <a:pt x="106985" y="0"/>
                  </a:moveTo>
                  <a:cubicBezTo>
                    <a:pt x="111557" y="0"/>
                    <a:pt x="123216" y="5715"/>
                    <a:pt x="141961" y="17145"/>
                  </a:cubicBezTo>
                  <a:cubicBezTo>
                    <a:pt x="160706" y="28575"/>
                    <a:pt x="170079" y="36347"/>
                    <a:pt x="170079" y="40462"/>
                  </a:cubicBezTo>
                  <a:cubicBezTo>
                    <a:pt x="170079" y="44577"/>
                    <a:pt x="160249" y="51664"/>
                    <a:pt x="140589" y="61722"/>
                  </a:cubicBezTo>
                  <a:lnTo>
                    <a:pt x="140589" y="287350"/>
                  </a:lnTo>
                  <a:lnTo>
                    <a:pt x="218771" y="222885"/>
                  </a:lnTo>
                  <a:lnTo>
                    <a:pt x="227000" y="235229"/>
                  </a:lnTo>
                  <a:cubicBezTo>
                    <a:pt x="191796" y="274549"/>
                    <a:pt x="165278" y="305410"/>
                    <a:pt x="147447" y="327812"/>
                  </a:cubicBezTo>
                  <a:cubicBezTo>
                    <a:pt x="129617" y="350215"/>
                    <a:pt x="112472" y="374218"/>
                    <a:pt x="96012" y="399821"/>
                  </a:cubicBezTo>
                  <a:cubicBezTo>
                    <a:pt x="93726" y="403022"/>
                    <a:pt x="91898" y="404622"/>
                    <a:pt x="90526" y="404622"/>
                  </a:cubicBezTo>
                  <a:cubicBezTo>
                    <a:pt x="85954" y="404622"/>
                    <a:pt x="72467" y="386563"/>
                    <a:pt x="50064" y="350444"/>
                  </a:cubicBezTo>
                  <a:cubicBezTo>
                    <a:pt x="62408" y="340385"/>
                    <a:pt x="71209" y="331241"/>
                    <a:pt x="76467" y="323012"/>
                  </a:cubicBezTo>
                  <a:cubicBezTo>
                    <a:pt x="81725" y="314782"/>
                    <a:pt x="84354" y="301981"/>
                    <a:pt x="84354" y="284607"/>
                  </a:cubicBezTo>
                  <a:lnTo>
                    <a:pt x="84354" y="55550"/>
                  </a:lnTo>
                  <a:lnTo>
                    <a:pt x="39091" y="55550"/>
                  </a:lnTo>
                  <a:cubicBezTo>
                    <a:pt x="30861" y="55550"/>
                    <a:pt x="23318" y="56693"/>
                    <a:pt x="16460" y="58979"/>
                  </a:cubicBezTo>
                  <a:lnTo>
                    <a:pt x="0" y="30861"/>
                  </a:lnTo>
                  <a:cubicBezTo>
                    <a:pt x="7773" y="33147"/>
                    <a:pt x="17374" y="34290"/>
                    <a:pt x="28804" y="34290"/>
                  </a:cubicBezTo>
                  <a:lnTo>
                    <a:pt x="82982" y="34290"/>
                  </a:lnTo>
                  <a:lnTo>
                    <a:pt x="98756" y="7544"/>
                  </a:lnTo>
                  <a:cubicBezTo>
                    <a:pt x="101956" y="2515"/>
                    <a:pt x="104699" y="0"/>
                    <a:pt x="10698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14" name="文本框 13">
              <a:extLst>
                <a:ext uri="{FF2B5EF4-FFF2-40B4-BE49-F238E27FC236}">
                  <a16:creationId xmlns:a16="http://schemas.microsoft.com/office/drawing/2014/main" id="{DC258783-BAE1-AC96-A52C-A23719702BDB}"/>
                </a:ext>
              </a:extLst>
            </p:cNvPr>
            <p:cNvSpPr txBox="1"/>
            <p:nvPr/>
          </p:nvSpPr>
          <p:spPr>
            <a:xfrm>
              <a:off x="5492101" y="3224287"/>
              <a:ext cx="227000" cy="404622"/>
            </a:xfrm>
            <a:custGeom>
              <a:avLst/>
              <a:gdLst/>
              <a:ahLst/>
              <a:cxnLst/>
              <a:rect l="l" t="t" r="r" b="b"/>
              <a:pathLst>
                <a:path w="227000" h="404622">
                  <a:moveTo>
                    <a:pt x="106985" y="0"/>
                  </a:moveTo>
                  <a:cubicBezTo>
                    <a:pt x="111557" y="0"/>
                    <a:pt x="123216" y="5715"/>
                    <a:pt x="141961" y="17145"/>
                  </a:cubicBezTo>
                  <a:cubicBezTo>
                    <a:pt x="160706" y="28575"/>
                    <a:pt x="170079" y="36347"/>
                    <a:pt x="170079" y="40462"/>
                  </a:cubicBezTo>
                  <a:cubicBezTo>
                    <a:pt x="170079" y="44577"/>
                    <a:pt x="160249" y="51664"/>
                    <a:pt x="140589" y="61722"/>
                  </a:cubicBezTo>
                  <a:lnTo>
                    <a:pt x="140589" y="287350"/>
                  </a:lnTo>
                  <a:lnTo>
                    <a:pt x="218771" y="222885"/>
                  </a:lnTo>
                  <a:lnTo>
                    <a:pt x="227000" y="235229"/>
                  </a:lnTo>
                  <a:cubicBezTo>
                    <a:pt x="191796" y="274549"/>
                    <a:pt x="165278" y="305410"/>
                    <a:pt x="147447" y="327812"/>
                  </a:cubicBezTo>
                  <a:cubicBezTo>
                    <a:pt x="129617" y="350215"/>
                    <a:pt x="112472" y="374218"/>
                    <a:pt x="96012" y="399821"/>
                  </a:cubicBezTo>
                  <a:cubicBezTo>
                    <a:pt x="93726" y="403022"/>
                    <a:pt x="91898" y="404622"/>
                    <a:pt x="90526" y="404622"/>
                  </a:cubicBezTo>
                  <a:cubicBezTo>
                    <a:pt x="85954" y="404622"/>
                    <a:pt x="72467" y="386563"/>
                    <a:pt x="50064" y="350444"/>
                  </a:cubicBezTo>
                  <a:cubicBezTo>
                    <a:pt x="62408" y="340385"/>
                    <a:pt x="71209" y="331241"/>
                    <a:pt x="76467" y="323012"/>
                  </a:cubicBezTo>
                  <a:cubicBezTo>
                    <a:pt x="81725" y="314782"/>
                    <a:pt x="84354" y="301981"/>
                    <a:pt x="84354" y="284607"/>
                  </a:cubicBezTo>
                  <a:lnTo>
                    <a:pt x="84354" y="55550"/>
                  </a:lnTo>
                  <a:lnTo>
                    <a:pt x="39091" y="55550"/>
                  </a:lnTo>
                  <a:cubicBezTo>
                    <a:pt x="30861" y="55550"/>
                    <a:pt x="23318" y="56693"/>
                    <a:pt x="16460" y="58979"/>
                  </a:cubicBezTo>
                  <a:lnTo>
                    <a:pt x="0" y="30861"/>
                  </a:lnTo>
                  <a:cubicBezTo>
                    <a:pt x="7773" y="33147"/>
                    <a:pt x="17374" y="34290"/>
                    <a:pt x="28804" y="34290"/>
                  </a:cubicBezTo>
                  <a:lnTo>
                    <a:pt x="82982" y="34290"/>
                  </a:lnTo>
                  <a:lnTo>
                    <a:pt x="98756" y="7544"/>
                  </a:lnTo>
                  <a:cubicBezTo>
                    <a:pt x="101956" y="2515"/>
                    <a:pt x="104699" y="0"/>
                    <a:pt x="106985" y="0"/>
                  </a:cubicBez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13" name="文本框 12">
              <a:extLst>
                <a:ext uri="{FF2B5EF4-FFF2-40B4-BE49-F238E27FC236}">
                  <a16:creationId xmlns:a16="http://schemas.microsoft.com/office/drawing/2014/main" id="{B843E368-D68F-50D3-CB22-E2468A79C722}"/>
                </a:ext>
              </a:extLst>
            </p:cNvPr>
            <p:cNvSpPr txBox="1"/>
            <p:nvPr/>
          </p:nvSpPr>
          <p:spPr>
            <a:xfrm>
              <a:off x="5216410" y="3308640"/>
              <a:ext cx="82982" cy="153620"/>
            </a:xfrm>
            <a:custGeom>
              <a:avLst/>
              <a:gdLst/>
              <a:ahLst/>
              <a:cxnLst/>
              <a:rect l="l" t="t" r="r" b="b"/>
              <a:pathLst>
                <a:path w="82982" h="153620">
                  <a:moveTo>
                    <a:pt x="9601" y="0"/>
                  </a:moveTo>
                  <a:cubicBezTo>
                    <a:pt x="32004" y="21489"/>
                    <a:pt x="49835" y="40691"/>
                    <a:pt x="63093" y="57608"/>
                  </a:cubicBezTo>
                  <a:cubicBezTo>
                    <a:pt x="76352" y="74524"/>
                    <a:pt x="82982" y="88811"/>
                    <a:pt x="82982" y="100470"/>
                  </a:cubicBezTo>
                  <a:cubicBezTo>
                    <a:pt x="82982" y="112129"/>
                    <a:pt x="78981" y="123902"/>
                    <a:pt x="70980" y="135789"/>
                  </a:cubicBezTo>
                  <a:cubicBezTo>
                    <a:pt x="62979" y="147676"/>
                    <a:pt x="53949" y="153620"/>
                    <a:pt x="43891" y="153620"/>
                  </a:cubicBezTo>
                  <a:cubicBezTo>
                    <a:pt x="41605" y="153620"/>
                    <a:pt x="38290" y="152134"/>
                    <a:pt x="33947" y="149162"/>
                  </a:cubicBezTo>
                  <a:cubicBezTo>
                    <a:pt x="29604" y="146190"/>
                    <a:pt x="27432" y="136932"/>
                    <a:pt x="27432" y="121387"/>
                  </a:cubicBezTo>
                  <a:cubicBezTo>
                    <a:pt x="27432" y="105842"/>
                    <a:pt x="24803" y="86411"/>
                    <a:pt x="19545" y="63094"/>
                  </a:cubicBezTo>
                  <a:cubicBezTo>
                    <a:pt x="14287" y="39777"/>
                    <a:pt x="7772" y="21717"/>
                    <a:pt x="0" y="8916"/>
                  </a:cubicBezTo>
                  <a:lnTo>
                    <a:pt x="9601"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9" name="文本框 8">
              <a:extLst>
                <a:ext uri="{FF2B5EF4-FFF2-40B4-BE49-F238E27FC236}">
                  <a16:creationId xmlns:a16="http://schemas.microsoft.com/office/drawing/2014/main" id="{A23ECE08-A07C-72C2-CC6B-F8A38EF65B75}"/>
                </a:ext>
              </a:extLst>
            </p:cNvPr>
            <p:cNvSpPr txBox="1"/>
            <p:nvPr/>
          </p:nvSpPr>
          <p:spPr>
            <a:xfrm>
              <a:off x="5756820" y="3143364"/>
              <a:ext cx="79553" cy="69951"/>
            </a:xfrm>
            <a:custGeom>
              <a:avLst/>
              <a:gdLst/>
              <a:ahLst/>
              <a:cxnLst/>
              <a:rect l="l" t="t" r="r" b="b"/>
              <a:pathLst>
                <a:path w="79553" h="69951">
                  <a:moveTo>
                    <a:pt x="0" y="0"/>
                  </a:moveTo>
                  <a:lnTo>
                    <a:pt x="79553" y="0"/>
                  </a:lnTo>
                  <a:lnTo>
                    <a:pt x="79553" y="69951"/>
                  </a:lnTo>
                  <a:lnTo>
                    <a:pt x="0" y="69951"/>
                  </a:lnTo>
                  <a:lnTo>
                    <a:pt x="0" y="0"/>
                  </a:lnTo>
                  <a:close/>
                </a:path>
              </a:pathLst>
            </a:custGeom>
            <a:grp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zh-CN" altLang="en-US" sz="5400" dirty="0"/>
            </a:p>
          </p:txBody>
        </p:sp>
        <p:sp>
          <p:nvSpPr>
            <p:cNvPr id="25" name="椭圆 24">
              <a:extLst>
                <a:ext uri="{FF2B5EF4-FFF2-40B4-BE49-F238E27FC236}">
                  <a16:creationId xmlns:a16="http://schemas.microsoft.com/office/drawing/2014/main" id="{AD52D40B-AB6F-E5A4-7ECC-97E87F90A66F}"/>
                </a:ext>
              </a:extLst>
            </p:cNvPr>
            <p:cNvSpPr/>
            <p:nvPr/>
          </p:nvSpPr>
          <p:spPr>
            <a:xfrm>
              <a:off x="4854575" y="3036378"/>
              <a:ext cx="106986" cy="106986"/>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D439AEF7-077B-C0D9-9C5E-DCD388D2B9C7}"/>
                </a:ext>
              </a:extLst>
            </p:cNvPr>
            <p:cNvSpPr/>
            <p:nvPr/>
          </p:nvSpPr>
          <p:spPr>
            <a:xfrm rot="5400000">
              <a:off x="5538177" y="3032618"/>
              <a:ext cx="117475" cy="101272"/>
            </a:xfrm>
            <a:prstGeom prst="triangl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缺角矩形 27">
              <a:extLst>
                <a:ext uri="{FF2B5EF4-FFF2-40B4-BE49-F238E27FC236}">
                  <a16:creationId xmlns:a16="http://schemas.microsoft.com/office/drawing/2014/main" id="{D8690270-E83F-3976-397A-F7FB7EC2109E}"/>
                </a:ext>
              </a:extLst>
            </p:cNvPr>
            <p:cNvSpPr/>
            <p:nvPr/>
          </p:nvSpPr>
          <p:spPr>
            <a:xfrm>
              <a:off x="5889618" y="3300932"/>
              <a:ext cx="125666" cy="125666"/>
            </a:xfrm>
            <a:prstGeom prst="plaque">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a:extLst>
              <a:ext uri="{FF2B5EF4-FFF2-40B4-BE49-F238E27FC236}">
                <a16:creationId xmlns:a16="http://schemas.microsoft.com/office/drawing/2014/main" id="{C08FBB8A-9043-BD4E-373F-9D8FF692174D}"/>
              </a:ext>
            </a:extLst>
          </p:cNvPr>
          <p:cNvSpPr/>
          <p:nvPr/>
        </p:nvSpPr>
        <p:spPr>
          <a:xfrm>
            <a:off x="912512" y="5745100"/>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8F1C8DDC-A43D-3C81-8C19-31BA7E04CB7C}"/>
              </a:ext>
            </a:extLst>
          </p:cNvPr>
          <p:cNvSpPr/>
          <p:nvPr/>
        </p:nvSpPr>
        <p:spPr>
          <a:xfrm>
            <a:off x="1760884" y="6000194"/>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26E3B231-2080-55AE-6E2A-6079166715E3}"/>
              </a:ext>
            </a:extLst>
          </p:cNvPr>
          <p:cNvCxnSpPr>
            <a:cxnSpLocks/>
            <a:endCxn id="35" idx="6"/>
          </p:cNvCxnSpPr>
          <p:nvPr/>
        </p:nvCxnSpPr>
        <p:spPr>
          <a:xfrm>
            <a:off x="-223611" y="6312584"/>
            <a:ext cx="9018550" cy="0"/>
          </a:xfrm>
          <a:prstGeom prst="line">
            <a:avLst/>
          </a:prstGeom>
          <a:ln>
            <a:gradFill>
              <a:gsLst>
                <a:gs pos="97000">
                  <a:srgbClr val="F2F1EA">
                    <a:alpha val="40000"/>
                  </a:srgbClr>
                </a:gs>
                <a:gs pos="0">
                  <a:schemeClr val="accent1">
                    <a:lumMod val="5000"/>
                    <a:lumOff val="95000"/>
                    <a:alpha val="4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3B38EA74-3C09-F6B4-4544-E8885809EC3F}"/>
              </a:ext>
            </a:extLst>
          </p:cNvPr>
          <p:cNvSpPr/>
          <p:nvPr/>
        </p:nvSpPr>
        <p:spPr>
          <a:xfrm>
            <a:off x="7773874" y="6278166"/>
            <a:ext cx="68836" cy="6883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96104206-FD48-2D51-9428-DAA6035771D0}"/>
              </a:ext>
            </a:extLst>
          </p:cNvPr>
          <p:cNvSpPr/>
          <p:nvPr/>
        </p:nvSpPr>
        <p:spPr>
          <a:xfrm>
            <a:off x="7681005" y="6185297"/>
            <a:ext cx="254574" cy="254574"/>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3EBB3F45-C749-4656-B870-0613CF1480BF}"/>
              </a:ext>
            </a:extLst>
          </p:cNvPr>
          <p:cNvSpPr/>
          <p:nvPr/>
        </p:nvSpPr>
        <p:spPr>
          <a:xfrm>
            <a:off x="8320497" y="6075363"/>
            <a:ext cx="474442" cy="474442"/>
          </a:xfrm>
          <a:prstGeom prst="ellipse">
            <a:avLst/>
          </a:prstGeom>
          <a:noFill/>
          <a:ln w="9525">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82963F4F-B085-5292-40AA-91D3A35BA505}"/>
              </a:ext>
            </a:extLst>
          </p:cNvPr>
          <p:cNvSpPr/>
          <p:nvPr/>
        </p:nvSpPr>
        <p:spPr>
          <a:xfrm>
            <a:off x="8067671" y="6238596"/>
            <a:ext cx="147976" cy="147976"/>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3B4C3490-8521-5AA7-6DEF-DE56D5B4CEF7}"/>
              </a:ext>
            </a:extLst>
          </p:cNvPr>
          <p:cNvCxnSpPr>
            <a:cxnSpLocks/>
          </p:cNvCxnSpPr>
          <p:nvPr/>
        </p:nvCxnSpPr>
        <p:spPr>
          <a:xfrm>
            <a:off x="11665009" y="6084729"/>
            <a:ext cx="0" cy="227855"/>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4A287C5-100D-86F3-D6A2-5349BD396E11}"/>
              </a:ext>
            </a:extLst>
          </p:cNvPr>
          <p:cNvCxnSpPr>
            <a:cxnSpLocks/>
          </p:cNvCxnSpPr>
          <p:nvPr/>
        </p:nvCxnSpPr>
        <p:spPr>
          <a:xfrm>
            <a:off x="11665009" y="6084729"/>
            <a:ext cx="214865"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F15348F9-8598-BACC-64B3-DF2DC5EC617F}"/>
              </a:ext>
            </a:extLst>
          </p:cNvPr>
          <p:cNvSpPr/>
          <p:nvPr/>
        </p:nvSpPr>
        <p:spPr>
          <a:xfrm>
            <a:off x="807297" y="6211878"/>
            <a:ext cx="235864" cy="235864"/>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缺角矩形 39">
            <a:extLst>
              <a:ext uri="{FF2B5EF4-FFF2-40B4-BE49-F238E27FC236}">
                <a16:creationId xmlns:a16="http://schemas.microsoft.com/office/drawing/2014/main" id="{EC71DB5E-180E-3FE0-C807-AED3EFC8E543}"/>
              </a:ext>
            </a:extLst>
          </p:cNvPr>
          <p:cNvSpPr/>
          <p:nvPr/>
        </p:nvSpPr>
        <p:spPr>
          <a:xfrm>
            <a:off x="6721143" y="5596405"/>
            <a:ext cx="225120" cy="225120"/>
          </a:xfrm>
          <a:prstGeom prst="plaque">
            <a:avLst>
              <a:gd name="adj" fmla="val 50000"/>
            </a:avLst>
          </a:prstGeom>
          <a:solidFill>
            <a:schemeClr val="bg1">
              <a:lumMod val="5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4E67D351-4C81-4C1D-0543-B6BA4C7759FB}"/>
              </a:ext>
            </a:extLst>
          </p:cNvPr>
          <p:cNvCxnSpPr>
            <a:cxnSpLocks/>
          </p:cNvCxnSpPr>
          <p:nvPr/>
        </p:nvCxnSpPr>
        <p:spPr>
          <a:xfrm>
            <a:off x="8856663" y="6312584"/>
            <a:ext cx="8582251" cy="0"/>
          </a:xfrm>
          <a:prstGeom prst="line">
            <a:avLst/>
          </a:prstGeom>
          <a:ln w="9525">
            <a:solidFill>
              <a:schemeClr val="accent1">
                <a:alpha val="41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1A4787F3-628C-19C2-E308-E7AAE8DDAC67}"/>
              </a:ext>
            </a:extLst>
          </p:cNvPr>
          <p:cNvCxnSpPr>
            <a:cxnSpLocks/>
          </p:cNvCxnSpPr>
          <p:nvPr/>
        </p:nvCxnSpPr>
        <p:spPr>
          <a:xfrm>
            <a:off x="11879874" y="4472267"/>
            <a:ext cx="0" cy="2545666"/>
          </a:xfrm>
          <a:prstGeom prst="line">
            <a:avLst/>
          </a:prstGeom>
          <a:ln>
            <a:gradFill>
              <a:gsLst>
                <a:gs pos="97000">
                  <a:srgbClr val="F2F1EA">
                    <a:alpha val="60000"/>
                  </a:srgbClr>
                </a:gs>
                <a:gs pos="0">
                  <a:schemeClr val="accent1">
                    <a:lumMod val="5000"/>
                    <a:lumOff val="95000"/>
                    <a:alpha val="0"/>
                  </a:schemeClr>
                </a:gs>
              </a:gsLst>
              <a:lin ang="5400000" scaled="0"/>
            </a:gradFill>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B1B50CF5-FA7D-D9D2-9E51-F462A386CF70}"/>
              </a:ext>
            </a:extLst>
          </p:cNvPr>
          <p:cNvSpPr/>
          <p:nvPr/>
        </p:nvSpPr>
        <p:spPr>
          <a:xfrm rot="584818">
            <a:off x="11758168" y="251347"/>
            <a:ext cx="267590" cy="262790"/>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4" name="组合 43">
            <a:extLst>
              <a:ext uri="{FF2B5EF4-FFF2-40B4-BE49-F238E27FC236}">
                <a16:creationId xmlns:a16="http://schemas.microsoft.com/office/drawing/2014/main" id="{786C474D-E753-442F-64F6-A296477EF7DC}"/>
              </a:ext>
            </a:extLst>
          </p:cNvPr>
          <p:cNvGrpSpPr/>
          <p:nvPr/>
        </p:nvGrpSpPr>
        <p:grpSpPr>
          <a:xfrm>
            <a:off x="11815515" y="653095"/>
            <a:ext cx="146048" cy="773492"/>
            <a:chOff x="11816669" y="665122"/>
            <a:chExt cx="146048" cy="773492"/>
          </a:xfrm>
        </p:grpSpPr>
        <p:sp>
          <p:nvSpPr>
            <p:cNvPr id="45" name="菱形 44">
              <a:extLst>
                <a:ext uri="{FF2B5EF4-FFF2-40B4-BE49-F238E27FC236}">
                  <a16:creationId xmlns:a16="http://schemas.microsoft.com/office/drawing/2014/main" id="{B9BCF51E-6117-5E88-0DD1-F145FFD71122}"/>
                </a:ext>
              </a:extLst>
            </p:cNvPr>
            <p:cNvSpPr/>
            <p:nvPr/>
          </p:nvSpPr>
          <p:spPr>
            <a:xfrm>
              <a:off x="11816669" y="665122"/>
              <a:ext cx="146048" cy="146048"/>
            </a:xfrm>
            <a:prstGeom prst="diamond">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a:extLst>
                <a:ext uri="{FF2B5EF4-FFF2-40B4-BE49-F238E27FC236}">
                  <a16:creationId xmlns:a16="http://schemas.microsoft.com/office/drawing/2014/main" id="{0FDD9431-0E1E-4142-B5B8-970324BCDE3B}"/>
                </a:ext>
              </a:extLst>
            </p:cNvPr>
            <p:cNvSpPr/>
            <p:nvPr/>
          </p:nvSpPr>
          <p:spPr>
            <a:xfrm>
              <a:off x="11830296" y="1116615"/>
              <a:ext cx="123334" cy="106322"/>
            </a:xfrm>
            <a:prstGeom prst="triangl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0A9B9FD2-0D3B-1573-75BE-11ED7775CEA8}"/>
                </a:ext>
              </a:extLst>
            </p:cNvPr>
            <p:cNvSpPr/>
            <p:nvPr/>
          </p:nvSpPr>
          <p:spPr>
            <a:xfrm>
              <a:off x="11835974" y="1326638"/>
              <a:ext cx="111978" cy="111976"/>
            </a:xfrm>
            <a:prstGeom prst="rect">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DF6254C7-DD12-5B2C-D708-A6479E904B79}"/>
                </a:ext>
              </a:extLst>
            </p:cNvPr>
            <p:cNvSpPr/>
            <p:nvPr/>
          </p:nvSpPr>
          <p:spPr>
            <a:xfrm>
              <a:off x="11833135" y="905110"/>
              <a:ext cx="117656" cy="117656"/>
            </a:xfrm>
            <a:prstGeom prst="ellipse">
              <a:avLst/>
            </a:prstGeom>
            <a:noFill/>
            <a:ln w="6350">
              <a:solidFill>
                <a:schemeClr val="accent2">
                  <a:lumMod val="90000"/>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794CBA71-8E25-55F7-0884-22EB42D349FD}"/>
              </a:ext>
            </a:extLst>
          </p:cNvPr>
          <p:cNvSpPr/>
          <p:nvPr/>
        </p:nvSpPr>
        <p:spPr>
          <a:xfrm>
            <a:off x="11304058" y="100942"/>
            <a:ext cx="1461282" cy="1461282"/>
          </a:xfrm>
          <a:prstGeom prst="ellipse">
            <a:avLst/>
          </a:prstGeom>
          <a:noFill/>
          <a:ln w="9525">
            <a:gradFill>
              <a:gsLst>
                <a:gs pos="6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椭圆 49">
            <a:extLst>
              <a:ext uri="{FF2B5EF4-FFF2-40B4-BE49-F238E27FC236}">
                <a16:creationId xmlns:a16="http://schemas.microsoft.com/office/drawing/2014/main" id="{6BBFCDD9-3683-2587-E0D1-9837A4BE627A}"/>
              </a:ext>
            </a:extLst>
          </p:cNvPr>
          <p:cNvSpPr/>
          <p:nvPr/>
        </p:nvSpPr>
        <p:spPr>
          <a:xfrm>
            <a:off x="10672048" y="-719841"/>
            <a:ext cx="2451442" cy="2451442"/>
          </a:xfrm>
          <a:prstGeom prst="ellipse">
            <a:avLst/>
          </a:prstGeom>
          <a:noFill/>
          <a:ln w="9525">
            <a:gradFill>
              <a:gsLst>
                <a:gs pos="8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ABCFE00A-DF0F-72BE-5527-E76AB32F1025}"/>
              </a:ext>
            </a:extLst>
          </p:cNvPr>
          <p:cNvCxnSpPr>
            <a:cxnSpLocks/>
          </p:cNvCxnSpPr>
          <p:nvPr/>
        </p:nvCxnSpPr>
        <p:spPr>
          <a:xfrm flipH="1" flipV="1">
            <a:off x="8750458" y="-68435"/>
            <a:ext cx="4183599" cy="1525843"/>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6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500" fill="hold"/>
                                        <p:tgtEl>
                                          <p:spTgt spid="30"/>
                                        </p:tgtEl>
                                        <p:attrNameLst>
                                          <p:attrName>ppt_x</p:attrName>
                                        </p:attrNameLst>
                                      </p:cBhvr>
                                      <p:tavLst>
                                        <p:tav tm="0">
                                          <p:val>
                                            <p:strVal val="0-#ppt_w/2"/>
                                          </p:val>
                                        </p:tav>
                                        <p:tav tm="100000">
                                          <p:val>
                                            <p:strVal val="#ppt_x"/>
                                          </p:val>
                                        </p:tav>
                                      </p:tavLst>
                                    </p:anim>
                                    <p:anim calcmode="lin" valueType="num">
                                      <p:cBhvr additive="base">
                                        <p:cTn id="8" dur="150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1500"/>
                                        <p:tgtEl>
                                          <p:spTgt spid="30"/>
                                        </p:tgtEl>
                                      </p:cBhvr>
                                    </p:animEffect>
                                  </p:childTnLst>
                                </p:cTn>
                              </p:par>
                              <p:par>
                                <p:cTn id="12" presetID="2" presetClass="entr" presetSubtype="8" decel="10000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1500" fill="hold"/>
                                        <p:tgtEl>
                                          <p:spTgt spid="32"/>
                                        </p:tgtEl>
                                        <p:attrNameLst>
                                          <p:attrName>ppt_x</p:attrName>
                                        </p:attrNameLst>
                                      </p:cBhvr>
                                      <p:tavLst>
                                        <p:tav tm="0">
                                          <p:val>
                                            <p:strVal val="0-#ppt_w/2"/>
                                          </p:val>
                                        </p:tav>
                                        <p:tav tm="100000">
                                          <p:val>
                                            <p:strVal val="#ppt_x"/>
                                          </p:val>
                                        </p:tav>
                                      </p:tavLst>
                                    </p:anim>
                                    <p:anim calcmode="lin" valueType="num">
                                      <p:cBhvr additive="base">
                                        <p:cTn id="15" dur="1500" fill="hold"/>
                                        <p:tgtEl>
                                          <p:spTgt spid="32"/>
                                        </p:tgtEl>
                                        <p:attrNameLst>
                                          <p:attrName>ppt_y</p:attrName>
                                        </p:attrNameLst>
                                      </p:cBhvr>
                                      <p:tavLst>
                                        <p:tav tm="0">
                                          <p:val>
                                            <p:strVal val="#ppt_y"/>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500"/>
                                        <p:tgtEl>
                                          <p:spTgt spid="32"/>
                                        </p:tgtEl>
                                      </p:cBhvr>
                                    </p:animEffect>
                                  </p:childTnLst>
                                </p:cTn>
                              </p:par>
                              <p:par>
                                <p:cTn id="19" presetID="2" presetClass="entr" presetSubtype="8" decel="10000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2500" fill="hold"/>
                                        <p:tgtEl>
                                          <p:spTgt spid="31"/>
                                        </p:tgtEl>
                                        <p:attrNameLst>
                                          <p:attrName>ppt_x</p:attrName>
                                        </p:attrNameLst>
                                      </p:cBhvr>
                                      <p:tavLst>
                                        <p:tav tm="0">
                                          <p:val>
                                            <p:strVal val="0-#ppt_w/2"/>
                                          </p:val>
                                        </p:tav>
                                        <p:tav tm="100000">
                                          <p:val>
                                            <p:strVal val="#ppt_x"/>
                                          </p:val>
                                        </p:tav>
                                      </p:tavLst>
                                    </p:anim>
                                    <p:anim calcmode="lin" valueType="num">
                                      <p:cBhvr additive="base">
                                        <p:cTn id="22" dur="2500" fill="hold"/>
                                        <p:tgtEl>
                                          <p:spTgt spid="31"/>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500"/>
                                        <p:tgtEl>
                                          <p:spTgt spid="31"/>
                                        </p:tgtEl>
                                      </p:cBhvr>
                                    </p:animEffect>
                                  </p:childTnLst>
                                </p:cTn>
                              </p:par>
                              <p:par>
                                <p:cTn id="26" presetID="2" presetClass="entr" presetSubtype="8" decel="10000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1500" fill="hold"/>
                                        <p:tgtEl>
                                          <p:spTgt spid="34"/>
                                        </p:tgtEl>
                                        <p:attrNameLst>
                                          <p:attrName>ppt_x</p:attrName>
                                        </p:attrNameLst>
                                      </p:cBhvr>
                                      <p:tavLst>
                                        <p:tav tm="0">
                                          <p:val>
                                            <p:strVal val="0-#ppt_w/2"/>
                                          </p:val>
                                        </p:tav>
                                        <p:tav tm="100000">
                                          <p:val>
                                            <p:strVal val="#ppt_x"/>
                                          </p:val>
                                        </p:tav>
                                      </p:tavLst>
                                    </p:anim>
                                    <p:anim calcmode="lin" valueType="num">
                                      <p:cBhvr additive="base">
                                        <p:cTn id="29" dur="1500" fill="hold"/>
                                        <p:tgtEl>
                                          <p:spTgt spid="34"/>
                                        </p:tgtEl>
                                        <p:attrNameLst>
                                          <p:attrName>ppt_y</p:attrName>
                                        </p:attrNameLst>
                                      </p:cBhvr>
                                      <p:tavLst>
                                        <p:tav tm="0">
                                          <p:val>
                                            <p:strVal val="#ppt_y"/>
                                          </p:val>
                                        </p:tav>
                                        <p:tav tm="100000">
                                          <p:val>
                                            <p:strVal val="#ppt_y"/>
                                          </p:val>
                                        </p:tav>
                                      </p:tavLst>
                                    </p:anim>
                                  </p:childTnLst>
                                </p:cTn>
                              </p:par>
                              <p:par>
                                <p:cTn id="30" presetID="10" presetClass="entr" presetSubtype="0" fill="hold" grpId="1"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500"/>
                                        <p:tgtEl>
                                          <p:spTgt spid="34"/>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2500" fill="hold"/>
                                        <p:tgtEl>
                                          <p:spTgt spid="35"/>
                                        </p:tgtEl>
                                        <p:attrNameLst>
                                          <p:attrName>ppt_x</p:attrName>
                                        </p:attrNameLst>
                                      </p:cBhvr>
                                      <p:tavLst>
                                        <p:tav tm="0">
                                          <p:val>
                                            <p:strVal val="0-#ppt_w/2"/>
                                          </p:val>
                                        </p:tav>
                                        <p:tav tm="100000">
                                          <p:val>
                                            <p:strVal val="#ppt_x"/>
                                          </p:val>
                                        </p:tav>
                                      </p:tavLst>
                                    </p:anim>
                                    <p:anim calcmode="lin" valueType="num">
                                      <p:cBhvr additive="base">
                                        <p:cTn id="36" dur="2500" fill="hold"/>
                                        <p:tgtEl>
                                          <p:spTgt spid="35"/>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2500"/>
                                        <p:tgtEl>
                                          <p:spTgt spid="35"/>
                                        </p:tgtEl>
                                      </p:cBhvr>
                                    </p:animEffect>
                                  </p:childTnLst>
                                </p:cTn>
                              </p:par>
                              <p:par>
                                <p:cTn id="40" presetID="2" presetClass="entr" presetSubtype="8" decel="10000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1500" fill="hold"/>
                                        <p:tgtEl>
                                          <p:spTgt spid="37"/>
                                        </p:tgtEl>
                                        <p:attrNameLst>
                                          <p:attrName>ppt_x</p:attrName>
                                        </p:attrNameLst>
                                      </p:cBhvr>
                                      <p:tavLst>
                                        <p:tav tm="0">
                                          <p:val>
                                            <p:strVal val="0-#ppt_w/2"/>
                                          </p:val>
                                        </p:tav>
                                        <p:tav tm="100000">
                                          <p:val>
                                            <p:strVal val="#ppt_x"/>
                                          </p:val>
                                        </p:tav>
                                      </p:tavLst>
                                    </p:anim>
                                    <p:anim calcmode="lin" valueType="num">
                                      <p:cBhvr additive="base">
                                        <p:cTn id="43" dur="1500" fill="hold"/>
                                        <p:tgtEl>
                                          <p:spTgt spid="37"/>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1500"/>
                                        <p:tgtEl>
                                          <p:spTgt spid="37"/>
                                        </p:tgtEl>
                                      </p:cBhvr>
                                    </p:animEffect>
                                  </p:childTnLst>
                                </p:cTn>
                              </p:par>
                              <p:par>
                                <p:cTn id="47" presetID="2" presetClass="entr" presetSubtype="8" decel="10000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 calcmode="lin" valueType="num">
                                      <p:cBhvr additive="base">
                                        <p:cTn id="49" dur="1500" fill="hold"/>
                                        <p:tgtEl>
                                          <p:spTgt spid="38"/>
                                        </p:tgtEl>
                                        <p:attrNameLst>
                                          <p:attrName>ppt_x</p:attrName>
                                        </p:attrNameLst>
                                      </p:cBhvr>
                                      <p:tavLst>
                                        <p:tav tm="0">
                                          <p:val>
                                            <p:strVal val="0-#ppt_w/2"/>
                                          </p:val>
                                        </p:tav>
                                        <p:tav tm="100000">
                                          <p:val>
                                            <p:strVal val="#ppt_x"/>
                                          </p:val>
                                        </p:tav>
                                      </p:tavLst>
                                    </p:anim>
                                    <p:anim calcmode="lin" valueType="num">
                                      <p:cBhvr additive="base">
                                        <p:cTn id="50" dur="1500" fill="hold"/>
                                        <p:tgtEl>
                                          <p:spTgt spid="3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500"/>
                                        <p:tgtEl>
                                          <p:spTgt spid="38"/>
                                        </p:tgtEl>
                                      </p:cBhvr>
                                    </p:animEffect>
                                  </p:childTnLst>
                                </p:cTn>
                              </p:par>
                              <p:par>
                                <p:cTn id="54" presetID="8" presetClass="emph" presetSubtype="0" repeatCount="indefinite" fill="hold" grpId="0" nodeType="withEffect">
                                  <p:stCondLst>
                                    <p:cond delay="0"/>
                                  </p:stCondLst>
                                  <p:childTnLst>
                                    <p:animRot by="21600000">
                                      <p:cBhvr>
                                        <p:cTn id="55" dur="12000" fill="hold"/>
                                        <p:tgtEl>
                                          <p:spTgt spid="40"/>
                                        </p:tgtEl>
                                        <p:attrNameLst>
                                          <p:attrName>r</p:attrName>
                                        </p:attrNameLst>
                                      </p:cBhvr>
                                    </p:animRot>
                                  </p:childTnLst>
                                </p:cTn>
                              </p:par>
                              <p:par>
                                <p:cTn id="56" presetID="2" presetClass="entr" presetSubtype="8" decel="10000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1500" fill="hold"/>
                                        <p:tgtEl>
                                          <p:spTgt spid="41"/>
                                        </p:tgtEl>
                                        <p:attrNameLst>
                                          <p:attrName>ppt_x</p:attrName>
                                        </p:attrNameLst>
                                      </p:cBhvr>
                                      <p:tavLst>
                                        <p:tav tm="0">
                                          <p:val>
                                            <p:strVal val="0-#ppt_w/2"/>
                                          </p:val>
                                        </p:tav>
                                        <p:tav tm="100000">
                                          <p:val>
                                            <p:strVal val="#ppt_x"/>
                                          </p:val>
                                        </p:tav>
                                      </p:tavLst>
                                    </p:anim>
                                    <p:anim calcmode="lin" valueType="num">
                                      <p:cBhvr additive="base">
                                        <p:cTn id="59" dur="1500" fill="hold"/>
                                        <p:tgtEl>
                                          <p:spTgt spid="41"/>
                                        </p:tgtEl>
                                        <p:attrNameLst>
                                          <p:attrName>ppt_y</p:attrName>
                                        </p:attrNameLst>
                                      </p:cBhvr>
                                      <p:tavLst>
                                        <p:tav tm="0">
                                          <p:val>
                                            <p:strVal val="#ppt_y"/>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500"/>
                                        <p:tgtEl>
                                          <p:spTgt spid="41"/>
                                        </p:tgtEl>
                                      </p:cBhvr>
                                    </p:animEffect>
                                  </p:childTnLst>
                                </p:cTn>
                              </p:par>
                              <p:par>
                                <p:cTn id="63" presetID="2" presetClass="entr" presetSubtype="8" decel="10000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anim calcmode="lin" valueType="num">
                                      <p:cBhvr additive="base">
                                        <p:cTn id="65" dur="1500" fill="hold"/>
                                        <p:tgtEl>
                                          <p:spTgt spid="42"/>
                                        </p:tgtEl>
                                        <p:attrNameLst>
                                          <p:attrName>ppt_x</p:attrName>
                                        </p:attrNameLst>
                                      </p:cBhvr>
                                      <p:tavLst>
                                        <p:tav tm="0">
                                          <p:val>
                                            <p:strVal val="0-#ppt_w/2"/>
                                          </p:val>
                                        </p:tav>
                                        <p:tav tm="100000">
                                          <p:val>
                                            <p:strVal val="#ppt_x"/>
                                          </p:val>
                                        </p:tav>
                                      </p:tavLst>
                                    </p:anim>
                                    <p:anim calcmode="lin" valueType="num">
                                      <p:cBhvr additive="base">
                                        <p:cTn id="66" dur="1500" fill="hold"/>
                                        <p:tgtEl>
                                          <p:spTgt spid="42"/>
                                        </p:tgtEl>
                                        <p:attrNameLst>
                                          <p:attrName>ppt_y</p:attrName>
                                        </p:attrNameLst>
                                      </p:cBhvr>
                                      <p:tavLst>
                                        <p:tav tm="0">
                                          <p:val>
                                            <p:strVal val="#ppt_y"/>
                                          </p:val>
                                        </p:tav>
                                        <p:tav tm="100000">
                                          <p:val>
                                            <p:strVal val="#ppt_y"/>
                                          </p:val>
                                        </p:tav>
                                      </p:tavLst>
                                    </p:anim>
                                  </p:childTnLst>
                                </p:cTn>
                              </p:par>
                              <p:par>
                                <p:cTn id="67" presetID="10"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1500"/>
                                        <p:tgtEl>
                                          <p:spTgt spid="42"/>
                                        </p:tgtEl>
                                      </p:cBhvr>
                                    </p:animEffect>
                                  </p:childTnLst>
                                </p:cTn>
                              </p:par>
                              <p:par>
                                <p:cTn id="70" presetID="47" presetClass="entr" presetSubtype="0" fill="hold" nodeType="withEffect">
                                  <p:stCondLst>
                                    <p:cond delay="25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25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1000"/>
                                        <p:tgtEl>
                                          <p:spTgt spid="43"/>
                                        </p:tgtEl>
                                      </p:cBhvr>
                                    </p:animEffect>
                                    <p:anim calcmode="lin" valueType="num">
                                      <p:cBhvr>
                                        <p:cTn id="78" dur="1000" fill="hold"/>
                                        <p:tgtEl>
                                          <p:spTgt spid="43"/>
                                        </p:tgtEl>
                                        <p:attrNameLst>
                                          <p:attrName>ppt_x</p:attrName>
                                        </p:attrNameLst>
                                      </p:cBhvr>
                                      <p:tavLst>
                                        <p:tav tm="0">
                                          <p:val>
                                            <p:strVal val="#ppt_x"/>
                                          </p:val>
                                        </p:tav>
                                        <p:tav tm="100000">
                                          <p:val>
                                            <p:strVal val="#ppt_x"/>
                                          </p:val>
                                        </p:tav>
                                      </p:tavLst>
                                    </p:anim>
                                    <p:anim calcmode="lin" valueType="num">
                                      <p:cBhvr>
                                        <p:cTn id="79" dur="1000" fill="hold"/>
                                        <p:tgtEl>
                                          <p:spTgt spid="43"/>
                                        </p:tgtEl>
                                        <p:attrNameLst>
                                          <p:attrName>ppt_y</p:attrName>
                                        </p:attrNameLst>
                                      </p:cBhvr>
                                      <p:tavLst>
                                        <p:tav tm="0">
                                          <p:val>
                                            <p:strVal val="#ppt_y-.1"/>
                                          </p:val>
                                        </p:tav>
                                        <p:tav tm="100000">
                                          <p:val>
                                            <p:strVal val="#ppt_y"/>
                                          </p:val>
                                        </p:tav>
                                      </p:tavLst>
                                    </p:anim>
                                  </p:childTnLst>
                                </p:cTn>
                              </p:par>
                              <p:par>
                                <p:cTn id="80" presetID="2" presetClass="entr" presetSubtype="2" decel="100000" fill="hold" grpId="0" nodeType="withEffect">
                                  <p:stCondLst>
                                    <p:cond delay="500"/>
                                  </p:stCondLst>
                                  <p:childTnLst>
                                    <p:set>
                                      <p:cBhvr>
                                        <p:cTn id="81" dur="1" fill="hold">
                                          <p:stCondLst>
                                            <p:cond delay="0"/>
                                          </p:stCondLst>
                                        </p:cTn>
                                        <p:tgtEl>
                                          <p:spTgt spid="49"/>
                                        </p:tgtEl>
                                        <p:attrNameLst>
                                          <p:attrName>style.visibility</p:attrName>
                                        </p:attrNameLst>
                                      </p:cBhvr>
                                      <p:to>
                                        <p:strVal val="visible"/>
                                      </p:to>
                                    </p:set>
                                    <p:anim calcmode="lin" valueType="num">
                                      <p:cBhvr additive="base">
                                        <p:cTn id="82" dur="2500" fill="hold"/>
                                        <p:tgtEl>
                                          <p:spTgt spid="49"/>
                                        </p:tgtEl>
                                        <p:attrNameLst>
                                          <p:attrName>ppt_x</p:attrName>
                                        </p:attrNameLst>
                                      </p:cBhvr>
                                      <p:tavLst>
                                        <p:tav tm="0">
                                          <p:val>
                                            <p:strVal val="1+#ppt_w/2"/>
                                          </p:val>
                                        </p:tav>
                                        <p:tav tm="100000">
                                          <p:val>
                                            <p:strVal val="#ppt_x"/>
                                          </p:val>
                                        </p:tav>
                                      </p:tavLst>
                                    </p:anim>
                                    <p:anim calcmode="lin" valueType="num">
                                      <p:cBhvr additive="base">
                                        <p:cTn id="83" dur="2500" fill="hold"/>
                                        <p:tgtEl>
                                          <p:spTgt spid="49"/>
                                        </p:tgtEl>
                                        <p:attrNameLst>
                                          <p:attrName>ppt_y</p:attrName>
                                        </p:attrNameLst>
                                      </p:cBhvr>
                                      <p:tavLst>
                                        <p:tav tm="0">
                                          <p:val>
                                            <p:strVal val="#ppt_y"/>
                                          </p:val>
                                        </p:tav>
                                        <p:tav tm="100000">
                                          <p:val>
                                            <p:strVal val="#ppt_y"/>
                                          </p:val>
                                        </p:tav>
                                      </p:tavLst>
                                    </p:anim>
                                  </p:childTnLst>
                                </p:cTn>
                              </p:par>
                              <p:par>
                                <p:cTn id="84" presetID="2" presetClass="entr" presetSubtype="2" decel="100000" fill="hold" grpId="0" nodeType="withEffect">
                                  <p:stCondLst>
                                    <p:cond delay="50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2500" fill="hold"/>
                                        <p:tgtEl>
                                          <p:spTgt spid="50"/>
                                        </p:tgtEl>
                                        <p:attrNameLst>
                                          <p:attrName>ppt_x</p:attrName>
                                        </p:attrNameLst>
                                      </p:cBhvr>
                                      <p:tavLst>
                                        <p:tav tm="0">
                                          <p:val>
                                            <p:strVal val="1+#ppt_w/2"/>
                                          </p:val>
                                        </p:tav>
                                        <p:tav tm="100000">
                                          <p:val>
                                            <p:strVal val="#ppt_x"/>
                                          </p:val>
                                        </p:tav>
                                      </p:tavLst>
                                    </p:anim>
                                    <p:anim calcmode="lin" valueType="num">
                                      <p:cBhvr additive="base">
                                        <p:cTn id="87" dur="2500" fill="hold"/>
                                        <p:tgtEl>
                                          <p:spTgt spid="50"/>
                                        </p:tgtEl>
                                        <p:attrNameLst>
                                          <p:attrName>ppt_y</p:attrName>
                                        </p:attrNameLst>
                                      </p:cBhvr>
                                      <p:tavLst>
                                        <p:tav tm="0">
                                          <p:val>
                                            <p:strVal val="#ppt_y"/>
                                          </p:val>
                                        </p:tav>
                                        <p:tav tm="100000">
                                          <p:val>
                                            <p:strVal val="#ppt_y"/>
                                          </p:val>
                                        </p:tav>
                                      </p:tavLst>
                                    </p:anim>
                                  </p:childTnLst>
                                </p:cTn>
                              </p:par>
                              <p:par>
                                <p:cTn id="88" presetID="8" presetClass="emph" presetSubtype="0" fill="hold" grpId="1" nodeType="withEffect">
                                  <p:stCondLst>
                                    <p:cond delay="1000"/>
                                  </p:stCondLst>
                                  <p:childTnLst>
                                    <p:animRot by="21600000">
                                      <p:cBhvr>
                                        <p:cTn id="89" dur="6000" fill="hold"/>
                                        <p:tgtEl>
                                          <p:spTgt spid="49"/>
                                        </p:tgtEl>
                                        <p:attrNameLst>
                                          <p:attrName>r</p:attrName>
                                        </p:attrNameLst>
                                      </p:cBhvr>
                                    </p:animRot>
                                  </p:childTnLst>
                                </p:cTn>
                              </p:par>
                              <p:par>
                                <p:cTn id="90" presetID="2" presetClass="entr" presetSubtype="2" decel="100000" fill="hold" nodeType="withEffect">
                                  <p:stCondLst>
                                    <p:cond delay="500"/>
                                  </p:stCondLst>
                                  <p:childTnLst>
                                    <p:set>
                                      <p:cBhvr>
                                        <p:cTn id="91" dur="1" fill="hold">
                                          <p:stCondLst>
                                            <p:cond delay="0"/>
                                          </p:stCondLst>
                                        </p:cTn>
                                        <p:tgtEl>
                                          <p:spTgt spid="53"/>
                                        </p:tgtEl>
                                        <p:attrNameLst>
                                          <p:attrName>style.visibility</p:attrName>
                                        </p:attrNameLst>
                                      </p:cBhvr>
                                      <p:to>
                                        <p:strVal val="visible"/>
                                      </p:to>
                                    </p:set>
                                    <p:anim calcmode="lin" valueType="num">
                                      <p:cBhvr additive="base">
                                        <p:cTn id="92" dur="2500" fill="hold"/>
                                        <p:tgtEl>
                                          <p:spTgt spid="53"/>
                                        </p:tgtEl>
                                        <p:attrNameLst>
                                          <p:attrName>ppt_x</p:attrName>
                                        </p:attrNameLst>
                                      </p:cBhvr>
                                      <p:tavLst>
                                        <p:tav tm="0">
                                          <p:val>
                                            <p:strVal val="1+#ppt_w/2"/>
                                          </p:val>
                                        </p:tav>
                                        <p:tav tm="100000">
                                          <p:val>
                                            <p:strVal val="#ppt_x"/>
                                          </p:val>
                                        </p:tav>
                                      </p:tavLst>
                                    </p:anim>
                                    <p:anim calcmode="lin" valueType="num">
                                      <p:cBhvr additive="base">
                                        <p:cTn id="93" dur="2500" fill="hold"/>
                                        <p:tgtEl>
                                          <p:spTgt spid="53"/>
                                        </p:tgtEl>
                                        <p:attrNameLst>
                                          <p:attrName>ppt_y</p:attrName>
                                        </p:attrNameLst>
                                      </p:cBhvr>
                                      <p:tavLst>
                                        <p:tav tm="0">
                                          <p:val>
                                            <p:strVal val="#ppt_y"/>
                                          </p:val>
                                        </p:tav>
                                        <p:tav tm="100000">
                                          <p:val>
                                            <p:strVal val="#ppt_y"/>
                                          </p:val>
                                        </p:tav>
                                      </p:tavLst>
                                    </p:anim>
                                  </p:childTnLst>
                                </p:cTn>
                              </p:par>
                              <p:par>
                                <p:cTn id="94" presetID="10" presetClass="entr" presetSubtype="0" fill="hold" grpId="0" nodeType="withEffect">
                                  <p:stCondLst>
                                    <p:cond delay="75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par>
                                <p:cTn id="97" presetID="10" presetClass="entr" presetSubtype="0" fill="hold" grpId="0" nodeType="withEffect">
                                  <p:stCondLst>
                                    <p:cond delay="75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 presetClass="path" presetSubtype="0" repeatCount="indefinite" fill="hold" grpId="1" nodeType="withEffect">
                                  <p:stCondLst>
                                    <p:cond delay="250"/>
                                  </p:stCondLst>
                                  <p:childTnLst>
                                    <p:animMotion origin="layout" path="M -6.25E-7 -2.59259E-6 C -0.00182 -0.0449 0.01693 -0.08426 0.04167 -0.08727 C 0.06641 -0.09028 0.08815 -0.05625 0.08984 -0.01111 C 0.09167 0.03357 0.07279 0.07222 0.04818 0.07523 C 0.02331 0.07824 0.00182 0.04491 -6.25E-7 -2.59259E-6 Z " pathEditMode="relative" rAng="15960000" ptsTypes="AAAAA">
                                      <p:cBhvr>
                                        <p:cTn id="104" dur="2250" fill="hold"/>
                                        <p:tgtEl>
                                          <p:spTgt spid="39"/>
                                        </p:tgtEl>
                                        <p:attrNameLst>
                                          <p:attrName>ppt_x</p:attrName>
                                          <p:attrName>ppt_y</p:attrName>
                                        </p:attrNameLst>
                                      </p:cBhvr>
                                      <p:rCtr x="4492" y="-602"/>
                                    </p:animMotion>
                                  </p:childTnLst>
                                </p:cTn>
                              </p:par>
                              <p:par>
                                <p:cTn id="105" presetID="22" presetClass="entr" presetSubtype="8" fill="hold" nodeType="withEffect">
                                  <p:stCondLst>
                                    <p:cond delay="250"/>
                                  </p:stCondLst>
                                  <p:childTnLst>
                                    <p:set>
                                      <p:cBhvr>
                                        <p:cTn id="106" dur="1" fill="hold">
                                          <p:stCondLst>
                                            <p:cond delay="0"/>
                                          </p:stCondLst>
                                        </p:cTn>
                                        <p:tgtEl>
                                          <p:spTgt spid="29"/>
                                        </p:tgtEl>
                                        <p:attrNameLst>
                                          <p:attrName>style.visibility</p:attrName>
                                        </p:attrNameLst>
                                      </p:cBhvr>
                                      <p:to>
                                        <p:strVal val="visible"/>
                                      </p:to>
                                    </p:set>
                                    <p:animEffect transition="in" filter="wipe(left)">
                                      <p:cBhvr>
                                        <p:cTn id="107"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3" grpId="0" animBg="1"/>
      <p:bldP spid="34" grpId="0" animBg="1"/>
      <p:bldP spid="34" grpId="1" animBg="1"/>
      <p:bldP spid="35" grpId="0" animBg="1"/>
      <p:bldP spid="35" grpId="1" animBg="1"/>
      <p:bldP spid="36" grpId="0" animBg="1"/>
      <p:bldP spid="39" grpId="0" animBg="1"/>
      <p:bldP spid="39" grpId="1" animBg="1"/>
      <p:bldP spid="40" grpId="0" animBg="1"/>
      <p:bldP spid="43" grpId="0" animBg="1"/>
      <p:bldP spid="49" grpId="0" animBg="1"/>
      <p:bldP spid="49" grpId="1"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a:extLst>
              <a:ext uri="{FF2B5EF4-FFF2-40B4-BE49-F238E27FC236}">
                <a16:creationId xmlns:a16="http://schemas.microsoft.com/office/drawing/2014/main" id="{746FEEBA-5DF9-F4AC-32FE-744103B87383}"/>
              </a:ext>
            </a:extLst>
          </p:cNvPr>
          <p:cNvSpPr/>
          <p:nvPr/>
        </p:nvSpPr>
        <p:spPr>
          <a:xfrm>
            <a:off x="5076824" y="876300"/>
            <a:ext cx="6421415" cy="542925"/>
          </a:xfrm>
          <a:prstGeom prst="rect">
            <a:avLst/>
          </a:prstGeom>
          <a:solidFill>
            <a:srgbClr val="A5AF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D15FBAC-74C3-6071-9E69-6B705DF21042}"/>
              </a:ext>
            </a:extLst>
          </p:cNvPr>
          <p:cNvSpPr/>
          <p:nvPr/>
        </p:nvSpPr>
        <p:spPr>
          <a:xfrm>
            <a:off x="-2590890" y="3340441"/>
            <a:ext cx="6355488" cy="6355482"/>
          </a:xfrm>
          <a:prstGeom prst="ellipse">
            <a:avLst/>
          </a:prstGeom>
          <a:noFill/>
          <a:ln w="6350">
            <a:solidFill>
              <a:schemeClr val="bg2">
                <a:lumMod val="75000"/>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329C1156-DFFD-CCCE-F5B6-E92C78C7A427}"/>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4423A6A6-8AFF-5AE0-1DB9-D3734AE765C0}"/>
              </a:ext>
            </a:extLst>
          </p:cNvPr>
          <p:cNvSpPr/>
          <p:nvPr/>
        </p:nvSpPr>
        <p:spPr>
          <a:xfrm>
            <a:off x="1775446"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E4452944-16A5-C43E-B1B7-808399C673CF}"/>
              </a:ext>
            </a:extLst>
          </p:cNvPr>
          <p:cNvSpPr/>
          <p:nvPr/>
        </p:nvSpPr>
        <p:spPr>
          <a:xfrm>
            <a:off x="1786167" y="3340441"/>
            <a:ext cx="1984382" cy="1984382"/>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1207EAB2-96E6-CC11-61A9-F27D2804099A}"/>
              </a:ext>
            </a:extLst>
          </p:cNvPr>
          <p:cNvSpPr/>
          <p:nvPr/>
        </p:nvSpPr>
        <p:spPr>
          <a:xfrm>
            <a:off x="734380" y="4029295"/>
            <a:ext cx="2591058" cy="2591056"/>
          </a:xfrm>
          <a:prstGeom prst="ellipse">
            <a:avLst/>
          </a:prstGeom>
          <a:noFill/>
          <a:ln w="6350">
            <a:solidFill>
              <a:schemeClr val="bg2">
                <a:lumMod val="75000"/>
                <a:alpha val="26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1E9A81CF-B9CA-A421-9FC4-895D13F14D2C}"/>
              </a:ext>
            </a:extLst>
          </p:cNvPr>
          <p:cNvSpPr/>
          <p:nvPr/>
        </p:nvSpPr>
        <p:spPr>
          <a:xfrm>
            <a:off x="9391748" y="878284"/>
            <a:ext cx="2116699" cy="542925"/>
          </a:xfrm>
          <a:prstGeom prst="rect">
            <a:avLst/>
          </a:prstGeom>
          <a:solidFill>
            <a:srgbClr val="DEE1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4E87FC63-CA68-57EC-1BEB-96192DD71974}"/>
              </a:ext>
            </a:extLst>
          </p:cNvPr>
          <p:cNvSpPr txBox="1"/>
          <p:nvPr/>
        </p:nvSpPr>
        <p:spPr>
          <a:xfrm>
            <a:off x="5553075" y="916930"/>
            <a:ext cx="1415772" cy="461665"/>
          </a:xfrm>
          <a:prstGeom prst="rect">
            <a:avLst/>
          </a:prstGeom>
          <a:noFill/>
        </p:spPr>
        <p:txBody>
          <a:bodyPr wrap="none" rtlCol="0">
            <a:spAutoFit/>
          </a:bodyPr>
          <a:lstStyle/>
          <a:p>
            <a:r>
              <a:rPr lang="zh-CN" altLang="en-US" sz="2400" dirty="0">
                <a:solidFill>
                  <a:srgbClr val="7B7866"/>
                </a:solidFill>
              </a:rPr>
              <a:t>队伍信息</a:t>
            </a:r>
          </a:p>
        </p:txBody>
      </p:sp>
      <p:sp>
        <p:nvSpPr>
          <p:cNvPr id="67" name="文本框 66">
            <a:extLst>
              <a:ext uri="{FF2B5EF4-FFF2-40B4-BE49-F238E27FC236}">
                <a16:creationId xmlns:a16="http://schemas.microsoft.com/office/drawing/2014/main" id="{FDFD23D5-30F6-F14D-BB8B-2D0EE8CBC4B8}"/>
              </a:ext>
            </a:extLst>
          </p:cNvPr>
          <p:cNvSpPr txBox="1"/>
          <p:nvPr/>
        </p:nvSpPr>
        <p:spPr>
          <a:xfrm>
            <a:off x="7701428" y="916930"/>
            <a:ext cx="1415772" cy="461665"/>
          </a:xfrm>
          <a:prstGeom prst="rect">
            <a:avLst/>
          </a:prstGeom>
          <a:noFill/>
        </p:spPr>
        <p:txBody>
          <a:bodyPr wrap="none" rtlCol="0">
            <a:spAutoFit/>
          </a:bodyPr>
          <a:lstStyle/>
          <a:p>
            <a:r>
              <a:rPr lang="zh-CN" altLang="en-US" sz="2400" dirty="0">
                <a:solidFill>
                  <a:srgbClr val="7B7866"/>
                </a:solidFill>
              </a:rPr>
              <a:t>应用场景</a:t>
            </a:r>
          </a:p>
        </p:txBody>
      </p:sp>
      <p:sp>
        <p:nvSpPr>
          <p:cNvPr id="68" name="文本框 67">
            <a:extLst>
              <a:ext uri="{FF2B5EF4-FFF2-40B4-BE49-F238E27FC236}">
                <a16:creationId xmlns:a16="http://schemas.microsoft.com/office/drawing/2014/main" id="{2A4EDC5A-573F-46C2-E2FA-2749ACC9941A}"/>
              </a:ext>
            </a:extLst>
          </p:cNvPr>
          <p:cNvSpPr txBox="1"/>
          <p:nvPr/>
        </p:nvSpPr>
        <p:spPr>
          <a:xfrm>
            <a:off x="9873129" y="916930"/>
            <a:ext cx="1415772" cy="461665"/>
          </a:xfrm>
          <a:prstGeom prst="rect">
            <a:avLst/>
          </a:prstGeom>
          <a:noFill/>
        </p:spPr>
        <p:txBody>
          <a:bodyPr wrap="none" rtlCol="0">
            <a:spAutoFit/>
          </a:bodyPr>
          <a:lstStyle/>
          <a:p>
            <a:r>
              <a:rPr lang="zh-CN" altLang="en-US" sz="2400" dirty="0">
                <a:solidFill>
                  <a:srgbClr val="7B7866"/>
                </a:solidFill>
              </a:rPr>
              <a:t>应用项目</a:t>
            </a:r>
          </a:p>
        </p:txBody>
      </p:sp>
      <p:sp>
        <p:nvSpPr>
          <p:cNvPr id="69" name="菱形 68">
            <a:extLst>
              <a:ext uri="{FF2B5EF4-FFF2-40B4-BE49-F238E27FC236}">
                <a16:creationId xmlns:a16="http://schemas.microsoft.com/office/drawing/2014/main" id="{1350099E-04C7-D04E-2C39-9254879C61BE}"/>
              </a:ext>
            </a:extLst>
          </p:cNvPr>
          <p:cNvSpPr/>
          <p:nvPr/>
        </p:nvSpPr>
        <p:spPr>
          <a:xfrm>
            <a:off x="5365320" y="1079870"/>
            <a:ext cx="135786" cy="135784"/>
          </a:xfrm>
          <a:prstGeom prst="diamond">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菱形 69">
            <a:extLst>
              <a:ext uri="{FF2B5EF4-FFF2-40B4-BE49-F238E27FC236}">
                <a16:creationId xmlns:a16="http://schemas.microsoft.com/office/drawing/2014/main" id="{0DEB5D54-09C5-6594-3C24-6A8C4A7926FC}"/>
              </a:ext>
            </a:extLst>
          </p:cNvPr>
          <p:cNvSpPr/>
          <p:nvPr/>
        </p:nvSpPr>
        <p:spPr>
          <a:xfrm>
            <a:off x="5305017" y="1019568"/>
            <a:ext cx="256392" cy="256388"/>
          </a:xfrm>
          <a:prstGeom prst="diamond">
            <a:avLst/>
          </a:prstGeom>
          <a:noFill/>
          <a:ln w="9525">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4CE27215-0584-7A1D-00CD-5684170716B7}"/>
              </a:ext>
            </a:extLst>
          </p:cNvPr>
          <p:cNvSpPr/>
          <p:nvPr/>
        </p:nvSpPr>
        <p:spPr>
          <a:xfrm>
            <a:off x="7465963" y="1086643"/>
            <a:ext cx="122238" cy="122238"/>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509FD882-6FFF-0048-20F9-B99E2F624F01}"/>
              </a:ext>
            </a:extLst>
          </p:cNvPr>
          <p:cNvSpPr/>
          <p:nvPr/>
        </p:nvSpPr>
        <p:spPr>
          <a:xfrm>
            <a:off x="7402860" y="1023540"/>
            <a:ext cx="248444" cy="248444"/>
          </a:xfrm>
          <a:prstGeom prst="ellips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等腰三角形 72">
            <a:extLst>
              <a:ext uri="{FF2B5EF4-FFF2-40B4-BE49-F238E27FC236}">
                <a16:creationId xmlns:a16="http://schemas.microsoft.com/office/drawing/2014/main" id="{DC24531D-B23C-C3BD-5C5F-825DD2C7DDE5}"/>
              </a:ext>
            </a:extLst>
          </p:cNvPr>
          <p:cNvSpPr/>
          <p:nvPr/>
        </p:nvSpPr>
        <p:spPr>
          <a:xfrm>
            <a:off x="9634002" y="1049719"/>
            <a:ext cx="227460" cy="196086"/>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F75B3C15-5032-5E96-CA22-61A01FFE1D91}"/>
              </a:ext>
            </a:extLst>
          </p:cNvPr>
          <p:cNvSpPr/>
          <p:nvPr/>
        </p:nvSpPr>
        <p:spPr>
          <a:xfrm>
            <a:off x="9701271" y="1125936"/>
            <a:ext cx="95824" cy="82608"/>
          </a:xfrm>
          <a:prstGeom prst="triangle">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0AB0CC11-5037-F820-8FEF-392541985CF7}"/>
              </a:ext>
            </a:extLst>
          </p:cNvPr>
          <p:cNvCxnSpPr>
            <a:cxnSpLocks/>
          </p:cNvCxnSpPr>
          <p:nvPr/>
        </p:nvCxnSpPr>
        <p:spPr>
          <a:xfrm>
            <a:off x="5481124" y="1064816"/>
            <a:ext cx="43653" cy="43653"/>
          </a:xfrm>
          <a:prstGeom prst="line">
            <a:avLst/>
          </a:prstGeom>
          <a:ln w="19050">
            <a:solidFill>
              <a:srgbClr val="A5AFAC"/>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D3830BF7-1A2F-5C5A-CB7B-A55C2CF12D3D}"/>
              </a:ext>
            </a:extLst>
          </p:cNvPr>
          <p:cNvCxnSpPr>
            <a:cxnSpLocks/>
          </p:cNvCxnSpPr>
          <p:nvPr/>
        </p:nvCxnSpPr>
        <p:spPr>
          <a:xfrm>
            <a:off x="9778313" y="1106139"/>
            <a:ext cx="50239" cy="82927"/>
          </a:xfrm>
          <a:prstGeom prst="line">
            <a:avLst/>
          </a:prstGeom>
          <a:ln w="19050">
            <a:solidFill>
              <a:srgbClr val="DEE1D5"/>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275F40E-5904-08C2-B189-95A2A4F9E7B4}"/>
              </a:ext>
            </a:extLst>
          </p:cNvPr>
          <p:cNvCxnSpPr>
            <a:cxnSpLocks/>
          </p:cNvCxnSpPr>
          <p:nvPr/>
        </p:nvCxnSpPr>
        <p:spPr>
          <a:xfrm>
            <a:off x="7580183" y="1034545"/>
            <a:ext cx="73609" cy="65480"/>
          </a:xfrm>
          <a:prstGeom prst="line">
            <a:avLst/>
          </a:prstGeom>
          <a:ln w="63500">
            <a:solidFill>
              <a:srgbClr val="A5AFAC"/>
            </a:solidFill>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89BD9913-5316-2A81-99C6-CFEC05A3C696}"/>
              </a:ext>
            </a:extLst>
          </p:cNvPr>
          <p:cNvSpPr/>
          <p:nvPr/>
        </p:nvSpPr>
        <p:spPr>
          <a:xfrm>
            <a:off x="4310467" y="5646786"/>
            <a:ext cx="501897" cy="172242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8BF7E82E-4E71-989D-5597-3627DF23A06E}"/>
              </a:ext>
            </a:extLst>
          </p:cNvPr>
          <p:cNvSpPr/>
          <p:nvPr/>
        </p:nvSpPr>
        <p:spPr>
          <a:xfrm>
            <a:off x="11077012" y="328379"/>
            <a:ext cx="1487606" cy="9750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6422452E-392E-B8AF-E945-8636E04D89DB}"/>
              </a:ext>
            </a:extLst>
          </p:cNvPr>
          <p:cNvGrpSpPr/>
          <p:nvPr/>
        </p:nvGrpSpPr>
        <p:grpSpPr>
          <a:xfrm>
            <a:off x="5076824" y="1918393"/>
            <a:ext cx="6421415" cy="957120"/>
            <a:chOff x="5076824" y="1918393"/>
            <a:chExt cx="6421415" cy="957120"/>
          </a:xfrm>
        </p:grpSpPr>
        <p:sp>
          <p:nvSpPr>
            <p:cNvPr id="8" name="矩形: 单圆角 7">
              <a:extLst>
                <a:ext uri="{FF2B5EF4-FFF2-40B4-BE49-F238E27FC236}">
                  <a16:creationId xmlns:a16="http://schemas.microsoft.com/office/drawing/2014/main" id="{8F50AB12-AFC1-CC1F-AE8B-01C808AD77DC}"/>
                </a:ext>
              </a:extLst>
            </p:cNvPr>
            <p:cNvSpPr/>
            <p:nvPr/>
          </p:nvSpPr>
          <p:spPr>
            <a:xfrm>
              <a:off x="5076824" y="1918393"/>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a:extLst>
                <a:ext uri="{FF2B5EF4-FFF2-40B4-BE49-F238E27FC236}">
                  <a16:creationId xmlns:a16="http://schemas.microsoft.com/office/drawing/2014/main" id="{64FBAC65-2E83-6B35-4F60-C7DC2A8808FC}"/>
                </a:ext>
              </a:extLst>
            </p:cNvPr>
            <p:cNvSpPr txBox="1"/>
            <p:nvPr/>
          </p:nvSpPr>
          <p:spPr>
            <a:xfrm>
              <a:off x="6096000" y="2044516"/>
              <a:ext cx="4981012" cy="830997"/>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针对对象：针对各类企业（尤其是消费品、科技、金融等行业）、市场调研公司、公关公司</a:t>
              </a:r>
              <a:r>
                <a:rPr lang="en-US" altLang="zh-CN" sz="1600" b="0" i="0" dirty="0">
                  <a:solidFill>
                    <a:schemeClr val="accent2">
                      <a:lumMod val="25000"/>
                    </a:schemeClr>
                  </a:solidFill>
                  <a:effectLst/>
                  <a:latin typeface="+mj-lt"/>
                </a:rPr>
                <a:t>……</a:t>
              </a:r>
            </a:p>
            <a:p>
              <a:pPr algn="just"/>
              <a:endParaRPr lang="zh-CN" altLang="en-US" sz="1600" dirty="0">
                <a:solidFill>
                  <a:schemeClr val="accent2">
                    <a:lumMod val="25000"/>
                  </a:schemeClr>
                </a:solidFill>
                <a:latin typeface="+mj-lt"/>
              </a:endParaRPr>
            </a:p>
          </p:txBody>
        </p:sp>
        <p:sp>
          <p:nvSpPr>
            <p:cNvPr id="30" name="文本框 29">
              <a:extLst>
                <a:ext uri="{FF2B5EF4-FFF2-40B4-BE49-F238E27FC236}">
                  <a16:creationId xmlns:a16="http://schemas.microsoft.com/office/drawing/2014/main" id="{87882ED4-3132-7B23-9E91-8BD38D277A74}"/>
                </a:ext>
              </a:extLst>
            </p:cNvPr>
            <p:cNvSpPr txBox="1"/>
            <p:nvPr/>
          </p:nvSpPr>
          <p:spPr>
            <a:xfrm>
              <a:off x="5206948" y="1961044"/>
              <a:ext cx="705642" cy="769441"/>
            </a:xfrm>
            <a:prstGeom prst="rect">
              <a:avLst/>
            </a:prstGeom>
            <a:noFill/>
          </p:spPr>
          <p:txBody>
            <a:bodyPr wrap="none" rtlCol="0">
              <a:spAutoFit/>
            </a:bodyPr>
            <a:lstStyle/>
            <a:p>
              <a:r>
                <a:rPr lang="en-US" altLang="zh-CN" sz="4400" dirty="0">
                  <a:solidFill>
                    <a:schemeClr val="bg1"/>
                  </a:solidFill>
                </a:rPr>
                <a:t>1</a:t>
              </a:r>
              <a:r>
                <a:rPr lang="en-US" altLang="zh-CN" sz="2400" dirty="0">
                  <a:solidFill>
                    <a:schemeClr val="accent2">
                      <a:lumMod val="25000"/>
                    </a:schemeClr>
                  </a:solidFill>
                </a:rPr>
                <a:t>/4</a:t>
              </a:r>
              <a:endParaRPr lang="zh-CN" altLang="en-US" sz="2400" dirty="0">
                <a:solidFill>
                  <a:schemeClr val="accent2">
                    <a:lumMod val="25000"/>
                  </a:schemeClr>
                </a:solidFill>
              </a:endParaRPr>
            </a:p>
          </p:txBody>
        </p:sp>
      </p:grpSp>
      <p:grpSp>
        <p:nvGrpSpPr>
          <p:cNvPr id="56" name="组合 55">
            <a:extLst>
              <a:ext uri="{FF2B5EF4-FFF2-40B4-BE49-F238E27FC236}">
                <a16:creationId xmlns:a16="http://schemas.microsoft.com/office/drawing/2014/main" id="{A53BC01A-4649-FDAC-F72B-238D77C2A5CB}"/>
              </a:ext>
            </a:extLst>
          </p:cNvPr>
          <p:cNvGrpSpPr/>
          <p:nvPr/>
        </p:nvGrpSpPr>
        <p:grpSpPr>
          <a:xfrm>
            <a:off x="5076824" y="3016437"/>
            <a:ext cx="6421415" cy="873572"/>
            <a:chOff x="5076824" y="3016437"/>
            <a:chExt cx="6421415" cy="873572"/>
          </a:xfrm>
        </p:grpSpPr>
        <p:sp>
          <p:nvSpPr>
            <p:cNvPr id="9" name="矩形: 单圆角 8">
              <a:extLst>
                <a:ext uri="{FF2B5EF4-FFF2-40B4-BE49-F238E27FC236}">
                  <a16:creationId xmlns:a16="http://schemas.microsoft.com/office/drawing/2014/main" id="{FA4DF1B1-3165-1D59-8600-CE433BD1D1F5}"/>
                </a:ext>
              </a:extLst>
            </p:cNvPr>
            <p:cNvSpPr/>
            <p:nvPr/>
          </p:nvSpPr>
          <p:spPr>
            <a:xfrm>
              <a:off x="5076824" y="3016437"/>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9F13BDE-98FA-A813-B100-D63ED4A7C831}"/>
                </a:ext>
              </a:extLst>
            </p:cNvPr>
            <p:cNvSpPr txBox="1"/>
            <p:nvPr/>
          </p:nvSpPr>
          <p:spPr>
            <a:xfrm>
              <a:off x="6086474" y="3047430"/>
              <a:ext cx="4981012" cy="830997"/>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应用流程：通过实时监测和分析社交媒体数据，帮助企业在市场调研、品牌管理、危机公关等方面做出更加精准的决策</a:t>
              </a:r>
              <a:endParaRPr lang="zh-CN" altLang="en-US" sz="1600" dirty="0">
                <a:solidFill>
                  <a:schemeClr val="accent2">
                    <a:lumMod val="25000"/>
                  </a:schemeClr>
                </a:solidFill>
                <a:latin typeface="+mj-lt"/>
              </a:endParaRPr>
            </a:p>
          </p:txBody>
        </p:sp>
        <p:sp>
          <p:nvSpPr>
            <p:cNvPr id="42" name="文本框 41">
              <a:extLst>
                <a:ext uri="{FF2B5EF4-FFF2-40B4-BE49-F238E27FC236}">
                  <a16:creationId xmlns:a16="http://schemas.microsoft.com/office/drawing/2014/main" id="{22E5D86D-6736-57FD-6245-024E6BAA5CAA}"/>
                </a:ext>
              </a:extLst>
            </p:cNvPr>
            <p:cNvSpPr txBox="1"/>
            <p:nvPr/>
          </p:nvSpPr>
          <p:spPr>
            <a:xfrm>
              <a:off x="5228828" y="3068502"/>
              <a:ext cx="705642" cy="769441"/>
            </a:xfrm>
            <a:prstGeom prst="rect">
              <a:avLst/>
            </a:prstGeom>
            <a:noFill/>
          </p:spPr>
          <p:txBody>
            <a:bodyPr wrap="none" rtlCol="0">
              <a:spAutoFit/>
            </a:bodyPr>
            <a:lstStyle/>
            <a:p>
              <a:r>
                <a:rPr lang="en-US" altLang="zh-CN" sz="4400" dirty="0">
                  <a:solidFill>
                    <a:schemeClr val="bg1"/>
                  </a:solidFill>
                </a:rPr>
                <a:t>2</a:t>
              </a:r>
              <a:r>
                <a:rPr lang="en-US" altLang="zh-CN" sz="2400" dirty="0">
                  <a:solidFill>
                    <a:schemeClr val="accent2">
                      <a:lumMod val="25000"/>
                    </a:schemeClr>
                  </a:solidFill>
                </a:rPr>
                <a:t>/4</a:t>
              </a:r>
              <a:endParaRPr lang="zh-CN" altLang="en-US" sz="2400" dirty="0">
                <a:solidFill>
                  <a:schemeClr val="accent2">
                    <a:lumMod val="25000"/>
                  </a:schemeClr>
                </a:solidFill>
              </a:endParaRPr>
            </a:p>
          </p:txBody>
        </p:sp>
      </p:grpSp>
      <p:grpSp>
        <p:nvGrpSpPr>
          <p:cNvPr id="57" name="组合 56">
            <a:extLst>
              <a:ext uri="{FF2B5EF4-FFF2-40B4-BE49-F238E27FC236}">
                <a16:creationId xmlns:a16="http://schemas.microsoft.com/office/drawing/2014/main" id="{4395EBCE-5029-ECDC-44F8-2BE03F7F43A3}"/>
              </a:ext>
            </a:extLst>
          </p:cNvPr>
          <p:cNvGrpSpPr/>
          <p:nvPr/>
        </p:nvGrpSpPr>
        <p:grpSpPr>
          <a:xfrm>
            <a:off x="5076824" y="4114481"/>
            <a:ext cx="6421415" cy="873572"/>
            <a:chOff x="5076824" y="4114481"/>
            <a:chExt cx="6421415" cy="873572"/>
          </a:xfrm>
        </p:grpSpPr>
        <p:sp>
          <p:nvSpPr>
            <p:cNvPr id="12" name="矩形: 单圆角 11">
              <a:extLst>
                <a:ext uri="{FF2B5EF4-FFF2-40B4-BE49-F238E27FC236}">
                  <a16:creationId xmlns:a16="http://schemas.microsoft.com/office/drawing/2014/main" id="{5E0A625D-7CD4-8686-6F14-78B475F68B57}"/>
                </a:ext>
              </a:extLst>
            </p:cNvPr>
            <p:cNvSpPr/>
            <p:nvPr/>
          </p:nvSpPr>
          <p:spPr>
            <a:xfrm>
              <a:off x="5076824" y="4114481"/>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C6A1D6D-5E4A-C8D6-09B1-5FC067CF3C60}"/>
                </a:ext>
              </a:extLst>
            </p:cNvPr>
            <p:cNvSpPr txBox="1"/>
            <p:nvPr/>
          </p:nvSpPr>
          <p:spPr>
            <a:xfrm>
              <a:off x="6096000" y="4240604"/>
              <a:ext cx="4981012" cy="584775"/>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应用特点：数据收集自动化、文本（预）处理智能化、数据可视化、多线程支持、模块化、用户友好</a:t>
              </a:r>
              <a:endParaRPr lang="zh-CN" altLang="en-US" sz="1600" dirty="0">
                <a:solidFill>
                  <a:schemeClr val="accent2">
                    <a:lumMod val="25000"/>
                  </a:schemeClr>
                </a:solidFill>
                <a:latin typeface="+mj-lt"/>
              </a:endParaRPr>
            </a:p>
          </p:txBody>
        </p:sp>
        <p:sp>
          <p:nvSpPr>
            <p:cNvPr id="49" name="文本框 48">
              <a:extLst>
                <a:ext uri="{FF2B5EF4-FFF2-40B4-BE49-F238E27FC236}">
                  <a16:creationId xmlns:a16="http://schemas.microsoft.com/office/drawing/2014/main" id="{99EA9DC0-5281-E796-030E-FDBBF0059998}"/>
                </a:ext>
              </a:extLst>
            </p:cNvPr>
            <p:cNvSpPr txBox="1"/>
            <p:nvPr/>
          </p:nvSpPr>
          <p:spPr>
            <a:xfrm>
              <a:off x="5233591" y="4166546"/>
              <a:ext cx="705642" cy="769441"/>
            </a:xfrm>
            <a:prstGeom prst="rect">
              <a:avLst/>
            </a:prstGeom>
            <a:noFill/>
          </p:spPr>
          <p:txBody>
            <a:bodyPr wrap="none" rtlCol="0">
              <a:spAutoFit/>
            </a:bodyPr>
            <a:lstStyle/>
            <a:p>
              <a:r>
                <a:rPr lang="en-US" altLang="zh-CN" sz="4400" dirty="0">
                  <a:solidFill>
                    <a:schemeClr val="bg1"/>
                  </a:solidFill>
                </a:rPr>
                <a:t>3</a:t>
              </a:r>
              <a:r>
                <a:rPr lang="en-US" altLang="zh-CN" sz="2400" dirty="0">
                  <a:solidFill>
                    <a:schemeClr val="accent2">
                      <a:lumMod val="25000"/>
                    </a:schemeClr>
                  </a:solidFill>
                </a:rPr>
                <a:t>/4</a:t>
              </a:r>
              <a:endParaRPr lang="zh-CN" altLang="en-US" sz="2400" dirty="0">
                <a:solidFill>
                  <a:schemeClr val="accent2">
                    <a:lumMod val="25000"/>
                  </a:schemeClr>
                </a:solidFill>
              </a:endParaRPr>
            </a:p>
          </p:txBody>
        </p:sp>
      </p:grpSp>
      <p:grpSp>
        <p:nvGrpSpPr>
          <p:cNvPr id="58" name="组合 57">
            <a:extLst>
              <a:ext uri="{FF2B5EF4-FFF2-40B4-BE49-F238E27FC236}">
                <a16:creationId xmlns:a16="http://schemas.microsoft.com/office/drawing/2014/main" id="{14E9528D-941A-E74D-3D08-FC625319B487}"/>
              </a:ext>
            </a:extLst>
          </p:cNvPr>
          <p:cNvGrpSpPr/>
          <p:nvPr/>
        </p:nvGrpSpPr>
        <p:grpSpPr>
          <a:xfrm>
            <a:off x="5076824" y="5212525"/>
            <a:ext cx="6421415" cy="873572"/>
            <a:chOff x="5076824" y="5212525"/>
            <a:chExt cx="6421415" cy="873572"/>
          </a:xfrm>
        </p:grpSpPr>
        <p:sp>
          <p:nvSpPr>
            <p:cNvPr id="14" name="矩形: 单圆角 13">
              <a:extLst>
                <a:ext uri="{FF2B5EF4-FFF2-40B4-BE49-F238E27FC236}">
                  <a16:creationId xmlns:a16="http://schemas.microsoft.com/office/drawing/2014/main" id="{F79A4CC2-72E1-103D-76F8-78FD9C90F9E8}"/>
                </a:ext>
              </a:extLst>
            </p:cNvPr>
            <p:cNvSpPr/>
            <p:nvPr/>
          </p:nvSpPr>
          <p:spPr>
            <a:xfrm>
              <a:off x="5076824" y="5212525"/>
              <a:ext cx="6421415" cy="873572"/>
            </a:xfrm>
            <a:prstGeom prst="round1Rect">
              <a:avLst/>
            </a:prstGeom>
            <a:gradFill flip="none" rotWithShape="1">
              <a:gsLst>
                <a:gs pos="80000">
                  <a:srgbClr val="D1CCB5"/>
                </a:gs>
                <a:gs pos="100000">
                  <a:srgbClr val="7B7866"/>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8B6DB70-A36B-87B1-6274-49B333C2826F}"/>
                </a:ext>
              </a:extLst>
            </p:cNvPr>
            <p:cNvSpPr txBox="1"/>
            <p:nvPr/>
          </p:nvSpPr>
          <p:spPr>
            <a:xfrm>
              <a:off x="6096000" y="5338648"/>
              <a:ext cx="4981012" cy="584775"/>
            </a:xfrm>
            <a:prstGeom prst="rect">
              <a:avLst/>
            </a:prstGeom>
            <a:noFill/>
          </p:spPr>
          <p:txBody>
            <a:bodyPr wrap="square">
              <a:spAutoFit/>
            </a:bodyPr>
            <a:lstStyle/>
            <a:p>
              <a:pPr algn="just"/>
              <a:r>
                <a:rPr lang="zh-CN" altLang="en-US" sz="1600" b="0" i="0" dirty="0">
                  <a:solidFill>
                    <a:schemeClr val="accent2">
                      <a:lumMod val="25000"/>
                    </a:schemeClr>
                  </a:solidFill>
                  <a:effectLst/>
                  <a:latin typeface="+mj-lt"/>
                </a:rPr>
                <a:t>应用前景：其跨平台的特点和强大的数据处理能力，填补了现有市场的空白，具有广阔的商业前景。</a:t>
              </a:r>
              <a:endParaRPr lang="zh-CN" altLang="en-US" sz="1600" dirty="0">
                <a:solidFill>
                  <a:schemeClr val="accent2">
                    <a:lumMod val="25000"/>
                  </a:schemeClr>
                </a:solidFill>
                <a:latin typeface="+mj-lt"/>
              </a:endParaRPr>
            </a:p>
          </p:txBody>
        </p:sp>
        <p:sp>
          <p:nvSpPr>
            <p:cNvPr id="53" name="文本框 52">
              <a:extLst>
                <a:ext uri="{FF2B5EF4-FFF2-40B4-BE49-F238E27FC236}">
                  <a16:creationId xmlns:a16="http://schemas.microsoft.com/office/drawing/2014/main" id="{0B3DC023-2FB1-6A02-DF0E-52658C71465A}"/>
                </a:ext>
              </a:extLst>
            </p:cNvPr>
            <p:cNvSpPr txBox="1"/>
            <p:nvPr/>
          </p:nvSpPr>
          <p:spPr>
            <a:xfrm>
              <a:off x="5233591" y="5264590"/>
              <a:ext cx="705642" cy="769441"/>
            </a:xfrm>
            <a:prstGeom prst="rect">
              <a:avLst/>
            </a:prstGeom>
            <a:noFill/>
          </p:spPr>
          <p:txBody>
            <a:bodyPr wrap="none" rtlCol="0">
              <a:spAutoFit/>
            </a:bodyPr>
            <a:lstStyle/>
            <a:p>
              <a:r>
                <a:rPr lang="en-US" altLang="zh-CN" sz="4400" dirty="0">
                  <a:solidFill>
                    <a:schemeClr val="bg1"/>
                  </a:solidFill>
                </a:rPr>
                <a:t>4</a:t>
              </a:r>
              <a:r>
                <a:rPr lang="en-US" altLang="zh-CN" sz="2400" dirty="0">
                  <a:solidFill>
                    <a:schemeClr val="accent2">
                      <a:lumMod val="25000"/>
                    </a:schemeClr>
                  </a:solidFill>
                </a:rPr>
                <a:t>/4</a:t>
              </a:r>
              <a:endParaRPr lang="zh-CN" altLang="en-US" sz="2400" dirty="0">
                <a:solidFill>
                  <a:schemeClr val="accent2">
                    <a:lumMod val="25000"/>
                  </a:schemeClr>
                </a:solidFill>
              </a:endParaRPr>
            </a:p>
          </p:txBody>
        </p:sp>
      </p:grpSp>
      <p:sp>
        <p:nvSpPr>
          <p:cNvPr id="2" name="文本框 1">
            <a:extLst>
              <a:ext uri="{FF2B5EF4-FFF2-40B4-BE49-F238E27FC236}">
                <a16:creationId xmlns:a16="http://schemas.microsoft.com/office/drawing/2014/main" id="{D8B37195-395A-15B1-A99D-25E58296862A}"/>
              </a:ext>
            </a:extLst>
          </p:cNvPr>
          <p:cNvSpPr txBox="1"/>
          <p:nvPr/>
        </p:nvSpPr>
        <p:spPr>
          <a:xfrm>
            <a:off x="3326935" y="2072326"/>
            <a:ext cx="1121156" cy="369332"/>
          </a:xfrm>
          <a:prstGeom prst="rect">
            <a:avLst/>
          </a:prstGeom>
          <a:noFill/>
        </p:spPr>
        <p:txBody>
          <a:bodyPr wrap="square">
            <a:spAutoFit/>
          </a:bodyPr>
          <a:lstStyle/>
          <a:p>
            <a:r>
              <a:rPr lang="en-US" altLang="zh-CN" i="1" dirty="0">
                <a:solidFill>
                  <a:schemeClr val="accent2">
                    <a:alpha val="50000"/>
                  </a:schemeClr>
                </a:solidFill>
              </a:rPr>
              <a:t>DETAILS</a:t>
            </a:r>
            <a:endParaRPr lang="zh-CN" altLang="en-US" i="1" dirty="0">
              <a:solidFill>
                <a:schemeClr val="accent2">
                  <a:alpha val="50000"/>
                </a:schemeClr>
              </a:solidFill>
            </a:endParaRPr>
          </a:p>
        </p:txBody>
      </p:sp>
      <p:sp>
        <p:nvSpPr>
          <p:cNvPr id="3" name="文本框 2">
            <a:extLst>
              <a:ext uri="{FF2B5EF4-FFF2-40B4-BE49-F238E27FC236}">
                <a16:creationId xmlns:a16="http://schemas.microsoft.com/office/drawing/2014/main" id="{EDDE616F-3957-7B5F-59F8-6FBFC8CCC817}"/>
              </a:ext>
            </a:extLst>
          </p:cNvPr>
          <p:cNvSpPr txBox="1"/>
          <p:nvPr/>
        </p:nvSpPr>
        <p:spPr>
          <a:xfrm>
            <a:off x="1092256" y="2000068"/>
            <a:ext cx="1699147" cy="461665"/>
          </a:xfrm>
          <a:prstGeom prst="rect">
            <a:avLst/>
          </a:prstGeom>
          <a:noFill/>
        </p:spPr>
        <p:txBody>
          <a:bodyPr wrap="square">
            <a:spAutoFit/>
          </a:bodyPr>
          <a:lstStyle/>
          <a:p>
            <a:r>
              <a:rPr lang="en-US" altLang="zh-CN" sz="2400" i="1" dirty="0">
                <a:solidFill>
                  <a:schemeClr val="accent2">
                    <a:alpha val="44000"/>
                  </a:schemeClr>
                </a:solidFill>
              </a:rPr>
              <a:t>PROJECT</a:t>
            </a:r>
            <a:endParaRPr lang="zh-CN" altLang="en-US" sz="2400" i="1" dirty="0">
              <a:solidFill>
                <a:schemeClr val="accent2">
                  <a:alpha val="44000"/>
                </a:schemeClr>
              </a:solidFill>
            </a:endParaRPr>
          </a:p>
        </p:txBody>
      </p:sp>
      <p:sp>
        <p:nvSpPr>
          <p:cNvPr id="4" name="椭圆 3">
            <a:extLst>
              <a:ext uri="{FF2B5EF4-FFF2-40B4-BE49-F238E27FC236}">
                <a16:creationId xmlns:a16="http://schemas.microsoft.com/office/drawing/2014/main" id="{77C16439-D7C3-79EB-E327-08A5F32B426A}"/>
              </a:ext>
            </a:extLst>
          </p:cNvPr>
          <p:cNvSpPr/>
          <p:nvPr/>
        </p:nvSpPr>
        <p:spPr>
          <a:xfrm>
            <a:off x="2677458" y="1612107"/>
            <a:ext cx="583882" cy="583880"/>
          </a:xfrm>
          <a:prstGeom prst="ellipse">
            <a:avLst/>
          </a:prstGeom>
          <a:solidFill>
            <a:srgbClr val="C9AE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B2A30333-F01E-281D-0914-FF27E94339D6}"/>
              </a:ext>
            </a:extLst>
          </p:cNvPr>
          <p:cNvSpPr txBox="1"/>
          <p:nvPr/>
        </p:nvSpPr>
        <p:spPr>
          <a:xfrm>
            <a:off x="2627348" y="1703584"/>
            <a:ext cx="539527" cy="169277"/>
          </a:xfrm>
          <a:prstGeom prst="rect">
            <a:avLst/>
          </a:prstGeom>
          <a:noFill/>
        </p:spPr>
        <p:txBody>
          <a:bodyPr wrap="square">
            <a:spAutoFit/>
          </a:bodyPr>
          <a:lstStyle/>
          <a:p>
            <a:r>
              <a:rPr lang="en-US" altLang="zh-CN" sz="500" dirty="0">
                <a:solidFill>
                  <a:schemeClr val="accent2">
                    <a:lumMod val="25000"/>
                    <a:alpha val="44000"/>
                  </a:schemeClr>
                </a:solidFill>
                <a:latin typeface="Agency FB" panose="020B0503020202020204" pitchFamily="34" charset="0"/>
              </a:rPr>
              <a:t>GTDBD</a:t>
            </a:r>
            <a:endParaRPr lang="zh-CN" altLang="en-US" sz="500" dirty="0">
              <a:solidFill>
                <a:schemeClr val="accent2">
                  <a:lumMod val="25000"/>
                  <a:alpha val="44000"/>
                </a:schemeClr>
              </a:solidFill>
              <a:latin typeface="Agency FB" panose="020B0503020202020204" pitchFamily="34" charset="0"/>
            </a:endParaRPr>
          </a:p>
        </p:txBody>
      </p:sp>
      <p:grpSp>
        <p:nvGrpSpPr>
          <p:cNvPr id="6" name="组合 5">
            <a:extLst>
              <a:ext uri="{FF2B5EF4-FFF2-40B4-BE49-F238E27FC236}">
                <a16:creationId xmlns:a16="http://schemas.microsoft.com/office/drawing/2014/main" id="{383ECA5B-74FA-E65B-9C86-599B1D6F7C18}"/>
              </a:ext>
            </a:extLst>
          </p:cNvPr>
          <p:cNvGrpSpPr/>
          <p:nvPr/>
        </p:nvGrpSpPr>
        <p:grpSpPr>
          <a:xfrm>
            <a:off x="1287046" y="1519429"/>
            <a:ext cx="3226640" cy="830997"/>
            <a:chOff x="1287046" y="1519429"/>
            <a:chExt cx="3226640" cy="830997"/>
          </a:xfrm>
        </p:grpSpPr>
        <p:sp>
          <p:nvSpPr>
            <p:cNvPr id="7" name="文本框 6">
              <a:extLst>
                <a:ext uri="{FF2B5EF4-FFF2-40B4-BE49-F238E27FC236}">
                  <a16:creationId xmlns:a16="http://schemas.microsoft.com/office/drawing/2014/main" id="{B132A7EF-7B8E-D522-CD47-E9960D2675A9}"/>
                </a:ext>
              </a:extLst>
            </p:cNvPr>
            <p:cNvSpPr txBox="1"/>
            <p:nvPr/>
          </p:nvSpPr>
          <p:spPr>
            <a:xfrm>
              <a:off x="1287046" y="1618928"/>
              <a:ext cx="658095" cy="707886"/>
            </a:xfrm>
            <a:prstGeom prst="rect">
              <a:avLst/>
            </a:prstGeom>
            <a:noFill/>
          </p:spPr>
          <p:txBody>
            <a:bodyPr wrap="square">
              <a:spAutoFit/>
            </a:bodyPr>
            <a:lstStyle/>
            <a:p>
              <a:r>
                <a:rPr lang="zh-CN" altLang="en-US" sz="4000" dirty="0">
                  <a:ln w="0"/>
                  <a:solidFill>
                    <a:schemeClr val="accent1"/>
                  </a:solidFill>
                  <a:effectLst>
                    <a:outerShdw blurRad="38100" dist="25400" dir="5400000" algn="ctr" rotWithShape="0">
                      <a:srgbClr val="6E747A">
                        <a:alpha val="43000"/>
                      </a:srgbClr>
                    </a:outerShdw>
                  </a:effectLst>
                </a:rPr>
                <a:t>作</a:t>
              </a:r>
            </a:p>
          </p:txBody>
        </p:sp>
        <p:sp>
          <p:nvSpPr>
            <p:cNvPr id="11" name="文本框 10">
              <a:extLst>
                <a:ext uri="{FF2B5EF4-FFF2-40B4-BE49-F238E27FC236}">
                  <a16:creationId xmlns:a16="http://schemas.microsoft.com/office/drawing/2014/main" id="{C590EA9B-77D2-4661-1C8A-2B3D7D0272D8}"/>
                </a:ext>
              </a:extLst>
            </p:cNvPr>
            <p:cNvSpPr txBox="1"/>
            <p:nvPr/>
          </p:nvSpPr>
          <p:spPr>
            <a:xfrm>
              <a:off x="1888173" y="1549695"/>
              <a:ext cx="658095" cy="646331"/>
            </a:xfrm>
            <a:prstGeom prst="rect">
              <a:avLst/>
            </a:prstGeom>
            <a:noFill/>
          </p:spPr>
          <p:txBody>
            <a:bodyPr wrap="square">
              <a:spAutoFit/>
            </a:bodyPr>
            <a:lstStyle/>
            <a:p>
              <a:r>
                <a:rPr lang="zh-CN" altLang="en-US" sz="3600" dirty="0">
                  <a:ln w="0"/>
                  <a:solidFill>
                    <a:schemeClr val="accent1"/>
                  </a:solidFill>
                  <a:effectLst>
                    <a:outerShdw blurRad="38100" dist="25400" dir="5400000" algn="ctr" rotWithShape="0">
                      <a:srgbClr val="6E747A">
                        <a:alpha val="43000"/>
                      </a:srgbClr>
                    </a:outerShdw>
                  </a:effectLst>
                </a:rPr>
                <a:t>品</a:t>
              </a:r>
            </a:p>
          </p:txBody>
        </p:sp>
        <p:sp>
          <p:nvSpPr>
            <p:cNvPr id="16" name="矩形 15">
              <a:extLst>
                <a:ext uri="{FF2B5EF4-FFF2-40B4-BE49-F238E27FC236}">
                  <a16:creationId xmlns:a16="http://schemas.microsoft.com/office/drawing/2014/main" id="{135DF28F-2153-BCB8-314E-395E562E11B9}"/>
                </a:ext>
              </a:extLst>
            </p:cNvPr>
            <p:cNvSpPr/>
            <p:nvPr/>
          </p:nvSpPr>
          <p:spPr>
            <a:xfrm>
              <a:off x="2533753" y="1519429"/>
              <a:ext cx="1979933" cy="830997"/>
            </a:xfrm>
            <a:prstGeom prst="rect">
              <a:avLst/>
            </a:prstGeom>
            <a:noFill/>
          </p:spPr>
          <p:txBody>
            <a:bodyPr wrap="square" lIns="91440" tIns="45720" rIns="91440" bIns="45720">
              <a:spAutoFit/>
            </a:bodyPr>
            <a:lstStyle/>
            <a:p>
              <a:pPr algn="ctr"/>
              <a:r>
                <a:rPr lang="zh-CN" altLang="en-US" sz="4800" b="0" cap="none" spc="0" dirty="0">
                  <a:ln w="0"/>
                  <a:solidFill>
                    <a:schemeClr val="accent1"/>
                  </a:solidFill>
                  <a:effectLst>
                    <a:outerShdw blurRad="38100" dist="25400" dir="5400000" algn="ctr" rotWithShape="0">
                      <a:srgbClr val="6E747A">
                        <a:alpha val="43000"/>
                      </a:srgbClr>
                    </a:outerShdw>
                  </a:effectLst>
                </a:rPr>
                <a:t>信息</a:t>
              </a:r>
            </a:p>
          </p:txBody>
        </p:sp>
      </p:grpSp>
    </p:spTree>
    <p:extLst>
      <p:ext uri="{BB962C8B-B14F-4D97-AF65-F5344CB8AC3E}">
        <p14:creationId xmlns:p14="http://schemas.microsoft.com/office/powerpoint/2010/main" val="3170644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8" presetClass="emph" presetSubtype="0" repeatCount="indefinite" fill="hold" grpId="1" nodeType="withEffect">
                                  <p:stCondLst>
                                    <p:cond delay="0"/>
                                  </p:stCondLst>
                                  <p:childTnLst>
                                    <p:animRot by="-21600000">
                                      <p:cBhvr>
                                        <p:cTn id="9" dur="2000" fill="hold"/>
                                        <p:tgtEl>
                                          <p:spTgt spid="59"/>
                                        </p:tgtEl>
                                        <p:attrNameLst>
                                          <p:attrName>r</p:attrName>
                                        </p:attrNameLst>
                                      </p:cBhvr>
                                    </p:animRot>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8" presetClass="emph" presetSubtype="0" repeatCount="indefinite" fill="hold" grpId="1" nodeType="withEffect">
                                  <p:stCondLst>
                                    <p:cond delay="0"/>
                                  </p:stCondLst>
                                  <p:childTnLst>
                                    <p:animRot by="-21600000">
                                      <p:cBhvr>
                                        <p:cTn id="14" dur="3000" fill="hold"/>
                                        <p:tgtEl>
                                          <p:spTgt spid="60"/>
                                        </p:tgtEl>
                                        <p:attrNameLst>
                                          <p:attrName>r</p:attrName>
                                        </p:attrNameLst>
                                      </p:cBhvr>
                                    </p:animRo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8" presetClass="emph" presetSubtype="0" repeatCount="indefinite" fill="hold" grpId="1" nodeType="withEffect">
                                  <p:stCondLst>
                                    <p:cond delay="0"/>
                                  </p:stCondLst>
                                  <p:childTnLst>
                                    <p:animRot by="21600000">
                                      <p:cBhvr>
                                        <p:cTn id="19" dur="1500" fill="hold"/>
                                        <p:tgtEl>
                                          <p:spTgt spid="61"/>
                                        </p:tgtEl>
                                        <p:attrNameLst>
                                          <p:attrName>r</p:attrName>
                                        </p:attrNameLst>
                                      </p:cBhvr>
                                    </p:animRot>
                                  </p:childTnLst>
                                </p:cTn>
                              </p:par>
                              <p:par>
                                <p:cTn id="20" presetID="2" presetClass="entr" presetSubtype="2" decel="100000"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1500" fill="hold"/>
                                        <p:tgtEl>
                                          <p:spTgt spid="55"/>
                                        </p:tgtEl>
                                        <p:attrNameLst>
                                          <p:attrName>ppt_x</p:attrName>
                                        </p:attrNameLst>
                                      </p:cBhvr>
                                      <p:tavLst>
                                        <p:tav tm="0">
                                          <p:val>
                                            <p:strVal val="1+#ppt_w/2"/>
                                          </p:val>
                                        </p:tav>
                                        <p:tav tm="100000">
                                          <p:val>
                                            <p:strVal val="#ppt_x"/>
                                          </p:val>
                                        </p:tav>
                                      </p:tavLst>
                                    </p:anim>
                                    <p:anim calcmode="lin" valueType="num">
                                      <p:cBhvr additive="base">
                                        <p:cTn id="23" dur="1500" fill="hold"/>
                                        <p:tgtEl>
                                          <p:spTgt spid="55"/>
                                        </p:tgtEl>
                                        <p:attrNameLst>
                                          <p:attrName>ppt_y</p:attrName>
                                        </p:attrNameLst>
                                      </p:cBhvr>
                                      <p:tavLst>
                                        <p:tav tm="0">
                                          <p:val>
                                            <p:strVal val="#ppt_y"/>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1500"/>
                                        <p:tgtEl>
                                          <p:spTgt spid="55"/>
                                        </p:tgtEl>
                                      </p:cBhvr>
                                    </p:animEffect>
                                  </p:childTnLst>
                                </p:cTn>
                              </p:par>
                              <p:par>
                                <p:cTn id="27" presetID="2" presetClass="entr" presetSubtype="2" decel="100000" fill="hold" nodeType="withEffect">
                                  <p:stCondLst>
                                    <p:cond delay="750"/>
                                  </p:stCondLst>
                                  <p:childTnLst>
                                    <p:set>
                                      <p:cBhvr>
                                        <p:cTn id="28" dur="1" fill="hold">
                                          <p:stCondLst>
                                            <p:cond delay="0"/>
                                          </p:stCondLst>
                                        </p:cTn>
                                        <p:tgtEl>
                                          <p:spTgt spid="56"/>
                                        </p:tgtEl>
                                        <p:attrNameLst>
                                          <p:attrName>style.visibility</p:attrName>
                                        </p:attrNameLst>
                                      </p:cBhvr>
                                      <p:to>
                                        <p:strVal val="visible"/>
                                      </p:to>
                                    </p:set>
                                    <p:anim calcmode="lin" valueType="num">
                                      <p:cBhvr additive="base">
                                        <p:cTn id="29" dur="1500" fill="hold"/>
                                        <p:tgtEl>
                                          <p:spTgt spid="56"/>
                                        </p:tgtEl>
                                        <p:attrNameLst>
                                          <p:attrName>ppt_x</p:attrName>
                                        </p:attrNameLst>
                                      </p:cBhvr>
                                      <p:tavLst>
                                        <p:tav tm="0">
                                          <p:val>
                                            <p:strVal val="1+#ppt_w/2"/>
                                          </p:val>
                                        </p:tav>
                                        <p:tav tm="100000">
                                          <p:val>
                                            <p:strVal val="#ppt_x"/>
                                          </p:val>
                                        </p:tav>
                                      </p:tavLst>
                                    </p:anim>
                                    <p:anim calcmode="lin" valueType="num">
                                      <p:cBhvr additive="base">
                                        <p:cTn id="30" dur="1500" fill="hold"/>
                                        <p:tgtEl>
                                          <p:spTgt spid="56"/>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500"/>
                                        <p:tgtEl>
                                          <p:spTgt spid="56"/>
                                        </p:tgtEl>
                                      </p:cBhvr>
                                    </p:animEffect>
                                  </p:childTnLst>
                                </p:cTn>
                              </p:par>
                              <p:par>
                                <p:cTn id="34" presetID="2" presetClass="entr" presetSubtype="2" decel="100000" fill="hold" nodeType="withEffect">
                                  <p:stCondLst>
                                    <p:cond delay="1500"/>
                                  </p:stCondLst>
                                  <p:childTnLst>
                                    <p:set>
                                      <p:cBhvr>
                                        <p:cTn id="35" dur="1" fill="hold">
                                          <p:stCondLst>
                                            <p:cond delay="0"/>
                                          </p:stCondLst>
                                        </p:cTn>
                                        <p:tgtEl>
                                          <p:spTgt spid="57"/>
                                        </p:tgtEl>
                                        <p:attrNameLst>
                                          <p:attrName>style.visibility</p:attrName>
                                        </p:attrNameLst>
                                      </p:cBhvr>
                                      <p:to>
                                        <p:strVal val="visible"/>
                                      </p:to>
                                    </p:set>
                                    <p:anim calcmode="lin" valueType="num">
                                      <p:cBhvr additive="base">
                                        <p:cTn id="36" dur="1500" fill="hold"/>
                                        <p:tgtEl>
                                          <p:spTgt spid="57"/>
                                        </p:tgtEl>
                                        <p:attrNameLst>
                                          <p:attrName>ppt_x</p:attrName>
                                        </p:attrNameLst>
                                      </p:cBhvr>
                                      <p:tavLst>
                                        <p:tav tm="0">
                                          <p:val>
                                            <p:strVal val="1+#ppt_w/2"/>
                                          </p:val>
                                        </p:tav>
                                        <p:tav tm="100000">
                                          <p:val>
                                            <p:strVal val="#ppt_x"/>
                                          </p:val>
                                        </p:tav>
                                      </p:tavLst>
                                    </p:anim>
                                    <p:anim calcmode="lin" valueType="num">
                                      <p:cBhvr additive="base">
                                        <p:cTn id="37" dur="1500" fill="hold"/>
                                        <p:tgtEl>
                                          <p:spTgt spid="57"/>
                                        </p:tgtEl>
                                        <p:attrNameLst>
                                          <p:attrName>ppt_y</p:attrName>
                                        </p:attrNameLst>
                                      </p:cBhvr>
                                      <p:tavLst>
                                        <p:tav tm="0">
                                          <p:val>
                                            <p:strVal val="#ppt_y"/>
                                          </p:val>
                                        </p:tav>
                                        <p:tav tm="100000">
                                          <p:val>
                                            <p:strVal val="#ppt_y"/>
                                          </p:val>
                                        </p:tav>
                                      </p:tavLst>
                                    </p:anim>
                                  </p:childTnLst>
                                </p:cTn>
                              </p:par>
                              <p:par>
                                <p:cTn id="38" presetID="10" presetClass="entr" presetSubtype="0" fill="hold" nodeType="withEffect">
                                  <p:stCondLst>
                                    <p:cond delay="15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1500"/>
                                        <p:tgtEl>
                                          <p:spTgt spid="57"/>
                                        </p:tgtEl>
                                      </p:cBhvr>
                                    </p:animEffect>
                                  </p:childTnLst>
                                </p:cTn>
                              </p:par>
                              <p:par>
                                <p:cTn id="41" presetID="2" presetClass="entr" presetSubtype="2" decel="100000" fill="hold" nodeType="withEffect">
                                  <p:stCondLst>
                                    <p:cond delay="2250"/>
                                  </p:stCondLst>
                                  <p:childTnLst>
                                    <p:set>
                                      <p:cBhvr>
                                        <p:cTn id="42" dur="1" fill="hold">
                                          <p:stCondLst>
                                            <p:cond delay="0"/>
                                          </p:stCondLst>
                                        </p:cTn>
                                        <p:tgtEl>
                                          <p:spTgt spid="58"/>
                                        </p:tgtEl>
                                        <p:attrNameLst>
                                          <p:attrName>style.visibility</p:attrName>
                                        </p:attrNameLst>
                                      </p:cBhvr>
                                      <p:to>
                                        <p:strVal val="visible"/>
                                      </p:to>
                                    </p:set>
                                    <p:anim calcmode="lin" valueType="num">
                                      <p:cBhvr additive="base">
                                        <p:cTn id="43" dur="1500" fill="hold"/>
                                        <p:tgtEl>
                                          <p:spTgt spid="58"/>
                                        </p:tgtEl>
                                        <p:attrNameLst>
                                          <p:attrName>ppt_x</p:attrName>
                                        </p:attrNameLst>
                                      </p:cBhvr>
                                      <p:tavLst>
                                        <p:tav tm="0">
                                          <p:val>
                                            <p:strVal val="1+#ppt_w/2"/>
                                          </p:val>
                                        </p:tav>
                                        <p:tav tm="100000">
                                          <p:val>
                                            <p:strVal val="#ppt_x"/>
                                          </p:val>
                                        </p:tav>
                                      </p:tavLst>
                                    </p:anim>
                                    <p:anim calcmode="lin" valueType="num">
                                      <p:cBhvr additive="base">
                                        <p:cTn id="44" dur="1500" fill="hold"/>
                                        <p:tgtEl>
                                          <p:spTgt spid="58"/>
                                        </p:tgtEl>
                                        <p:attrNameLst>
                                          <p:attrName>ppt_y</p:attrName>
                                        </p:attrNameLst>
                                      </p:cBhvr>
                                      <p:tavLst>
                                        <p:tav tm="0">
                                          <p:val>
                                            <p:strVal val="#ppt_y"/>
                                          </p:val>
                                        </p:tav>
                                        <p:tav tm="100000">
                                          <p:val>
                                            <p:strVal val="#ppt_y"/>
                                          </p:val>
                                        </p:tav>
                                      </p:tavLst>
                                    </p:anim>
                                  </p:childTnLst>
                                </p:cTn>
                              </p:par>
                              <p:par>
                                <p:cTn id="45" presetID="10" presetClass="entr" presetSubtype="0" fill="hold" nodeType="withEffect">
                                  <p:stCondLst>
                                    <p:cond delay="22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500"/>
                                        <p:tgtEl>
                                          <p:spTgt spid="58"/>
                                        </p:tgtEl>
                                      </p:cBhvr>
                                    </p:animEffect>
                                  </p:childTnLst>
                                </p:cTn>
                              </p:par>
                              <p:par>
                                <p:cTn id="48" presetID="2" presetClass="entr" presetSubtype="8" decel="10000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1500" fill="hold"/>
                                        <p:tgtEl>
                                          <p:spTgt spid="2"/>
                                        </p:tgtEl>
                                        <p:attrNameLst>
                                          <p:attrName>ppt_x</p:attrName>
                                        </p:attrNameLst>
                                      </p:cBhvr>
                                      <p:tavLst>
                                        <p:tav tm="0">
                                          <p:val>
                                            <p:strVal val="0-#ppt_w/2"/>
                                          </p:val>
                                        </p:tav>
                                        <p:tav tm="100000">
                                          <p:val>
                                            <p:strVal val="#ppt_x"/>
                                          </p:val>
                                        </p:tav>
                                      </p:tavLst>
                                    </p:anim>
                                    <p:anim calcmode="lin" valueType="num">
                                      <p:cBhvr additive="base">
                                        <p:cTn id="51" dur="1500" fill="hold"/>
                                        <p:tgtEl>
                                          <p:spTgt spid="2"/>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1500" fill="hold"/>
                                        <p:tgtEl>
                                          <p:spTgt spid="3"/>
                                        </p:tgtEl>
                                        <p:attrNameLst>
                                          <p:attrName>ppt_x</p:attrName>
                                        </p:attrNameLst>
                                      </p:cBhvr>
                                      <p:tavLst>
                                        <p:tav tm="0">
                                          <p:val>
                                            <p:strVal val="0-#ppt_w/2"/>
                                          </p:val>
                                        </p:tav>
                                        <p:tav tm="100000">
                                          <p:val>
                                            <p:strVal val="#ppt_x"/>
                                          </p:val>
                                        </p:tav>
                                      </p:tavLst>
                                    </p:anim>
                                    <p:anim calcmode="lin" valueType="num">
                                      <p:cBhvr additive="base">
                                        <p:cTn id="55" dur="1500" fill="hold"/>
                                        <p:tgtEl>
                                          <p:spTgt spid="3"/>
                                        </p:tgtEl>
                                        <p:attrNameLst>
                                          <p:attrName>ppt_y</p:attrName>
                                        </p:attrNameLst>
                                      </p:cBhvr>
                                      <p:tavLst>
                                        <p:tav tm="0">
                                          <p:val>
                                            <p:strVal val="#ppt_y"/>
                                          </p:val>
                                        </p:tav>
                                        <p:tav tm="100000">
                                          <p:val>
                                            <p:strVal val="#ppt_y"/>
                                          </p:val>
                                        </p:tav>
                                      </p:tavLst>
                                    </p:anim>
                                  </p:childTnLst>
                                </p:cTn>
                              </p:par>
                              <p:par>
                                <p:cTn id="56" presetID="2" presetClass="entr" presetSubtype="8" decel="10000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1500" fill="hold"/>
                                        <p:tgtEl>
                                          <p:spTgt spid="4"/>
                                        </p:tgtEl>
                                        <p:attrNameLst>
                                          <p:attrName>ppt_x</p:attrName>
                                        </p:attrNameLst>
                                      </p:cBhvr>
                                      <p:tavLst>
                                        <p:tav tm="0">
                                          <p:val>
                                            <p:strVal val="0-#ppt_w/2"/>
                                          </p:val>
                                        </p:tav>
                                        <p:tav tm="100000">
                                          <p:val>
                                            <p:strVal val="#ppt_x"/>
                                          </p:val>
                                        </p:tav>
                                      </p:tavLst>
                                    </p:anim>
                                    <p:anim calcmode="lin" valueType="num">
                                      <p:cBhvr additive="base">
                                        <p:cTn id="59" dur="1500" fill="hold"/>
                                        <p:tgtEl>
                                          <p:spTgt spid="4"/>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1500" fill="hold"/>
                                        <p:tgtEl>
                                          <p:spTgt spid="5"/>
                                        </p:tgtEl>
                                        <p:attrNameLst>
                                          <p:attrName>ppt_x</p:attrName>
                                        </p:attrNameLst>
                                      </p:cBhvr>
                                      <p:tavLst>
                                        <p:tav tm="0">
                                          <p:val>
                                            <p:strVal val="0-#ppt_w/2"/>
                                          </p:val>
                                        </p:tav>
                                        <p:tav tm="100000">
                                          <p:val>
                                            <p:strVal val="#ppt_x"/>
                                          </p:val>
                                        </p:tav>
                                      </p:tavLst>
                                    </p:anim>
                                    <p:anim calcmode="lin" valueType="num">
                                      <p:cBhvr additive="base">
                                        <p:cTn id="63" dur="1500" fill="hold"/>
                                        <p:tgtEl>
                                          <p:spTgt spid="5"/>
                                        </p:tgtEl>
                                        <p:attrNameLst>
                                          <p:attrName>ppt_y</p:attrName>
                                        </p:attrNameLst>
                                      </p:cBhvr>
                                      <p:tavLst>
                                        <p:tav tm="0">
                                          <p:val>
                                            <p:strVal val="#ppt_y"/>
                                          </p:val>
                                        </p:tav>
                                        <p:tav tm="100000">
                                          <p:val>
                                            <p:strVal val="#ppt_y"/>
                                          </p:val>
                                        </p:tav>
                                      </p:tavLst>
                                    </p:anim>
                                  </p:childTnLst>
                                </p:cTn>
                              </p:par>
                              <p:par>
                                <p:cTn id="64" presetID="2" presetClass="entr" presetSubtype="8" decel="10000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 calcmode="lin" valueType="num">
                                      <p:cBhvr additive="base">
                                        <p:cTn id="66" dur="1500" fill="hold"/>
                                        <p:tgtEl>
                                          <p:spTgt spid="6"/>
                                        </p:tgtEl>
                                        <p:attrNameLst>
                                          <p:attrName>ppt_x</p:attrName>
                                        </p:attrNameLst>
                                      </p:cBhvr>
                                      <p:tavLst>
                                        <p:tav tm="0">
                                          <p:val>
                                            <p:strVal val="0-#ppt_w/2"/>
                                          </p:val>
                                        </p:tav>
                                        <p:tav tm="100000">
                                          <p:val>
                                            <p:strVal val="#ppt_x"/>
                                          </p:val>
                                        </p:tav>
                                      </p:tavLst>
                                    </p:anim>
                                    <p:anim calcmode="lin" valueType="num">
                                      <p:cBhvr additive="base">
                                        <p:cTn id="67" dur="1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0" grpId="0" animBg="1"/>
      <p:bldP spid="60" grpId="1" animBg="1"/>
      <p:bldP spid="61" grpId="0" animBg="1"/>
      <p:bldP spid="61" grpId="1" animBg="1"/>
      <p:bldP spid="2" grpId="0"/>
      <p:bldP spid="3" grpId="0"/>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a:extLst>
              <a:ext uri="{FF2B5EF4-FFF2-40B4-BE49-F238E27FC236}">
                <a16:creationId xmlns:a16="http://schemas.microsoft.com/office/drawing/2014/main" id="{CE121421-CB71-D756-10B8-B720079A1489}"/>
              </a:ext>
            </a:extLst>
          </p:cNvPr>
          <p:cNvCxnSpPr>
            <a:cxnSpLocks/>
          </p:cNvCxnSpPr>
          <p:nvPr/>
        </p:nvCxnSpPr>
        <p:spPr>
          <a:xfrm>
            <a:off x="-108857" y="6402387"/>
            <a:ext cx="4311276" cy="0"/>
          </a:xfrm>
          <a:prstGeom prst="straightConnector1">
            <a:avLst/>
          </a:prstGeom>
          <a:ln>
            <a:solidFill>
              <a:srgbClr val="A29F7E">
                <a:alpha val="68000"/>
              </a:srgb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 name="直接箭头连接符 2">
            <a:extLst>
              <a:ext uri="{FF2B5EF4-FFF2-40B4-BE49-F238E27FC236}">
                <a16:creationId xmlns:a16="http://schemas.microsoft.com/office/drawing/2014/main" id="{3D07221D-A7DC-5DBB-47A0-7F8D79435F87}"/>
              </a:ext>
            </a:extLst>
          </p:cNvPr>
          <p:cNvCxnSpPr>
            <a:cxnSpLocks/>
          </p:cNvCxnSpPr>
          <p:nvPr/>
        </p:nvCxnSpPr>
        <p:spPr>
          <a:xfrm flipV="1">
            <a:off x="334963" y="3307556"/>
            <a:ext cx="0" cy="373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椭圆 3">
            <a:extLst>
              <a:ext uri="{FF2B5EF4-FFF2-40B4-BE49-F238E27FC236}">
                <a16:creationId xmlns:a16="http://schemas.microsoft.com/office/drawing/2014/main" id="{648EA5B1-BE65-8508-C4CA-F04B93AB60A0}"/>
              </a:ext>
            </a:extLst>
          </p:cNvPr>
          <p:cNvSpPr/>
          <p:nvPr/>
        </p:nvSpPr>
        <p:spPr>
          <a:xfrm>
            <a:off x="113030" y="4969510"/>
            <a:ext cx="1857828" cy="1857828"/>
          </a:xfrm>
          <a:prstGeom prst="ellipse">
            <a:avLst/>
          </a:prstGeom>
          <a:noFill/>
          <a:ln w="15875">
            <a:gradFill>
              <a:gsLst>
                <a:gs pos="85000">
                  <a:srgbClr val="A29F7E">
                    <a:alpha val="69000"/>
                  </a:srgbClr>
                </a:gs>
                <a:gs pos="0">
                  <a:srgbClr val="787B6A">
                    <a:alpha val="0"/>
                  </a:srgbClr>
                </a:gs>
                <a:gs pos="21000">
                  <a:schemeClr val="bg2">
                    <a:lumMod val="75000"/>
                  </a:schemeClr>
                </a:gs>
                <a:gs pos="52983">
                  <a:srgbClr val="CCCAB7">
                    <a:alpha val="0"/>
                  </a:srgbClr>
                </a:gs>
                <a:gs pos="41000">
                  <a:srgbClr val="ABA98D"/>
                </a:gs>
                <a:gs pos="74794">
                  <a:srgbClr val="C5C2AD">
                    <a:alpha val="0"/>
                  </a:srgbClr>
                </a:gs>
                <a:gs pos="64000">
                  <a:schemeClr val="accent1">
                    <a:lumMod val="45000"/>
                    <a:lumOff val="55000"/>
                  </a:schemeClr>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C8AF6DFE-FCBF-78E3-8214-C0B576246B98}"/>
              </a:ext>
            </a:extLst>
          </p:cNvPr>
          <p:cNvSpPr/>
          <p:nvPr/>
        </p:nvSpPr>
        <p:spPr>
          <a:xfrm>
            <a:off x="334963" y="5655437"/>
            <a:ext cx="1349828" cy="1349828"/>
          </a:xfrm>
          <a:prstGeom prst="ellipse">
            <a:avLst/>
          </a:prstGeom>
          <a:noFill/>
          <a:ln w="15875">
            <a:gradFill>
              <a:gsLst>
                <a:gs pos="85000">
                  <a:srgbClr val="A29F7E">
                    <a:alpha val="69000"/>
                  </a:srgbClr>
                </a:gs>
                <a:gs pos="0">
                  <a:srgbClr val="787B6A">
                    <a:alpha val="0"/>
                  </a:srgbClr>
                </a:gs>
                <a:gs pos="21000">
                  <a:schemeClr val="bg2">
                    <a:lumMod val="75000"/>
                  </a:schemeClr>
                </a:gs>
                <a:gs pos="52983">
                  <a:srgbClr val="CCCAB7">
                    <a:alpha val="0"/>
                  </a:srgbClr>
                </a:gs>
                <a:gs pos="41000">
                  <a:srgbClr val="ABA98D"/>
                </a:gs>
                <a:gs pos="74794">
                  <a:srgbClr val="C5C2AD">
                    <a:alpha val="0"/>
                  </a:srgbClr>
                </a:gs>
                <a:gs pos="64000">
                  <a:schemeClr val="accent1">
                    <a:lumMod val="45000"/>
                    <a:lumOff val="55000"/>
                  </a:schemeClr>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18F6FB1D-E69D-6F97-ECD1-E8F1A7C633FF}"/>
              </a:ext>
            </a:extLst>
          </p:cNvPr>
          <p:cNvSpPr/>
          <p:nvPr/>
        </p:nvSpPr>
        <p:spPr>
          <a:xfrm>
            <a:off x="-986972" y="4702627"/>
            <a:ext cx="3077030" cy="3077030"/>
          </a:xfrm>
          <a:prstGeom prst="ellipse">
            <a:avLst/>
          </a:prstGeom>
          <a:noFill/>
          <a:ln w="15875">
            <a:gradFill>
              <a:gsLst>
                <a:gs pos="85000">
                  <a:srgbClr val="A29F7E">
                    <a:alpha val="69000"/>
                  </a:srgbClr>
                </a:gs>
                <a:gs pos="0">
                  <a:srgbClr val="787B6A">
                    <a:alpha val="0"/>
                  </a:srgbClr>
                </a:gs>
                <a:gs pos="21000">
                  <a:schemeClr val="bg2">
                    <a:lumMod val="75000"/>
                  </a:schemeClr>
                </a:gs>
                <a:gs pos="52983">
                  <a:srgbClr val="CCCAB7">
                    <a:alpha val="0"/>
                  </a:srgbClr>
                </a:gs>
                <a:gs pos="41000">
                  <a:srgbClr val="ABA98D"/>
                </a:gs>
                <a:gs pos="74794">
                  <a:srgbClr val="C5C2AD">
                    <a:alpha val="0"/>
                  </a:srgbClr>
                </a:gs>
                <a:gs pos="64000">
                  <a:schemeClr val="accent1">
                    <a:lumMod val="45000"/>
                    <a:lumOff val="55000"/>
                  </a:schemeClr>
                </a:gs>
                <a:gs pos="100000">
                  <a:schemeClr val="accent1">
                    <a:lumMod val="30000"/>
                    <a:lumOff val="70000"/>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CE926B68-9298-5499-CB82-065CBD0BD439}"/>
              </a:ext>
            </a:extLst>
          </p:cNvPr>
          <p:cNvSpPr txBox="1"/>
          <p:nvPr/>
        </p:nvSpPr>
        <p:spPr>
          <a:xfrm>
            <a:off x="3698494" y="5996712"/>
            <a:ext cx="312906" cy="400110"/>
          </a:xfrm>
          <a:prstGeom prst="rect">
            <a:avLst/>
          </a:prstGeom>
          <a:noFill/>
        </p:spPr>
        <p:txBody>
          <a:bodyPr wrap="none" rtlCol="0">
            <a:spAutoFit/>
          </a:bodyPr>
          <a:lstStyle/>
          <a:p>
            <a:r>
              <a:rPr lang="en-US" altLang="zh-CN" sz="2000" dirty="0">
                <a:solidFill>
                  <a:schemeClr val="accent1">
                    <a:alpha val="40000"/>
                  </a:schemeClr>
                </a:solidFill>
              </a:rPr>
              <a:t>x</a:t>
            </a:r>
            <a:endParaRPr lang="zh-CN" altLang="en-US" sz="2000" dirty="0">
              <a:solidFill>
                <a:schemeClr val="accent1">
                  <a:alpha val="40000"/>
                </a:schemeClr>
              </a:solidFill>
            </a:endParaRPr>
          </a:p>
        </p:txBody>
      </p:sp>
      <p:sp>
        <p:nvSpPr>
          <p:cNvPr id="8" name="文本框 7">
            <a:extLst>
              <a:ext uri="{FF2B5EF4-FFF2-40B4-BE49-F238E27FC236}">
                <a16:creationId xmlns:a16="http://schemas.microsoft.com/office/drawing/2014/main" id="{5B401312-4205-7A1A-EBFD-C17FC2B36D28}"/>
              </a:ext>
            </a:extLst>
          </p:cNvPr>
          <p:cNvSpPr txBox="1"/>
          <p:nvPr/>
        </p:nvSpPr>
        <p:spPr>
          <a:xfrm>
            <a:off x="403789" y="3175903"/>
            <a:ext cx="312906" cy="400110"/>
          </a:xfrm>
          <a:prstGeom prst="rect">
            <a:avLst/>
          </a:prstGeom>
          <a:noFill/>
        </p:spPr>
        <p:txBody>
          <a:bodyPr wrap="none" rtlCol="0">
            <a:spAutoFit/>
          </a:bodyPr>
          <a:lstStyle/>
          <a:p>
            <a:r>
              <a:rPr lang="en-US" altLang="zh-CN" sz="2000" dirty="0">
                <a:solidFill>
                  <a:schemeClr val="accent1">
                    <a:alpha val="40000"/>
                  </a:schemeClr>
                </a:solidFill>
              </a:rPr>
              <a:t>y</a:t>
            </a:r>
            <a:endParaRPr lang="zh-CN" altLang="en-US" sz="2000" dirty="0">
              <a:solidFill>
                <a:schemeClr val="accent1">
                  <a:alpha val="40000"/>
                </a:schemeClr>
              </a:solidFill>
            </a:endParaRPr>
          </a:p>
        </p:txBody>
      </p:sp>
      <p:sp>
        <p:nvSpPr>
          <p:cNvPr id="9" name="等腰三角形 8">
            <a:extLst>
              <a:ext uri="{FF2B5EF4-FFF2-40B4-BE49-F238E27FC236}">
                <a16:creationId xmlns:a16="http://schemas.microsoft.com/office/drawing/2014/main" id="{027CE781-E692-EBA0-6BD8-9C1C298A0244}"/>
              </a:ext>
            </a:extLst>
          </p:cNvPr>
          <p:cNvSpPr/>
          <p:nvPr/>
        </p:nvSpPr>
        <p:spPr>
          <a:xfrm rot="19604543">
            <a:off x="1544457" y="5207316"/>
            <a:ext cx="294094" cy="253528"/>
          </a:xfrm>
          <a:prstGeom prst="triangle">
            <a:avLst>
              <a:gd name="adj" fmla="val 36640"/>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a:extLst>
              <a:ext uri="{FF2B5EF4-FFF2-40B4-BE49-F238E27FC236}">
                <a16:creationId xmlns:a16="http://schemas.microsoft.com/office/drawing/2014/main" id="{2317D4CB-C5CA-1E58-A408-F8F8BECFDDB4}"/>
              </a:ext>
            </a:extLst>
          </p:cNvPr>
          <p:cNvSpPr/>
          <p:nvPr/>
        </p:nvSpPr>
        <p:spPr>
          <a:xfrm rot="2235213">
            <a:off x="885220" y="4257992"/>
            <a:ext cx="180046" cy="155212"/>
          </a:xfrm>
          <a:prstGeom prst="triangle">
            <a:avLst>
              <a:gd name="adj" fmla="val 36640"/>
            </a:avLst>
          </a:prstGeom>
          <a:solidFill>
            <a:schemeClr val="bg2">
              <a:alpha val="58000"/>
            </a:scheme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80B2A180-A75C-54ED-8C62-8D958CB24404}"/>
              </a:ext>
            </a:extLst>
          </p:cNvPr>
          <p:cNvGrpSpPr/>
          <p:nvPr/>
        </p:nvGrpSpPr>
        <p:grpSpPr>
          <a:xfrm rot="8977732">
            <a:off x="10961603" y="5090220"/>
            <a:ext cx="1002776" cy="1002778"/>
            <a:chOff x="2709830" y="819807"/>
            <a:chExt cx="1349528" cy="1349528"/>
          </a:xfrm>
          <a:noFill/>
        </p:grpSpPr>
        <p:sp>
          <p:nvSpPr>
            <p:cNvPr id="12" name="椭圆 11">
              <a:extLst>
                <a:ext uri="{FF2B5EF4-FFF2-40B4-BE49-F238E27FC236}">
                  <a16:creationId xmlns:a16="http://schemas.microsoft.com/office/drawing/2014/main" id="{43021B2C-2E5A-95C8-CE0C-55114D271003}"/>
                </a:ext>
              </a:extLst>
            </p:cNvPr>
            <p:cNvSpPr/>
            <p:nvPr/>
          </p:nvSpPr>
          <p:spPr>
            <a:xfrm>
              <a:off x="3054438" y="1164415"/>
              <a:ext cx="660312" cy="66031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B5270F3-4C60-1D36-3168-5D25B4DC285A}"/>
                </a:ext>
              </a:extLst>
            </p:cNvPr>
            <p:cNvSpPr/>
            <p:nvPr/>
          </p:nvSpPr>
          <p:spPr>
            <a:xfrm>
              <a:off x="2986175" y="1096152"/>
              <a:ext cx="796838" cy="79683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E96227C1-25F0-393C-A305-A53EB0F21E61}"/>
                </a:ext>
              </a:extLst>
            </p:cNvPr>
            <p:cNvSpPr/>
            <p:nvPr/>
          </p:nvSpPr>
          <p:spPr>
            <a:xfrm>
              <a:off x="2915427" y="1025404"/>
              <a:ext cx="938334" cy="938334"/>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A3CBA64-F780-AC77-B88B-65765D0BE0E7}"/>
                </a:ext>
              </a:extLst>
            </p:cNvPr>
            <p:cNvSpPr/>
            <p:nvPr/>
          </p:nvSpPr>
          <p:spPr>
            <a:xfrm>
              <a:off x="2779198" y="889175"/>
              <a:ext cx="1210792" cy="121079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089A4612-2A53-A0FE-CD66-FA368E78E58B}"/>
                </a:ext>
              </a:extLst>
            </p:cNvPr>
            <p:cNvSpPr/>
            <p:nvPr/>
          </p:nvSpPr>
          <p:spPr>
            <a:xfrm>
              <a:off x="2709830" y="819807"/>
              <a:ext cx="1349528" cy="134952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a:extLst>
                <a:ext uri="{FF2B5EF4-FFF2-40B4-BE49-F238E27FC236}">
                  <a16:creationId xmlns:a16="http://schemas.microsoft.com/office/drawing/2014/main" id="{DFD58C20-3DDF-1F2E-7297-3DEC78DD52C5}"/>
                </a:ext>
              </a:extLst>
            </p:cNvPr>
            <p:cNvSpPr/>
            <p:nvPr/>
          </p:nvSpPr>
          <p:spPr>
            <a:xfrm>
              <a:off x="2845577" y="955554"/>
              <a:ext cx="1078034" cy="1078034"/>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235BBDA1-1FE6-B019-A039-FDC9A422F1C8}"/>
                </a:ext>
              </a:extLst>
            </p:cNvPr>
            <p:cNvSpPr/>
            <p:nvPr/>
          </p:nvSpPr>
          <p:spPr>
            <a:xfrm>
              <a:off x="3122700" y="1232677"/>
              <a:ext cx="523788" cy="52378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515F5BA-24B2-BBD0-CBB1-A26122D1C327}"/>
                </a:ext>
              </a:extLst>
            </p:cNvPr>
            <p:cNvSpPr/>
            <p:nvPr/>
          </p:nvSpPr>
          <p:spPr>
            <a:xfrm>
              <a:off x="3194138" y="1304115"/>
              <a:ext cx="380912" cy="380912"/>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71E0A00-06C9-E2BD-D859-03FC00CBE2FA}"/>
                </a:ext>
              </a:extLst>
            </p:cNvPr>
            <p:cNvSpPr/>
            <p:nvPr/>
          </p:nvSpPr>
          <p:spPr>
            <a:xfrm>
              <a:off x="3256740" y="1366717"/>
              <a:ext cx="255708" cy="255708"/>
            </a:xfrm>
            <a:prstGeom prst="ellipse">
              <a:avLst/>
            </a:prstGeom>
            <a:grpFill/>
            <a:ln w="9525">
              <a:gradFill>
                <a:gsLst>
                  <a:gs pos="38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71D11E7-FCB6-3829-BEC2-042D3AFF22F2}"/>
              </a:ext>
            </a:extLst>
          </p:cNvPr>
          <p:cNvGrpSpPr/>
          <p:nvPr/>
        </p:nvGrpSpPr>
        <p:grpSpPr>
          <a:xfrm rot="10800000">
            <a:off x="11120453" y="5525630"/>
            <a:ext cx="1341422" cy="1341424"/>
            <a:chOff x="2709830" y="819807"/>
            <a:chExt cx="1349528" cy="1349528"/>
          </a:xfrm>
          <a:noFill/>
        </p:grpSpPr>
        <p:sp>
          <p:nvSpPr>
            <p:cNvPr id="22" name="椭圆 21">
              <a:extLst>
                <a:ext uri="{FF2B5EF4-FFF2-40B4-BE49-F238E27FC236}">
                  <a16:creationId xmlns:a16="http://schemas.microsoft.com/office/drawing/2014/main" id="{E928195D-D0D9-1CED-3A7A-DF2396FF183E}"/>
                </a:ext>
              </a:extLst>
            </p:cNvPr>
            <p:cNvSpPr/>
            <p:nvPr/>
          </p:nvSpPr>
          <p:spPr>
            <a:xfrm>
              <a:off x="3054438" y="1164415"/>
              <a:ext cx="660312" cy="66031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BE5CBFAF-34EE-7CDF-BBA4-50881A1844ED}"/>
                </a:ext>
              </a:extLst>
            </p:cNvPr>
            <p:cNvSpPr/>
            <p:nvPr/>
          </p:nvSpPr>
          <p:spPr>
            <a:xfrm>
              <a:off x="2986175" y="1096152"/>
              <a:ext cx="796838" cy="79683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E0D2187-9E29-EE63-2C30-FB37DECE6F3D}"/>
                </a:ext>
              </a:extLst>
            </p:cNvPr>
            <p:cNvSpPr/>
            <p:nvPr/>
          </p:nvSpPr>
          <p:spPr>
            <a:xfrm>
              <a:off x="2915427" y="1025404"/>
              <a:ext cx="938334" cy="938334"/>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5EDAB4F-4533-CC6B-E077-AD8FCE1FA945}"/>
                </a:ext>
              </a:extLst>
            </p:cNvPr>
            <p:cNvSpPr/>
            <p:nvPr/>
          </p:nvSpPr>
          <p:spPr>
            <a:xfrm>
              <a:off x="2779198" y="889175"/>
              <a:ext cx="1210792" cy="121079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86F938FC-EDEE-783D-350E-EA88E338BFCE}"/>
                </a:ext>
              </a:extLst>
            </p:cNvPr>
            <p:cNvSpPr/>
            <p:nvPr/>
          </p:nvSpPr>
          <p:spPr>
            <a:xfrm>
              <a:off x="2709830" y="819807"/>
              <a:ext cx="1349528" cy="134952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a:extLst>
                <a:ext uri="{FF2B5EF4-FFF2-40B4-BE49-F238E27FC236}">
                  <a16:creationId xmlns:a16="http://schemas.microsoft.com/office/drawing/2014/main" id="{B0C0084C-0699-D276-83C0-38101FCB3956}"/>
                </a:ext>
              </a:extLst>
            </p:cNvPr>
            <p:cNvSpPr/>
            <p:nvPr/>
          </p:nvSpPr>
          <p:spPr>
            <a:xfrm>
              <a:off x="2845577" y="955554"/>
              <a:ext cx="1078034" cy="1078034"/>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36F6C897-A242-BC49-81BE-18BFA8720C0A}"/>
                </a:ext>
              </a:extLst>
            </p:cNvPr>
            <p:cNvSpPr/>
            <p:nvPr/>
          </p:nvSpPr>
          <p:spPr>
            <a:xfrm>
              <a:off x="3122700" y="1232677"/>
              <a:ext cx="523788" cy="52378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7BC1341-F4B0-5A75-DB29-403D98CC76BC}"/>
                </a:ext>
              </a:extLst>
            </p:cNvPr>
            <p:cNvSpPr/>
            <p:nvPr/>
          </p:nvSpPr>
          <p:spPr>
            <a:xfrm>
              <a:off x="3194138" y="1304115"/>
              <a:ext cx="380912" cy="380912"/>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27AFC1C8-304F-BB80-8A11-317947E19EFB}"/>
                </a:ext>
              </a:extLst>
            </p:cNvPr>
            <p:cNvSpPr/>
            <p:nvPr/>
          </p:nvSpPr>
          <p:spPr>
            <a:xfrm>
              <a:off x="3256739" y="1366718"/>
              <a:ext cx="255708" cy="255708"/>
            </a:xfrm>
            <a:prstGeom prst="ellipse">
              <a:avLst/>
            </a:prstGeom>
            <a:grpFill/>
            <a:ln>
              <a:gradFill>
                <a:gsLst>
                  <a:gs pos="0">
                    <a:schemeClr val="accent2">
                      <a:lumMod val="90000"/>
                      <a:alpha val="17000"/>
                    </a:schemeClr>
                  </a:gs>
                  <a:gs pos="53000">
                    <a:schemeClr val="accent2">
                      <a:lumMod val="75000"/>
                      <a:alpha val="22000"/>
                    </a:schemeClr>
                  </a:gs>
                  <a:gs pos="100000">
                    <a:schemeClr val="accent2">
                      <a:lumMod val="75000"/>
                      <a:alpha val="22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C5622A19-E3C4-1C61-CE64-90BE2F1AE6DC}"/>
              </a:ext>
            </a:extLst>
          </p:cNvPr>
          <p:cNvGrpSpPr/>
          <p:nvPr/>
        </p:nvGrpSpPr>
        <p:grpSpPr>
          <a:xfrm rot="10057490">
            <a:off x="10531253" y="6604649"/>
            <a:ext cx="818390" cy="818392"/>
            <a:chOff x="2709830" y="819807"/>
            <a:chExt cx="1349528" cy="1349528"/>
          </a:xfrm>
          <a:noFill/>
        </p:grpSpPr>
        <p:sp>
          <p:nvSpPr>
            <p:cNvPr id="32" name="椭圆 31">
              <a:extLst>
                <a:ext uri="{FF2B5EF4-FFF2-40B4-BE49-F238E27FC236}">
                  <a16:creationId xmlns:a16="http://schemas.microsoft.com/office/drawing/2014/main" id="{F59D5F5B-5FD8-4B08-2EA2-0F4A85D1225A}"/>
                </a:ext>
              </a:extLst>
            </p:cNvPr>
            <p:cNvSpPr/>
            <p:nvPr/>
          </p:nvSpPr>
          <p:spPr>
            <a:xfrm>
              <a:off x="3054438" y="1164415"/>
              <a:ext cx="660312" cy="660312"/>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D7FFAF2F-3149-851D-786E-4ECCB037C2B4}"/>
                </a:ext>
              </a:extLst>
            </p:cNvPr>
            <p:cNvSpPr/>
            <p:nvPr/>
          </p:nvSpPr>
          <p:spPr>
            <a:xfrm>
              <a:off x="2986175" y="1096152"/>
              <a:ext cx="796838" cy="796838"/>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859EE6EC-79BA-F6D6-F5B2-D79659B404C2}"/>
                </a:ext>
              </a:extLst>
            </p:cNvPr>
            <p:cNvSpPr/>
            <p:nvPr/>
          </p:nvSpPr>
          <p:spPr>
            <a:xfrm>
              <a:off x="2915427" y="1025404"/>
              <a:ext cx="938334" cy="938334"/>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BFE25B9-E97F-2C30-23DA-B8DC30896CB4}"/>
                </a:ext>
              </a:extLst>
            </p:cNvPr>
            <p:cNvSpPr/>
            <p:nvPr/>
          </p:nvSpPr>
          <p:spPr>
            <a:xfrm>
              <a:off x="2779198" y="889175"/>
              <a:ext cx="1210792" cy="1210792"/>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378F26FB-1985-61D7-1AA2-D099042249DE}"/>
                </a:ext>
              </a:extLst>
            </p:cNvPr>
            <p:cNvSpPr/>
            <p:nvPr/>
          </p:nvSpPr>
          <p:spPr>
            <a:xfrm>
              <a:off x="2709830" y="819807"/>
              <a:ext cx="1349528" cy="1349528"/>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00F9732A-13F6-3992-1BE0-984F36CDE60A}"/>
                </a:ext>
              </a:extLst>
            </p:cNvPr>
            <p:cNvSpPr/>
            <p:nvPr/>
          </p:nvSpPr>
          <p:spPr>
            <a:xfrm>
              <a:off x="2845577" y="955554"/>
              <a:ext cx="1078034" cy="1078034"/>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75032B2B-6284-66BE-817A-9631E012F9D7}"/>
                </a:ext>
              </a:extLst>
            </p:cNvPr>
            <p:cNvSpPr/>
            <p:nvPr/>
          </p:nvSpPr>
          <p:spPr>
            <a:xfrm>
              <a:off x="3122700" y="1232677"/>
              <a:ext cx="523788" cy="523788"/>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300284B-ED3B-EE3B-0D65-FF7DE7976A0E}"/>
                </a:ext>
              </a:extLst>
            </p:cNvPr>
            <p:cNvSpPr/>
            <p:nvPr/>
          </p:nvSpPr>
          <p:spPr>
            <a:xfrm>
              <a:off x="3194138" y="1304115"/>
              <a:ext cx="380912" cy="380912"/>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AA8B22A8-AB96-3CE9-6988-D5AD48AA81CB}"/>
                </a:ext>
              </a:extLst>
            </p:cNvPr>
            <p:cNvSpPr/>
            <p:nvPr/>
          </p:nvSpPr>
          <p:spPr>
            <a:xfrm>
              <a:off x="3256740" y="1366717"/>
              <a:ext cx="255708" cy="255708"/>
            </a:xfrm>
            <a:prstGeom prst="ellipse">
              <a:avLst/>
            </a:prstGeom>
            <a:grpFill/>
            <a:ln w="6350">
              <a:gradFill>
                <a:gsLst>
                  <a:gs pos="33000">
                    <a:srgbClr val="E9E4D5">
                      <a:alpha val="2000"/>
                    </a:srgbClr>
                  </a:gs>
                  <a:gs pos="0">
                    <a:schemeClr val="accent1">
                      <a:lumMod val="5000"/>
                      <a:lumOff val="95000"/>
                      <a:alpha val="0"/>
                    </a:schemeClr>
                  </a:gs>
                  <a:gs pos="59000">
                    <a:schemeClr val="accent2">
                      <a:lumMod val="90000"/>
                      <a:alpha val="17000"/>
                    </a:schemeClr>
                  </a:gs>
                  <a:gs pos="83000">
                    <a:schemeClr val="accent2">
                      <a:lumMod val="75000"/>
                      <a:alpha val="22000"/>
                    </a:schemeClr>
                  </a:gs>
                  <a:gs pos="100000">
                    <a:schemeClr val="accent2">
                      <a:lumMod val="75000"/>
                      <a:alpha val="24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a:extLst>
              <a:ext uri="{FF2B5EF4-FFF2-40B4-BE49-F238E27FC236}">
                <a16:creationId xmlns:a16="http://schemas.microsoft.com/office/drawing/2014/main" id="{60BAF47D-05D5-D6A4-B5D2-BE24B34834B9}"/>
              </a:ext>
            </a:extLst>
          </p:cNvPr>
          <p:cNvSpPr/>
          <p:nvPr/>
        </p:nvSpPr>
        <p:spPr>
          <a:xfrm>
            <a:off x="897998" y="1613457"/>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E0DF20EE-1A5D-6B81-435C-DE8D250777EC}"/>
              </a:ext>
            </a:extLst>
          </p:cNvPr>
          <p:cNvSpPr/>
          <p:nvPr/>
        </p:nvSpPr>
        <p:spPr>
          <a:xfrm>
            <a:off x="1746370" y="1868551"/>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FEE9D25C-6EF4-12E7-CD54-27592BAD1C9E}"/>
              </a:ext>
            </a:extLst>
          </p:cNvPr>
          <p:cNvCxnSpPr>
            <a:cxnSpLocks/>
          </p:cNvCxnSpPr>
          <p:nvPr/>
        </p:nvCxnSpPr>
        <p:spPr>
          <a:xfrm>
            <a:off x="-238125" y="2180941"/>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0" name="椭圆 69">
            <a:extLst>
              <a:ext uri="{FF2B5EF4-FFF2-40B4-BE49-F238E27FC236}">
                <a16:creationId xmlns:a16="http://schemas.microsoft.com/office/drawing/2014/main" id="{3603CA77-18C8-2E80-3041-4AD3B9E6200A}"/>
              </a:ext>
            </a:extLst>
          </p:cNvPr>
          <p:cNvSpPr/>
          <p:nvPr/>
        </p:nvSpPr>
        <p:spPr>
          <a:xfrm>
            <a:off x="981999" y="1284366"/>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9BC4713D-1DF7-A9EB-9150-8FE538EE0381}"/>
              </a:ext>
            </a:extLst>
          </p:cNvPr>
          <p:cNvGrpSpPr/>
          <p:nvPr/>
        </p:nvGrpSpPr>
        <p:grpSpPr>
          <a:xfrm rot="21173216">
            <a:off x="9495346" y="682345"/>
            <a:ext cx="797946" cy="809285"/>
            <a:chOff x="7605485" y="845343"/>
            <a:chExt cx="797946" cy="809285"/>
          </a:xfrm>
        </p:grpSpPr>
        <p:sp>
          <p:nvSpPr>
            <p:cNvPr id="72" name="矩形 71">
              <a:extLst>
                <a:ext uri="{FF2B5EF4-FFF2-40B4-BE49-F238E27FC236}">
                  <a16:creationId xmlns:a16="http://schemas.microsoft.com/office/drawing/2014/main" id="{E97FD9D2-F995-CCFD-AB73-5A1A3C92787D}"/>
                </a:ext>
              </a:extLst>
            </p:cNvPr>
            <p:cNvSpPr/>
            <p:nvPr/>
          </p:nvSpPr>
          <p:spPr>
            <a:xfrm>
              <a:off x="7605486" y="1088571"/>
              <a:ext cx="566057" cy="566057"/>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3" name="直接连接符 72">
              <a:extLst>
                <a:ext uri="{FF2B5EF4-FFF2-40B4-BE49-F238E27FC236}">
                  <a16:creationId xmlns:a16="http://schemas.microsoft.com/office/drawing/2014/main" id="{6024D2D7-8C47-E18F-07DA-13C2EADB5D35}"/>
                </a:ext>
              </a:extLst>
            </p:cNvPr>
            <p:cNvCxnSpPr>
              <a:cxnSpLocks/>
            </p:cNvCxnSpPr>
            <p:nvPr/>
          </p:nvCxnSpPr>
          <p:spPr>
            <a:xfrm flipV="1">
              <a:off x="7605486" y="845343"/>
              <a:ext cx="283028" cy="238464"/>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4" name="直接连接符 73">
              <a:extLst>
                <a:ext uri="{FF2B5EF4-FFF2-40B4-BE49-F238E27FC236}">
                  <a16:creationId xmlns:a16="http://schemas.microsoft.com/office/drawing/2014/main" id="{0D086A68-EF26-24D2-EB9A-84C0BF7CC8E1}"/>
                </a:ext>
              </a:extLst>
            </p:cNvPr>
            <p:cNvCxnSpPr>
              <a:cxnSpLocks/>
            </p:cNvCxnSpPr>
            <p:nvPr/>
          </p:nvCxnSpPr>
          <p:spPr>
            <a:xfrm flipV="1">
              <a:off x="8171543" y="845344"/>
              <a:ext cx="231888" cy="243226"/>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5" name="直接连接符 74">
              <a:extLst>
                <a:ext uri="{FF2B5EF4-FFF2-40B4-BE49-F238E27FC236}">
                  <a16:creationId xmlns:a16="http://schemas.microsoft.com/office/drawing/2014/main" id="{73132706-21A7-4A6B-F431-B34053C63162}"/>
                </a:ext>
              </a:extLst>
            </p:cNvPr>
            <p:cNvCxnSpPr>
              <a:cxnSpLocks/>
            </p:cNvCxnSpPr>
            <p:nvPr/>
          </p:nvCxnSpPr>
          <p:spPr>
            <a:xfrm flipV="1">
              <a:off x="8171543" y="1313598"/>
              <a:ext cx="231888" cy="341030"/>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6" name="直接连接符 75">
              <a:extLst>
                <a:ext uri="{FF2B5EF4-FFF2-40B4-BE49-F238E27FC236}">
                  <a16:creationId xmlns:a16="http://schemas.microsoft.com/office/drawing/2014/main" id="{331ACBAF-1D47-1E71-17D9-728C41F281BE}"/>
                </a:ext>
              </a:extLst>
            </p:cNvPr>
            <p:cNvCxnSpPr>
              <a:cxnSpLocks/>
            </p:cNvCxnSpPr>
            <p:nvPr/>
          </p:nvCxnSpPr>
          <p:spPr>
            <a:xfrm>
              <a:off x="7888514" y="845343"/>
              <a:ext cx="514917" cy="0"/>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7" name="直接连接符 76">
              <a:extLst>
                <a:ext uri="{FF2B5EF4-FFF2-40B4-BE49-F238E27FC236}">
                  <a16:creationId xmlns:a16="http://schemas.microsoft.com/office/drawing/2014/main" id="{3265E468-263D-001B-50E9-C6E5DF4D8ABE}"/>
                </a:ext>
              </a:extLst>
            </p:cNvPr>
            <p:cNvCxnSpPr>
              <a:cxnSpLocks/>
            </p:cNvCxnSpPr>
            <p:nvPr/>
          </p:nvCxnSpPr>
          <p:spPr>
            <a:xfrm>
              <a:off x="8403431" y="845343"/>
              <a:ext cx="0" cy="468255"/>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78" name="直接连接符 77">
              <a:extLst>
                <a:ext uri="{FF2B5EF4-FFF2-40B4-BE49-F238E27FC236}">
                  <a16:creationId xmlns:a16="http://schemas.microsoft.com/office/drawing/2014/main" id="{52CF6D85-0A46-A0CB-76BC-04205C772E5A}"/>
                </a:ext>
              </a:extLst>
            </p:cNvPr>
            <p:cNvCxnSpPr>
              <a:cxnSpLocks/>
            </p:cNvCxnSpPr>
            <p:nvPr/>
          </p:nvCxnSpPr>
          <p:spPr>
            <a:xfrm>
              <a:off x="7888514" y="854016"/>
              <a:ext cx="0" cy="459582"/>
            </a:xfrm>
            <a:prstGeom prst="line">
              <a:avLst/>
            </a:prstGeom>
            <a:noFill/>
            <a:ln w="6350">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cxnSp>
        <p:cxnSp>
          <p:nvCxnSpPr>
            <p:cNvPr id="79" name="直接连接符 78">
              <a:extLst>
                <a:ext uri="{FF2B5EF4-FFF2-40B4-BE49-F238E27FC236}">
                  <a16:creationId xmlns:a16="http://schemas.microsoft.com/office/drawing/2014/main" id="{F69570F9-D351-F252-FBD8-D0087E59EBBD}"/>
                </a:ext>
              </a:extLst>
            </p:cNvPr>
            <p:cNvCxnSpPr>
              <a:cxnSpLocks/>
            </p:cNvCxnSpPr>
            <p:nvPr/>
          </p:nvCxnSpPr>
          <p:spPr>
            <a:xfrm>
              <a:off x="7888514" y="1313598"/>
              <a:ext cx="514917" cy="0"/>
            </a:xfrm>
            <a:prstGeom prst="line">
              <a:avLst/>
            </a:prstGeom>
            <a:noFill/>
            <a:ln w="6350">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cxnSp>
        <p:cxnSp>
          <p:nvCxnSpPr>
            <p:cNvPr id="80" name="直接连接符 79">
              <a:extLst>
                <a:ext uri="{FF2B5EF4-FFF2-40B4-BE49-F238E27FC236}">
                  <a16:creationId xmlns:a16="http://schemas.microsoft.com/office/drawing/2014/main" id="{435A288A-42C5-7C27-B3EA-93F3D1A27102}"/>
                </a:ext>
              </a:extLst>
            </p:cNvPr>
            <p:cNvCxnSpPr>
              <a:cxnSpLocks/>
            </p:cNvCxnSpPr>
            <p:nvPr/>
          </p:nvCxnSpPr>
          <p:spPr>
            <a:xfrm flipV="1">
              <a:off x="7605485" y="1313598"/>
              <a:ext cx="283029" cy="341030"/>
            </a:xfrm>
            <a:prstGeom prst="line">
              <a:avLst/>
            </a:prstGeom>
            <a:noFill/>
            <a:ln w="6350">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cxnSp>
      </p:grpSp>
      <p:grpSp>
        <p:nvGrpSpPr>
          <p:cNvPr id="84" name="组合 83">
            <a:extLst>
              <a:ext uri="{FF2B5EF4-FFF2-40B4-BE49-F238E27FC236}">
                <a16:creationId xmlns:a16="http://schemas.microsoft.com/office/drawing/2014/main" id="{965BFC77-876F-DAF2-BD80-52FF7779D8CD}"/>
              </a:ext>
            </a:extLst>
          </p:cNvPr>
          <p:cNvGrpSpPr/>
          <p:nvPr/>
        </p:nvGrpSpPr>
        <p:grpSpPr>
          <a:xfrm>
            <a:off x="5697339" y="5678001"/>
            <a:ext cx="845352" cy="768728"/>
            <a:chOff x="411948" y="2360245"/>
            <a:chExt cx="845352" cy="768728"/>
          </a:xfrm>
        </p:grpSpPr>
        <p:sp>
          <p:nvSpPr>
            <p:cNvPr id="85" name="等腰三角形 84">
              <a:extLst>
                <a:ext uri="{FF2B5EF4-FFF2-40B4-BE49-F238E27FC236}">
                  <a16:creationId xmlns:a16="http://schemas.microsoft.com/office/drawing/2014/main" id="{CC8318C3-02D9-6479-8018-D7DAC49C83E5}"/>
                </a:ext>
              </a:extLst>
            </p:cNvPr>
            <p:cNvSpPr/>
            <p:nvPr/>
          </p:nvSpPr>
          <p:spPr>
            <a:xfrm>
              <a:off x="411948" y="2361598"/>
              <a:ext cx="759627" cy="767375"/>
            </a:xfrm>
            <a:prstGeom prst="triangl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34C9BCB3-6732-F665-3B00-313E6063C27A}"/>
                </a:ext>
              </a:extLst>
            </p:cNvPr>
            <p:cNvCxnSpPr>
              <a:cxnSpLocks/>
            </p:cNvCxnSpPr>
            <p:nvPr/>
          </p:nvCxnSpPr>
          <p:spPr>
            <a:xfrm>
              <a:off x="791761" y="2360245"/>
              <a:ext cx="465539" cy="397469"/>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87" name="直接连接符 86">
              <a:extLst>
                <a:ext uri="{FF2B5EF4-FFF2-40B4-BE49-F238E27FC236}">
                  <a16:creationId xmlns:a16="http://schemas.microsoft.com/office/drawing/2014/main" id="{6BECAE04-CBF3-5E65-2F4A-E7C5B30D3BB9}"/>
                </a:ext>
              </a:extLst>
            </p:cNvPr>
            <p:cNvCxnSpPr>
              <a:cxnSpLocks/>
            </p:cNvCxnSpPr>
            <p:nvPr/>
          </p:nvCxnSpPr>
          <p:spPr>
            <a:xfrm flipH="1">
              <a:off x="1171575" y="2757714"/>
              <a:ext cx="85725" cy="371259"/>
            </a:xfrm>
            <a:prstGeom prst="lin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cxnSp>
        <p:cxnSp>
          <p:nvCxnSpPr>
            <p:cNvPr id="88" name="直接连接符 87">
              <a:extLst>
                <a:ext uri="{FF2B5EF4-FFF2-40B4-BE49-F238E27FC236}">
                  <a16:creationId xmlns:a16="http://schemas.microsoft.com/office/drawing/2014/main" id="{AC62FCCB-4B89-E8C9-4551-B5514E88C9D4}"/>
                </a:ext>
              </a:extLst>
            </p:cNvPr>
            <p:cNvCxnSpPr>
              <a:cxnSpLocks/>
              <a:endCxn id="85" idx="2"/>
            </p:cNvCxnSpPr>
            <p:nvPr/>
          </p:nvCxnSpPr>
          <p:spPr>
            <a:xfrm flipH="1">
              <a:off x="411948" y="2757714"/>
              <a:ext cx="845352" cy="371259"/>
            </a:xfrm>
            <a:prstGeom prst="line">
              <a:avLst/>
            </a:prstGeom>
            <a:noFill/>
            <a:ln w="6350">
              <a:solidFill>
                <a:schemeClr val="accent1">
                  <a:alpha val="34000"/>
                </a:schemeClr>
              </a:solidFill>
              <a:prstDash val="lgDash"/>
            </a:ln>
          </p:spPr>
          <p:style>
            <a:lnRef idx="2">
              <a:schemeClr val="accent1">
                <a:shade val="15000"/>
              </a:schemeClr>
            </a:lnRef>
            <a:fillRef idx="1">
              <a:schemeClr val="accent1"/>
            </a:fillRef>
            <a:effectRef idx="0">
              <a:schemeClr val="accent1"/>
            </a:effectRef>
            <a:fontRef idx="minor">
              <a:schemeClr val="lt1"/>
            </a:fontRef>
          </p:style>
        </p:cxnSp>
      </p:grpSp>
      <p:sp>
        <p:nvSpPr>
          <p:cNvPr id="81" name="文本框 80">
            <a:extLst>
              <a:ext uri="{FF2B5EF4-FFF2-40B4-BE49-F238E27FC236}">
                <a16:creationId xmlns:a16="http://schemas.microsoft.com/office/drawing/2014/main" id="{9FADD088-057E-1D8D-DCF8-55750C721DFA}"/>
              </a:ext>
            </a:extLst>
          </p:cNvPr>
          <p:cNvSpPr txBox="1"/>
          <p:nvPr/>
        </p:nvSpPr>
        <p:spPr>
          <a:xfrm>
            <a:off x="6484417" y="2180941"/>
            <a:ext cx="4168252" cy="3367140"/>
          </a:xfrm>
          <a:prstGeom prst="rect">
            <a:avLst/>
          </a:prstGeom>
          <a:noFill/>
        </p:spPr>
        <p:txBody>
          <a:bodyPr wrap="square">
            <a:spAutoFit/>
          </a:bodyPr>
          <a:lstStyle/>
          <a:p>
            <a:pPr algn="just">
              <a:lnSpc>
                <a:spcPct val="150000"/>
              </a:lnSpc>
            </a:pPr>
            <a:r>
              <a:rPr lang="zh-CN" altLang="en-US" dirty="0">
                <a:solidFill>
                  <a:schemeClr val="accent2"/>
                </a:solidFill>
                <a:latin typeface="+mj-lt"/>
              </a:rPr>
              <a:t>随着社交媒体的普及和数据的快速增长，企业面临着海量的数据和信息。传统的手动监测和分析方法已经无法满足快速响应市场变化的需求。因此，企业需要一种能够自动化收集、分析和报告社交媒体热点的工具，以便及时全面了解用户反馈、市场趋势从而及时进行产品创新等重要决策。</a:t>
            </a:r>
          </a:p>
        </p:txBody>
      </p:sp>
      <p:grpSp>
        <p:nvGrpSpPr>
          <p:cNvPr id="96" name="组合 95">
            <a:extLst>
              <a:ext uri="{FF2B5EF4-FFF2-40B4-BE49-F238E27FC236}">
                <a16:creationId xmlns:a16="http://schemas.microsoft.com/office/drawing/2014/main" id="{13E3A0DF-702C-AEB5-5645-C8667076E6AA}"/>
              </a:ext>
            </a:extLst>
          </p:cNvPr>
          <p:cNvGrpSpPr/>
          <p:nvPr/>
        </p:nvGrpSpPr>
        <p:grpSpPr>
          <a:xfrm>
            <a:off x="6553408" y="1955913"/>
            <a:ext cx="4048159" cy="171848"/>
            <a:chOff x="1485900" y="2638425"/>
            <a:chExt cx="3981450" cy="123825"/>
          </a:xfrm>
        </p:grpSpPr>
        <p:cxnSp>
          <p:nvCxnSpPr>
            <p:cNvPr id="97" name="直接箭头连接符 96">
              <a:extLst>
                <a:ext uri="{FF2B5EF4-FFF2-40B4-BE49-F238E27FC236}">
                  <a16:creationId xmlns:a16="http://schemas.microsoft.com/office/drawing/2014/main" id="{1ABD5F83-8F0E-B6D8-A698-886F7D1A5563}"/>
                </a:ext>
              </a:extLst>
            </p:cNvPr>
            <p:cNvCxnSpPr/>
            <p:nvPr/>
          </p:nvCxnSpPr>
          <p:spPr>
            <a:xfrm>
              <a:off x="1485900" y="2698750"/>
              <a:ext cx="3981450" cy="0"/>
            </a:xfrm>
            <a:prstGeom prst="straightConnector1">
              <a:avLst/>
            </a:prstGeom>
            <a:ln w="6350">
              <a:solidFill>
                <a:schemeClr val="accent1">
                  <a:alpha val="63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BA22339A-9580-FAB9-FD11-24F755A135C2}"/>
                </a:ext>
              </a:extLst>
            </p:cNvPr>
            <p:cNvCxnSpPr>
              <a:cxnSpLocks/>
            </p:cNvCxnSpPr>
            <p:nvPr/>
          </p:nvCxnSpPr>
          <p:spPr>
            <a:xfrm>
              <a:off x="148590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7CE5E3CA-6DA8-183C-AA71-AB124B256BA9}"/>
                </a:ext>
              </a:extLst>
            </p:cNvPr>
            <p:cNvCxnSpPr>
              <a:cxnSpLocks/>
            </p:cNvCxnSpPr>
            <p:nvPr/>
          </p:nvCxnSpPr>
          <p:spPr>
            <a:xfrm>
              <a:off x="546735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100" name="文本框 99">
            <a:extLst>
              <a:ext uri="{FF2B5EF4-FFF2-40B4-BE49-F238E27FC236}">
                <a16:creationId xmlns:a16="http://schemas.microsoft.com/office/drawing/2014/main" id="{4C06B0E6-9D1D-2219-0117-EA57F7370FF5}"/>
              </a:ext>
            </a:extLst>
          </p:cNvPr>
          <p:cNvSpPr txBox="1"/>
          <p:nvPr/>
        </p:nvSpPr>
        <p:spPr>
          <a:xfrm>
            <a:off x="7965083" y="1775217"/>
            <a:ext cx="1359668" cy="246221"/>
          </a:xfrm>
          <a:prstGeom prst="rect">
            <a:avLst/>
          </a:prstGeom>
          <a:noFill/>
        </p:spPr>
        <p:txBody>
          <a:bodyPr wrap="none" rtlCol="0">
            <a:spAutoFit/>
          </a:bodyPr>
          <a:lstStyle/>
          <a:p>
            <a:r>
              <a:rPr lang="en-US" altLang="zh-CN" sz="1000" dirty="0">
                <a:solidFill>
                  <a:schemeClr val="accent1">
                    <a:alpha val="34000"/>
                  </a:schemeClr>
                </a:solidFill>
              </a:rPr>
              <a:t>Corporate Background</a:t>
            </a:r>
            <a:endParaRPr lang="zh-CN" altLang="en-US" sz="1000" dirty="0">
              <a:solidFill>
                <a:schemeClr val="accent1">
                  <a:alpha val="34000"/>
                </a:schemeClr>
              </a:solidFill>
            </a:endParaRPr>
          </a:p>
        </p:txBody>
      </p:sp>
      <p:sp>
        <p:nvSpPr>
          <p:cNvPr id="61" name="矩形 60">
            <a:extLst>
              <a:ext uri="{FF2B5EF4-FFF2-40B4-BE49-F238E27FC236}">
                <a16:creationId xmlns:a16="http://schemas.microsoft.com/office/drawing/2014/main" id="{D791DE93-C5B9-94A7-C6FC-63209BC4A233}"/>
              </a:ext>
            </a:extLst>
          </p:cNvPr>
          <p:cNvSpPr/>
          <p:nvPr/>
        </p:nvSpPr>
        <p:spPr>
          <a:xfrm>
            <a:off x="2118663" y="1257611"/>
            <a:ext cx="2954655"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背景介绍</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89" name="图表 88">
            <a:extLst>
              <a:ext uri="{FF2B5EF4-FFF2-40B4-BE49-F238E27FC236}">
                <a16:creationId xmlns:a16="http://schemas.microsoft.com/office/drawing/2014/main" id="{E3ED6E03-A1F6-B5EF-51E9-5432C1FAB7B8}"/>
              </a:ext>
            </a:extLst>
          </p:cNvPr>
          <p:cNvGraphicFramePr/>
          <p:nvPr>
            <p:extLst>
              <p:ext uri="{D42A27DB-BD31-4B8C-83A1-F6EECF244321}">
                <p14:modId xmlns:p14="http://schemas.microsoft.com/office/powerpoint/2010/main" val="918547341"/>
              </p:ext>
            </p:extLst>
          </p:nvPr>
        </p:nvGraphicFramePr>
        <p:xfrm>
          <a:off x="1569094" y="2281141"/>
          <a:ext cx="4258799" cy="3113919"/>
        </p:xfrm>
        <a:graphic>
          <a:graphicData uri="http://schemas.openxmlformats.org/drawingml/2006/chart">
            <c:chart xmlns:c="http://schemas.openxmlformats.org/drawingml/2006/chart" xmlns:r="http://schemas.openxmlformats.org/officeDocument/2006/relationships" r:id="rId2"/>
          </a:graphicData>
        </a:graphic>
      </p:graphicFrame>
      <p:sp>
        <p:nvSpPr>
          <p:cNvPr id="90" name="文本框 89">
            <a:extLst>
              <a:ext uri="{FF2B5EF4-FFF2-40B4-BE49-F238E27FC236}">
                <a16:creationId xmlns:a16="http://schemas.microsoft.com/office/drawing/2014/main" id="{086AC658-31D1-B69C-81A3-F856D8441395}"/>
              </a:ext>
            </a:extLst>
          </p:cNvPr>
          <p:cNvSpPr txBox="1"/>
          <p:nvPr/>
        </p:nvSpPr>
        <p:spPr>
          <a:xfrm>
            <a:off x="7272947" y="1412879"/>
            <a:ext cx="2795047" cy="400110"/>
          </a:xfrm>
          <a:prstGeom prst="rect">
            <a:avLst/>
          </a:prstGeom>
          <a:noFill/>
        </p:spPr>
        <p:txBody>
          <a:bodyPr wrap="square">
            <a:spAutoFit/>
          </a:bodyPr>
          <a:lstStyle/>
          <a:p>
            <a:pPr algn="ctr"/>
            <a:r>
              <a:rPr lang="zh-CN" altLang="en-US" sz="2000" dirty="0">
                <a:solidFill>
                  <a:schemeClr val="accent2"/>
                </a:solidFill>
                <a:latin typeface="+mj-lt"/>
              </a:rPr>
              <a:t>企业背景</a:t>
            </a:r>
          </a:p>
        </p:txBody>
      </p:sp>
      <p:sp>
        <p:nvSpPr>
          <p:cNvPr id="91" name="文本框 90">
            <a:extLst>
              <a:ext uri="{FF2B5EF4-FFF2-40B4-BE49-F238E27FC236}">
                <a16:creationId xmlns:a16="http://schemas.microsoft.com/office/drawing/2014/main" id="{46D47CC8-944C-A0E2-BED8-E3E26A6C90A2}"/>
              </a:ext>
            </a:extLst>
          </p:cNvPr>
          <p:cNvSpPr txBox="1"/>
          <p:nvPr/>
        </p:nvSpPr>
        <p:spPr>
          <a:xfrm>
            <a:off x="2772961" y="5354168"/>
            <a:ext cx="1851789" cy="246221"/>
          </a:xfrm>
          <a:prstGeom prst="rect">
            <a:avLst/>
          </a:prstGeom>
          <a:noFill/>
        </p:spPr>
        <p:txBody>
          <a:bodyPr wrap="none" rtlCol="0">
            <a:spAutoFit/>
          </a:bodyPr>
          <a:lstStyle/>
          <a:p>
            <a:r>
              <a:rPr lang="zh-CN" altLang="en-US" sz="1000" dirty="0">
                <a:solidFill>
                  <a:schemeClr val="accent1">
                    <a:alpha val="34000"/>
                  </a:schemeClr>
                </a:solidFill>
              </a:rPr>
              <a:t>数据来源：中国互联网数据库</a:t>
            </a:r>
          </a:p>
        </p:txBody>
      </p:sp>
    </p:spTree>
    <p:extLst>
      <p:ext uri="{BB962C8B-B14F-4D97-AF65-F5344CB8AC3E}">
        <p14:creationId xmlns:p14="http://schemas.microsoft.com/office/powerpoint/2010/main" val="9105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8" presetClass="emph" presetSubtype="0" fill="hold" grpId="0" nodeType="withEffect">
                                  <p:stCondLst>
                                    <p:cond delay="0"/>
                                  </p:stCondLst>
                                  <p:childTnLst>
                                    <p:animRot by="21600000">
                                      <p:cBhvr>
                                        <p:cTn id="11" dur="10000" fill="hold"/>
                                        <p:tgtEl>
                                          <p:spTgt spid="6"/>
                                        </p:tgtEl>
                                        <p:attrNameLst>
                                          <p:attrName>r</p:attrName>
                                        </p:attrNameLst>
                                      </p:cBhvr>
                                    </p:animRot>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0"/>
                                        <p:tgtEl>
                                          <p:spTgt spid="3"/>
                                        </p:tgtEl>
                                      </p:cBhvr>
                                    </p:animEffect>
                                    <p:anim calcmode="lin" valueType="num">
                                      <p:cBhvr>
                                        <p:cTn id="15" dur="5000" fill="hold"/>
                                        <p:tgtEl>
                                          <p:spTgt spid="3"/>
                                        </p:tgtEl>
                                        <p:attrNameLst>
                                          <p:attrName>ppt_x</p:attrName>
                                        </p:attrNameLst>
                                      </p:cBhvr>
                                      <p:tavLst>
                                        <p:tav tm="0">
                                          <p:val>
                                            <p:strVal val="#ppt_x"/>
                                          </p:val>
                                        </p:tav>
                                        <p:tav tm="100000">
                                          <p:val>
                                            <p:strVal val="#ppt_x"/>
                                          </p:val>
                                        </p:tav>
                                      </p:tavLst>
                                    </p:anim>
                                    <p:anim calcmode="lin" valueType="num">
                                      <p:cBhvr>
                                        <p:cTn id="16" dur="5000" fill="hold"/>
                                        <p:tgtEl>
                                          <p:spTgt spid="3"/>
                                        </p:tgtEl>
                                        <p:attrNameLst>
                                          <p:attrName>ppt_y</p:attrName>
                                        </p:attrNameLst>
                                      </p:cBhvr>
                                      <p:tavLst>
                                        <p:tav tm="0">
                                          <p:val>
                                            <p:strVal val="#ppt_y+.1"/>
                                          </p:val>
                                        </p:tav>
                                        <p:tav tm="100000">
                                          <p:val>
                                            <p:strVal val="#ppt_y"/>
                                          </p:val>
                                        </p:tav>
                                      </p:tavLst>
                                    </p:anim>
                                  </p:childTnLst>
                                </p:cTn>
                              </p:par>
                              <p:par>
                                <p:cTn id="17" presetID="10" presetClass="entr" presetSubtype="0" fill="hold" grpId="2"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250"/>
                                        <p:tgtEl>
                                          <p:spTgt spid="5"/>
                                        </p:tgtEl>
                                      </p:cBhvr>
                                    </p:animEffect>
                                  </p:childTnLst>
                                </p:cTn>
                              </p:par>
                              <p:par>
                                <p:cTn id="20" presetID="8" presetClass="emph" presetSubtype="0" fill="hold" grpId="0" nodeType="withEffect">
                                  <p:stCondLst>
                                    <p:cond delay="0"/>
                                  </p:stCondLst>
                                  <p:childTnLst>
                                    <p:animRot by="21600000">
                                      <p:cBhvr>
                                        <p:cTn id="21" dur="8000" fill="hold"/>
                                        <p:tgtEl>
                                          <p:spTgt spid="5"/>
                                        </p:tgtEl>
                                        <p:attrNameLst>
                                          <p:attrName>r</p:attrName>
                                        </p:attrNameLst>
                                      </p:cBhvr>
                                    </p:animRot>
                                  </p:childTnLst>
                                </p:cTn>
                              </p:par>
                              <p:par>
                                <p:cTn id="22" presetID="42" presetClass="path" presetSubtype="0" decel="36000" fill="hold" grpId="1" nodeType="withEffect">
                                  <p:stCondLst>
                                    <p:cond delay="0"/>
                                  </p:stCondLst>
                                  <p:childTnLst>
                                    <p:animMotion origin="layout" path="M -2.5E-6 3.33333E-6 L -0.00026 0.08055 " pathEditMode="relative" rAng="0" ptsTypes="AA">
                                      <p:cBhvr>
                                        <p:cTn id="23" dur="5000" fill="hold"/>
                                        <p:tgtEl>
                                          <p:spTgt spid="5"/>
                                        </p:tgtEl>
                                        <p:attrNameLst>
                                          <p:attrName>ppt_x</p:attrName>
                                          <p:attrName>ppt_y</p:attrName>
                                        </p:attrNameLst>
                                      </p:cBhvr>
                                      <p:rCtr x="-13" y="4028"/>
                                    </p:animMotion>
                                  </p:childTnLst>
                                </p:cTn>
                              </p:par>
                              <p:par>
                                <p:cTn id="24" presetID="2" presetClass="entr" presetSubtype="8" decel="10000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500" fill="hold"/>
                                        <p:tgtEl>
                                          <p:spTgt spid="4"/>
                                        </p:tgtEl>
                                        <p:attrNameLst>
                                          <p:attrName>ppt_x</p:attrName>
                                        </p:attrNameLst>
                                      </p:cBhvr>
                                      <p:tavLst>
                                        <p:tav tm="0">
                                          <p:val>
                                            <p:strVal val="0-#ppt_w/2"/>
                                          </p:val>
                                        </p:tav>
                                        <p:tav tm="100000">
                                          <p:val>
                                            <p:strVal val="#ppt_x"/>
                                          </p:val>
                                        </p:tav>
                                      </p:tavLst>
                                    </p:anim>
                                    <p:anim calcmode="lin" valueType="num">
                                      <p:cBhvr additive="base">
                                        <p:cTn id="27" dur="1500" fill="hold"/>
                                        <p:tgtEl>
                                          <p:spTgt spid="4"/>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500"/>
                                        <p:tgtEl>
                                          <p:spTgt spid="4"/>
                                        </p:tgtEl>
                                      </p:cBhvr>
                                    </p:animEffect>
                                  </p:childTnLst>
                                </p:cTn>
                              </p:par>
                              <p:par>
                                <p:cTn id="31" presetID="8" presetClass="emph" presetSubtype="0" fill="hold" grpId="2" nodeType="withEffect">
                                  <p:stCondLst>
                                    <p:cond delay="0"/>
                                  </p:stCondLst>
                                  <p:childTnLst>
                                    <p:animRot by="21600000">
                                      <p:cBhvr>
                                        <p:cTn id="32" dur="6000" fill="hold"/>
                                        <p:tgtEl>
                                          <p:spTgt spid="4"/>
                                        </p:tgtEl>
                                        <p:attrNameLst>
                                          <p:attrName>r</p:attrName>
                                        </p:attrNameLst>
                                      </p:cBhvr>
                                    </p:animRot>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0"/>
                                        <p:tgtEl>
                                          <p:spTgt spid="8"/>
                                        </p:tgtEl>
                                      </p:cBhvr>
                                    </p:animEffect>
                                    <p:anim calcmode="lin" valueType="num">
                                      <p:cBhvr>
                                        <p:cTn id="36" dur="5000" fill="hold"/>
                                        <p:tgtEl>
                                          <p:spTgt spid="8"/>
                                        </p:tgtEl>
                                        <p:attrNameLst>
                                          <p:attrName>ppt_x</p:attrName>
                                        </p:attrNameLst>
                                      </p:cBhvr>
                                      <p:tavLst>
                                        <p:tav tm="0">
                                          <p:val>
                                            <p:strVal val="#ppt_x"/>
                                          </p:val>
                                        </p:tav>
                                        <p:tav tm="100000">
                                          <p:val>
                                            <p:strVal val="#ppt_x"/>
                                          </p:val>
                                        </p:tav>
                                      </p:tavLst>
                                    </p:anim>
                                    <p:anim calcmode="lin" valueType="num">
                                      <p:cBhvr>
                                        <p:cTn id="37" dur="5000" fill="hold"/>
                                        <p:tgtEl>
                                          <p:spTgt spid="8"/>
                                        </p:tgtEl>
                                        <p:attrNameLst>
                                          <p:attrName>ppt_y</p:attrName>
                                        </p:attrNameLst>
                                      </p:cBhvr>
                                      <p:tavLst>
                                        <p:tav tm="0">
                                          <p:val>
                                            <p:strVal val="#ppt_y+.1"/>
                                          </p:val>
                                        </p:tav>
                                        <p:tav tm="100000">
                                          <p:val>
                                            <p:strVal val="#ppt_y"/>
                                          </p:val>
                                        </p:tav>
                                      </p:tavLst>
                                    </p:anim>
                                  </p:childTnLst>
                                </p:cTn>
                              </p:par>
                              <p:par>
                                <p:cTn id="38" presetID="2" presetClass="entr" presetSubtype="8" decel="10000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0" fill="hold"/>
                                        <p:tgtEl>
                                          <p:spTgt spid="2"/>
                                        </p:tgtEl>
                                        <p:attrNameLst>
                                          <p:attrName>ppt_x</p:attrName>
                                        </p:attrNameLst>
                                      </p:cBhvr>
                                      <p:tavLst>
                                        <p:tav tm="0">
                                          <p:val>
                                            <p:strVal val="0-#ppt_w/2"/>
                                          </p:val>
                                        </p:tav>
                                        <p:tav tm="100000">
                                          <p:val>
                                            <p:strVal val="#ppt_x"/>
                                          </p:val>
                                        </p:tav>
                                      </p:tavLst>
                                    </p:anim>
                                    <p:anim calcmode="lin" valueType="num">
                                      <p:cBhvr additive="base">
                                        <p:cTn id="41" dur="5000" fill="hold"/>
                                        <p:tgtEl>
                                          <p:spTgt spid="2"/>
                                        </p:tgtEl>
                                        <p:attrNameLst>
                                          <p:attrName>ppt_y</p:attrName>
                                        </p:attrNameLst>
                                      </p:cBhvr>
                                      <p:tavLst>
                                        <p:tav tm="0">
                                          <p:val>
                                            <p:strVal val="#ppt_y"/>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0"/>
                                        <p:tgtEl>
                                          <p:spTgt spid="2"/>
                                        </p:tgtEl>
                                      </p:cBhvr>
                                    </p:animEffect>
                                  </p:childTnLst>
                                </p:cTn>
                              </p:par>
                              <p:par>
                                <p:cTn id="45" presetID="2" presetClass="entr" presetSubtype="8" decel="10000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0" fill="hold"/>
                                        <p:tgtEl>
                                          <p:spTgt spid="7"/>
                                        </p:tgtEl>
                                        <p:attrNameLst>
                                          <p:attrName>ppt_x</p:attrName>
                                        </p:attrNameLst>
                                      </p:cBhvr>
                                      <p:tavLst>
                                        <p:tav tm="0">
                                          <p:val>
                                            <p:strVal val="0-#ppt_w/2"/>
                                          </p:val>
                                        </p:tav>
                                        <p:tav tm="100000">
                                          <p:val>
                                            <p:strVal val="#ppt_x"/>
                                          </p:val>
                                        </p:tav>
                                      </p:tavLst>
                                    </p:anim>
                                    <p:anim calcmode="lin" valueType="num">
                                      <p:cBhvr additive="base">
                                        <p:cTn id="48" dur="5000" fill="hold"/>
                                        <p:tgtEl>
                                          <p:spTgt spid="7"/>
                                        </p:tgtEl>
                                        <p:attrNameLst>
                                          <p:attrName>ppt_y</p:attrName>
                                        </p:attrNameLst>
                                      </p:cBhvr>
                                      <p:tavLst>
                                        <p:tav tm="0">
                                          <p:val>
                                            <p:strVal val="#ppt_y"/>
                                          </p:val>
                                        </p:tav>
                                        <p:tav tm="100000">
                                          <p:val>
                                            <p:strVal val="#ppt_y"/>
                                          </p:val>
                                        </p:tav>
                                      </p:tavLst>
                                    </p:anim>
                                  </p:childTnLst>
                                </p:cTn>
                              </p:par>
                              <p:par>
                                <p:cTn id="49" presetID="10" presetClass="entr" presetSubtype="0" fill="hold" grpId="1"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0"/>
                                        <p:tgtEl>
                                          <p:spTgt spid="7"/>
                                        </p:tgtEl>
                                      </p:cBhvr>
                                    </p:animEffect>
                                  </p:childTnLst>
                                </p:cTn>
                              </p:par>
                              <p:par>
                                <p:cTn id="52" presetID="42"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250"/>
                                        <p:tgtEl>
                                          <p:spTgt spid="11"/>
                                        </p:tgtEl>
                                      </p:cBhvr>
                                    </p:animEffect>
                                    <p:anim calcmode="lin" valueType="num">
                                      <p:cBhvr>
                                        <p:cTn id="55" dur="1250" fill="hold"/>
                                        <p:tgtEl>
                                          <p:spTgt spid="11"/>
                                        </p:tgtEl>
                                        <p:attrNameLst>
                                          <p:attrName>ppt_x</p:attrName>
                                        </p:attrNameLst>
                                      </p:cBhvr>
                                      <p:tavLst>
                                        <p:tav tm="0">
                                          <p:val>
                                            <p:strVal val="#ppt_x"/>
                                          </p:val>
                                        </p:tav>
                                        <p:tav tm="100000">
                                          <p:val>
                                            <p:strVal val="#ppt_x"/>
                                          </p:val>
                                        </p:tav>
                                      </p:tavLst>
                                    </p:anim>
                                    <p:anim calcmode="lin" valueType="num">
                                      <p:cBhvr>
                                        <p:cTn id="56" dur="1250" fill="hold"/>
                                        <p:tgtEl>
                                          <p:spTgt spid="11"/>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1250"/>
                                        <p:tgtEl>
                                          <p:spTgt spid="31"/>
                                        </p:tgtEl>
                                      </p:cBhvr>
                                    </p:animEffect>
                                    <p:anim calcmode="lin" valueType="num">
                                      <p:cBhvr>
                                        <p:cTn id="60" dur="1250" fill="hold"/>
                                        <p:tgtEl>
                                          <p:spTgt spid="31"/>
                                        </p:tgtEl>
                                        <p:attrNameLst>
                                          <p:attrName>ppt_x</p:attrName>
                                        </p:attrNameLst>
                                      </p:cBhvr>
                                      <p:tavLst>
                                        <p:tav tm="0">
                                          <p:val>
                                            <p:strVal val="#ppt_x"/>
                                          </p:val>
                                        </p:tav>
                                        <p:tav tm="100000">
                                          <p:val>
                                            <p:strVal val="#ppt_x"/>
                                          </p:val>
                                        </p:tav>
                                      </p:tavLst>
                                    </p:anim>
                                    <p:anim calcmode="lin" valueType="num">
                                      <p:cBhvr>
                                        <p:cTn id="61" dur="1250" fill="hold"/>
                                        <p:tgtEl>
                                          <p:spTgt spid="31"/>
                                        </p:tgtEl>
                                        <p:attrNameLst>
                                          <p:attrName>ppt_y</p:attrName>
                                        </p:attrNameLst>
                                      </p:cBhvr>
                                      <p:tavLst>
                                        <p:tav tm="0">
                                          <p:val>
                                            <p:strVal val="#ppt_y+.1"/>
                                          </p:val>
                                        </p:tav>
                                        <p:tav tm="100000">
                                          <p:val>
                                            <p:strVal val="#ppt_y"/>
                                          </p:val>
                                        </p:tav>
                                      </p:tavLst>
                                    </p:anim>
                                  </p:childTnLst>
                                </p:cTn>
                              </p:par>
                              <p:par>
                                <p:cTn id="62" presetID="2" presetClass="entr" presetSubtype="2" decel="10000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1500" fill="hold"/>
                                        <p:tgtEl>
                                          <p:spTgt spid="21"/>
                                        </p:tgtEl>
                                        <p:attrNameLst>
                                          <p:attrName>ppt_x</p:attrName>
                                        </p:attrNameLst>
                                      </p:cBhvr>
                                      <p:tavLst>
                                        <p:tav tm="0">
                                          <p:val>
                                            <p:strVal val="1+#ppt_w/2"/>
                                          </p:val>
                                        </p:tav>
                                        <p:tav tm="100000">
                                          <p:val>
                                            <p:strVal val="#ppt_x"/>
                                          </p:val>
                                        </p:tav>
                                      </p:tavLst>
                                    </p:anim>
                                    <p:anim calcmode="lin" valueType="num">
                                      <p:cBhvr additive="base">
                                        <p:cTn id="65" dur="1500" fill="hold"/>
                                        <p:tgtEl>
                                          <p:spTgt spid="21"/>
                                        </p:tgtEl>
                                        <p:attrNameLst>
                                          <p:attrName>ppt_y</p:attrName>
                                        </p:attrNameLst>
                                      </p:cBhvr>
                                      <p:tavLst>
                                        <p:tav tm="0">
                                          <p:val>
                                            <p:strVal val="#ppt_y"/>
                                          </p:val>
                                        </p:tav>
                                        <p:tav tm="100000">
                                          <p:val>
                                            <p:strVal val="#ppt_y"/>
                                          </p:val>
                                        </p:tav>
                                      </p:tavLst>
                                    </p:anim>
                                  </p:childTnLst>
                                </p:cTn>
                              </p:par>
                              <p:par>
                                <p:cTn id="66" presetID="10"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500"/>
                                        <p:tgtEl>
                                          <p:spTgt spid="21"/>
                                        </p:tgtEl>
                                      </p:cBhvr>
                                    </p:animEffect>
                                  </p:childTnLst>
                                </p:cTn>
                              </p:par>
                              <p:par>
                                <p:cTn id="69" presetID="2" presetClass="entr" presetSubtype="8" decel="100000" fill="hold" grpId="0" nodeType="withEffect">
                                  <p:stCondLst>
                                    <p:cond delay="0"/>
                                  </p:stCondLst>
                                  <p:childTnLst>
                                    <p:set>
                                      <p:cBhvr>
                                        <p:cTn id="70" dur="1" fill="hold">
                                          <p:stCondLst>
                                            <p:cond delay="0"/>
                                          </p:stCondLst>
                                        </p:cTn>
                                        <p:tgtEl>
                                          <p:spTgt spid="67"/>
                                        </p:tgtEl>
                                        <p:attrNameLst>
                                          <p:attrName>style.visibility</p:attrName>
                                        </p:attrNameLst>
                                      </p:cBhvr>
                                      <p:to>
                                        <p:strVal val="visible"/>
                                      </p:to>
                                    </p:set>
                                    <p:anim calcmode="lin" valueType="num">
                                      <p:cBhvr additive="base">
                                        <p:cTn id="71" dur="1500" fill="hold"/>
                                        <p:tgtEl>
                                          <p:spTgt spid="67"/>
                                        </p:tgtEl>
                                        <p:attrNameLst>
                                          <p:attrName>ppt_x</p:attrName>
                                        </p:attrNameLst>
                                      </p:cBhvr>
                                      <p:tavLst>
                                        <p:tav tm="0">
                                          <p:val>
                                            <p:strVal val="0-#ppt_w/2"/>
                                          </p:val>
                                        </p:tav>
                                        <p:tav tm="100000">
                                          <p:val>
                                            <p:strVal val="#ppt_x"/>
                                          </p:val>
                                        </p:tav>
                                      </p:tavLst>
                                    </p:anim>
                                    <p:anim calcmode="lin" valueType="num">
                                      <p:cBhvr additive="base">
                                        <p:cTn id="72" dur="1500" fill="hold"/>
                                        <p:tgtEl>
                                          <p:spTgt spid="67"/>
                                        </p:tgtEl>
                                        <p:attrNameLst>
                                          <p:attrName>ppt_y</p:attrName>
                                        </p:attrNameLst>
                                      </p:cBhvr>
                                      <p:tavLst>
                                        <p:tav tm="0">
                                          <p:val>
                                            <p:strVal val="#ppt_y"/>
                                          </p:val>
                                        </p:tav>
                                        <p:tav tm="100000">
                                          <p:val>
                                            <p:strVal val="#ppt_y"/>
                                          </p:val>
                                        </p:tav>
                                      </p:tavLst>
                                    </p:anim>
                                  </p:childTnLst>
                                </p:cTn>
                              </p:par>
                              <p:par>
                                <p:cTn id="73" presetID="10" presetClass="entr" presetSubtype="0" fill="hold" grpId="1"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500"/>
                                        <p:tgtEl>
                                          <p:spTgt spid="67"/>
                                        </p:tgtEl>
                                      </p:cBhvr>
                                    </p:animEffect>
                                  </p:childTnLst>
                                </p:cTn>
                              </p:par>
                              <p:par>
                                <p:cTn id="76" presetID="2" presetClass="entr" presetSubtype="8" decel="100000" fill="hold" nodeType="withEffect">
                                  <p:stCondLst>
                                    <p:cond delay="0"/>
                                  </p:stCondLst>
                                  <p:childTnLst>
                                    <p:set>
                                      <p:cBhvr>
                                        <p:cTn id="77" dur="1" fill="hold">
                                          <p:stCondLst>
                                            <p:cond delay="0"/>
                                          </p:stCondLst>
                                        </p:cTn>
                                        <p:tgtEl>
                                          <p:spTgt spid="69"/>
                                        </p:tgtEl>
                                        <p:attrNameLst>
                                          <p:attrName>style.visibility</p:attrName>
                                        </p:attrNameLst>
                                      </p:cBhvr>
                                      <p:to>
                                        <p:strVal val="visible"/>
                                      </p:to>
                                    </p:set>
                                    <p:anim calcmode="lin" valueType="num">
                                      <p:cBhvr additive="base">
                                        <p:cTn id="78" dur="1500" fill="hold"/>
                                        <p:tgtEl>
                                          <p:spTgt spid="69"/>
                                        </p:tgtEl>
                                        <p:attrNameLst>
                                          <p:attrName>ppt_x</p:attrName>
                                        </p:attrNameLst>
                                      </p:cBhvr>
                                      <p:tavLst>
                                        <p:tav tm="0">
                                          <p:val>
                                            <p:strVal val="0-#ppt_w/2"/>
                                          </p:val>
                                        </p:tav>
                                        <p:tav tm="100000">
                                          <p:val>
                                            <p:strVal val="#ppt_x"/>
                                          </p:val>
                                        </p:tav>
                                      </p:tavLst>
                                    </p:anim>
                                    <p:anim calcmode="lin" valueType="num">
                                      <p:cBhvr additive="base">
                                        <p:cTn id="79" dur="1500" fill="hold"/>
                                        <p:tgtEl>
                                          <p:spTgt spid="69"/>
                                        </p:tgtEl>
                                        <p:attrNameLst>
                                          <p:attrName>ppt_y</p:attrName>
                                        </p:attrNameLst>
                                      </p:cBhvr>
                                      <p:tavLst>
                                        <p:tav tm="0">
                                          <p:val>
                                            <p:strVal val="#ppt_y"/>
                                          </p:val>
                                        </p:tav>
                                        <p:tav tm="100000">
                                          <p:val>
                                            <p:strVal val="#ppt_y"/>
                                          </p:val>
                                        </p:tav>
                                      </p:tavLst>
                                    </p:anim>
                                  </p:childTnLst>
                                </p:cTn>
                              </p:par>
                              <p:par>
                                <p:cTn id="80" presetID="10" presetClass="entr" presetSubtype="0" fill="hold"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1500"/>
                                        <p:tgtEl>
                                          <p:spTgt spid="69"/>
                                        </p:tgtEl>
                                      </p:cBhvr>
                                    </p:animEffect>
                                  </p:childTnLst>
                                </p:cTn>
                              </p:par>
                              <p:par>
                                <p:cTn id="83" presetID="2" presetClass="entr" presetSubtype="8" decel="100000" fill="hold" grpId="0" nodeType="with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additive="base">
                                        <p:cTn id="85" dur="2500" fill="hold"/>
                                        <p:tgtEl>
                                          <p:spTgt spid="68"/>
                                        </p:tgtEl>
                                        <p:attrNameLst>
                                          <p:attrName>ppt_x</p:attrName>
                                        </p:attrNameLst>
                                      </p:cBhvr>
                                      <p:tavLst>
                                        <p:tav tm="0">
                                          <p:val>
                                            <p:strVal val="0-#ppt_w/2"/>
                                          </p:val>
                                        </p:tav>
                                        <p:tav tm="100000">
                                          <p:val>
                                            <p:strVal val="#ppt_x"/>
                                          </p:val>
                                        </p:tav>
                                      </p:tavLst>
                                    </p:anim>
                                    <p:anim calcmode="lin" valueType="num">
                                      <p:cBhvr additive="base">
                                        <p:cTn id="86" dur="2500" fill="hold"/>
                                        <p:tgtEl>
                                          <p:spTgt spid="68"/>
                                        </p:tgtEl>
                                        <p:attrNameLst>
                                          <p:attrName>ppt_y</p:attrName>
                                        </p:attrNameLst>
                                      </p:cBhvr>
                                      <p:tavLst>
                                        <p:tav tm="0">
                                          <p:val>
                                            <p:strVal val="#ppt_y"/>
                                          </p:val>
                                        </p:tav>
                                        <p:tav tm="100000">
                                          <p:val>
                                            <p:strVal val="#ppt_y"/>
                                          </p:val>
                                        </p:tav>
                                      </p:tavLst>
                                    </p:anim>
                                  </p:childTnLst>
                                </p:cTn>
                              </p:par>
                              <p:par>
                                <p:cTn id="87" presetID="10" presetClass="entr" presetSubtype="0" fill="hold" grpId="1" nodeType="withEffect">
                                  <p:stCondLst>
                                    <p:cond delay="0"/>
                                  </p:stCondLst>
                                  <p:childTnLst>
                                    <p:set>
                                      <p:cBhvr>
                                        <p:cTn id="88" dur="1" fill="hold">
                                          <p:stCondLst>
                                            <p:cond delay="0"/>
                                          </p:stCondLst>
                                        </p:cTn>
                                        <p:tgtEl>
                                          <p:spTgt spid="68"/>
                                        </p:tgtEl>
                                        <p:attrNameLst>
                                          <p:attrName>style.visibility</p:attrName>
                                        </p:attrNameLst>
                                      </p:cBhvr>
                                      <p:to>
                                        <p:strVal val="visible"/>
                                      </p:to>
                                    </p:set>
                                    <p:animEffect transition="in" filter="fade">
                                      <p:cBhvr>
                                        <p:cTn id="89" dur="2500"/>
                                        <p:tgtEl>
                                          <p:spTgt spid="68"/>
                                        </p:tgtEl>
                                      </p:cBhvr>
                                    </p:animEffect>
                                  </p:childTnLst>
                                </p:cTn>
                              </p:par>
                              <p:par>
                                <p:cTn id="90" presetID="47" presetClass="entr" presetSubtype="0" fill="hold" grpId="0" nodeType="withEffect">
                                  <p:stCondLst>
                                    <p:cond delay="50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1000"/>
                                        <p:tgtEl>
                                          <p:spTgt spid="70"/>
                                        </p:tgtEl>
                                      </p:cBhvr>
                                    </p:animEffect>
                                    <p:anim calcmode="lin" valueType="num">
                                      <p:cBhvr>
                                        <p:cTn id="93" dur="1000" fill="hold"/>
                                        <p:tgtEl>
                                          <p:spTgt spid="70"/>
                                        </p:tgtEl>
                                        <p:attrNameLst>
                                          <p:attrName>ppt_x</p:attrName>
                                        </p:attrNameLst>
                                      </p:cBhvr>
                                      <p:tavLst>
                                        <p:tav tm="0">
                                          <p:val>
                                            <p:strVal val="#ppt_x"/>
                                          </p:val>
                                        </p:tav>
                                        <p:tav tm="100000">
                                          <p:val>
                                            <p:strVal val="#ppt_x"/>
                                          </p:val>
                                        </p:tav>
                                      </p:tavLst>
                                    </p:anim>
                                    <p:anim calcmode="lin" valueType="num">
                                      <p:cBhvr>
                                        <p:cTn id="94" dur="1000" fill="hold"/>
                                        <p:tgtEl>
                                          <p:spTgt spid="70"/>
                                        </p:tgtEl>
                                        <p:attrNameLst>
                                          <p:attrName>ppt_y</p:attrName>
                                        </p:attrNameLst>
                                      </p:cBhvr>
                                      <p:tavLst>
                                        <p:tav tm="0">
                                          <p:val>
                                            <p:strVal val="#ppt_y-.1"/>
                                          </p:val>
                                        </p:tav>
                                        <p:tav tm="100000">
                                          <p:val>
                                            <p:strVal val="#ppt_y"/>
                                          </p:val>
                                        </p:tav>
                                      </p:tavLst>
                                    </p:anim>
                                  </p:childTnLst>
                                </p:cTn>
                              </p:par>
                              <p:par>
                                <p:cTn id="95" presetID="8" presetClass="emph" presetSubtype="0" repeatCount="indefinite" fill="hold" nodeType="withEffect">
                                  <p:stCondLst>
                                    <p:cond delay="0"/>
                                  </p:stCondLst>
                                  <p:childTnLst>
                                    <p:animRot by="21600000">
                                      <p:cBhvr>
                                        <p:cTn id="96" dur="20000" fill="hold"/>
                                        <p:tgtEl>
                                          <p:spTgt spid="71"/>
                                        </p:tgtEl>
                                        <p:attrNameLst>
                                          <p:attrName>r</p:attrName>
                                        </p:attrNameLst>
                                      </p:cBhvr>
                                    </p:animRot>
                                  </p:childTnLst>
                                </p:cTn>
                              </p:par>
                              <p:par>
                                <p:cTn id="97" presetID="42" presetClass="path" presetSubtype="0" decel="10000" fill="hold" nodeType="withEffect">
                                  <p:stCondLst>
                                    <p:cond delay="0"/>
                                  </p:stCondLst>
                                  <p:childTnLst>
                                    <p:animMotion origin="layout" path="M 1.66667E-6 -4.81481E-6 L 0.05937 0.03588 " pathEditMode="relative" rAng="0" ptsTypes="AA">
                                      <p:cBhvr>
                                        <p:cTn id="98" dur="6000" fill="hold"/>
                                        <p:tgtEl>
                                          <p:spTgt spid="71"/>
                                        </p:tgtEl>
                                        <p:attrNameLst>
                                          <p:attrName>ppt_x</p:attrName>
                                          <p:attrName>ppt_y</p:attrName>
                                        </p:attrNameLst>
                                      </p:cBhvr>
                                      <p:rCtr x="2969" y="1782"/>
                                    </p:animMotion>
                                  </p:childTnLst>
                                </p:cTn>
                              </p:par>
                              <p:par>
                                <p:cTn id="99" presetID="8" presetClass="emph" presetSubtype="0" repeatCount="indefinite" fill="hold" grpId="0" nodeType="withEffect">
                                  <p:stCondLst>
                                    <p:cond delay="0"/>
                                  </p:stCondLst>
                                  <p:childTnLst>
                                    <p:animRot by="21600000">
                                      <p:cBhvr>
                                        <p:cTn id="100" dur="20000" fill="hold"/>
                                        <p:tgtEl>
                                          <p:spTgt spid="10"/>
                                        </p:tgtEl>
                                        <p:attrNameLst>
                                          <p:attrName>r</p:attrName>
                                        </p:attrNameLst>
                                      </p:cBhvr>
                                    </p:animRot>
                                  </p:childTnLst>
                                </p:cTn>
                              </p:par>
                              <p:par>
                                <p:cTn id="101" presetID="42" presetClass="path" presetSubtype="0" decel="10000" fill="hold" grpId="1" nodeType="withEffect">
                                  <p:stCondLst>
                                    <p:cond delay="0"/>
                                  </p:stCondLst>
                                  <p:childTnLst>
                                    <p:animMotion origin="layout" path="M -3.33333E-6 -3.7037E-7 L 0.05938 0.03588 " pathEditMode="relative" rAng="0" ptsTypes="AA">
                                      <p:cBhvr>
                                        <p:cTn id="102" dur="6000" fill="hold"/>
                                        <p:tgtEl>
                                          <p:spTgt spid="10"/>
                                        </p:tgtEl>
                                        <p:attrNameLst>
                                          <p:attrName>ppt_x</p:attrName>
                                          <p:attrName>ppt_y</p:attrName>
                                        </p:attrNameLst>
                                      </p:cBhvr>
                                      <p:rCtr x="2969" y="1782"/>
                                    </p:animMotion>
                                  </p:childTnLst>
                                </p:cTn>
                              </p:par>
                              <p:par>
                                <p:cTn id="103" presetID="8" presetClass="emph" presetSubtype="0" repeatCount="indefinite" fill="hold" nodeType="withEffect">
                                  <p:stCondLst>
                                    <p:cond delay="0"/>
                                  </p:stCondLst>
                                  <p:childTnLst>
                                    <p:animRot by="-21600000">
                                      <p:cBhvr>
                                        <p:cTn id="104" dur="20000" fill="hold"/>
                                        <p:tgtEl>
                                          <p:spTgt spid="84"/>
                                        </p:tgtEl>
                                        <p:attrNameLst>
                                          <p:attrName>r</p:attrName>
                                        </p:attrNameLst>
                                      </p:cBhvr>
                                    </p:animRot>
                                  </p:childTnLst>
                                </p:cTn>
                              </p:par>
                              <p:par>
                                <p:cTn id="105" presetID="42" presetClass="path" presetSubtype="0" decel="10000" fill="hold" nodeType="withEffect">
                                  <p:stCondLst>
                                    <p:cond delay="0"/>
                                  </p:stCondLst>
                                  <p:childTnLst>
                                    <p:animMotion origin="layout" path="M -3.125E-6 2.22222E-6 L 0.06576 0.08912 " pathEditMode="relative" rAng="0" ptsTypes="AA">
                                      <p:cBhvr>
                                        <p:cTn id="106" dur="6000" fill="hold"/>
                                        <p:tgtEl>
                                          <p:spTgt spid="84"/>
                                        </p:tgtEl>
                                        <p:attrNameLst>
                                          <p:attrName>ppt_x</p:attrName>
                                          <p:attrName>ppt_y</p:attrName>
                                        </p:attrNameLst>
                                      </p:cBhvr>
                                      <p:rCtr x="3281" y="4444"/>
                                    </p:animMotion>
                                  </p:childTnLst>
                                </p:cTn>
                              </p:par>
                              <p:par>
                                <p:cTn id="107" presetID="8" presetClass="emph" presetSubtype="0" repeatCount="indefinite" fill="hold" grpId="0" nodeType="withEffect">
                                  <p:stCondLst>
                                    <p:cond delay="0"/>
                                  </p:stCondLst>
                                  <p:childTnLst>
                                    <p:animRot by="-21600000">
                                      <p:cBhvr>
                                        <p:cTn id="108" dur="20000" fill="hold"/>
                                        <p:tgtEl>
                                          <p:spTgt spid="9"/>
                                        </p:tgtEl>
                                        <p:attrNameLst>
                                          <p:attrName>r</p:attrName>
                                        </p:attrNameLst>
                                      </p:cBhvr>
                                    </p:animRot>
                                  </p:childTnLst>
                                </p:cTn>
                              </p:par>
                              <p:par>
                                <p:cTn id="109" presetID="42" presetClass="path" presetSubtype="0" decel="10000" fill="hold" grpId="1" nodeType="withEffect">
                                  <p:stCondLst>
                                    <p:cond delay="0"/>
                                  </p:stCondLst>
                                  <p:childTnLst>
                                    <p:animMotion origin="layout" path="M -1.875E-6 2.22222E-6 L 0.05417 -0.04514 " pathEditMode="relative" rAng="0" ptsTypes="AA">
                                      <p:cBhvr>
                                        <p:cTn id="110" dur="6000" fill="hold"/>
                                        <p:tgtEl>
                                          <p:spTgt spid="9"/>
                                        </p:tgtEl>
                                        <p:attrNameLst>
                                          <p:attrName>ppt_x</p:attrName>
                                          <p:attrName>ppt_y</p:attrName>
                                        </p:attrNameLst>
                                      </p:cBhvr>
                                      <p:rCtr x="2708" y="-2269"/>
                                    </p:animMotion>
                                  </p:childTnLst>
                                </p:cTn>
                              </p:par>
                              <p:par>
                                <p:cTn id="111" presetID="22" presetClass="entr" presetSubtype="1" fill="hold" grpId="0" nodeType="withEffect">
                                  <p:stCondLst>
                                    <p:cond delay="1500"/>
                                  </p:stCondLst>
                                  <p:childTnLst>
                                    <p:set>
                                      <p:cBhvr>
                                        <p:cTn id="112" dur="1" fill="hold">
                                          <p:stCondLst>
                                            <p:cond delay="0"/>
                                          </p:stCondLst>
                                        </p:cTn>
                                        <p:tgtEl>
                                          <p:spTgt spid="81"/>
                                        </p:tgtEl>
                                        <p:attrNameLst>
                                          <p:attrName>style.visibility</p:attrName>
                                        </p:attrNameLst>
                                      </p:cBhvr>
                                      <p:to>
                                        <p:strVal val="visible"/>
                                      </p:to>
                                    </p:set>
                                    <p:animEffect transition="in" filter="wipe(up)">
                                      <p:cBhvr>
                                        <p:cTn id="113" dur="1000"/>
                                        <p:tgtEl>
                                          <p:spTgt spid="81"/>
                                        </p:tgtEl>
                                      </p:cBhvr>
                                    </p:animEffect>
                                  </p:childTnLst>
                                </p:cTn>
                              </p:par>
                              <p:par>
                                <p:cTn id="114" presetID="16" presetClass="entr" presetSubtype="37" fill="hold" nodeType="withEffect">
                                  <p:stCondLst>
                                    <p:cond delay="500"/>
                                  </p:stCondLst>
                                  <p:childTnLst>
                                    <p:set>
                                      <p:cBhvr>
                                        <p:cTn id="115" dur="1" fill="hold">
                                          <p:stCondLst>
                                            <p:cond delay="0"/>
                                          </p:stCondLst>
                                        </p:cTn>
                                        <p:tgtEl>
                                          <p:spTgt spid="96"/>
                                        </p:tgtEl>
                                        <p:attrNameLst>
                                          <p:attrName>style.visibility</p:attrName>
                                        </p:attrNameLst>
                                      </p:cBhvr>
                                      <p:to>
                                        <p:strVal val="visible"/>
                                      </p:to>
                                    </p:set>
                                    <p:animEffect transition="in" filter="barn(outVertical)">
                                      <p:cBhvr>
                                        <p:cTn id="116" dur="500"/>
                                        <p:tgtEl>
                                          <p:spTgt spid="96"/>
                                        </p:tgtEl>
                                      </p:cBhvr>
                                    </p:animEffect>
                                  </p:childTnLst>
                                </p:cTn>
                              </p:par>
                              <p:par>
                                <p:cTn id="117" presetID="16" presetClass="entr" presetSubtype="37" fill="hold" grpId="0" nodeType="withEffect">
                                  <p:stCondLst>
                                    <p:cond delay="500"/>
                                  </p:stCondLst>
                                  <p:childTnLst>
                                    <p:set>
                                      <p:cBhvr>
                                        <p:cTn id="118" dur="1" fill="hold">
                                          <p:stCondLst>
                                            <p:cond delay="0"/>
                                          </p:stCondLst>
                                        </p:cTn>
                                        <p:tgtEl>
                                          <p:spTgt spid="100"/>
                                        </p:tgtEl>
                                        <p:attrNameLst>
                                          <p:attrName>style.visibility</p:attrName>
                                        </p:attrNameLst>
                                      </p:cBhvr>
                                      <p:to>
                                        <p:strVal val="visible"/>
                                      </p:to>
                                    </p:set>
                                    <p:animEffect transition="in" filter="barn(outVertical)">
                                      <p:cBhvr>
                                        <p:cTn id="119" dur="500"/>
                                        <p:tgtEl>
                                          <p:spTgt spid="100"/>
                                        </p:tgtEl>
                                      </p:cBhvr>
                                    </p:animEffect>
                                  </p:childTnLst>
                                </p:cTn>
                              </p:par>
                              <p:par>
                                <p:cTn id="120" presetID="2" presetClass="entr" presetSubtype="8" decel="100000" fill="hold" grpId="0" nodeType="withEffect">
                                  <p:stCondLst>
                                    <p:cond delay="250"/>
                                  </p:stCondLst>
                                  <p:childTnLst>
                                    <p:set>
                                      <p:cBhvr>
                                        <p:cTn id="121" dur="1" fill="hold">
                                          <p:stCondLst>
                                            <p:cond delay="0"/>
                                          </p:stCondLst>
                                        </p:cTn>
                                        <p:tgtEl>
                                          <p:spTgt spid="61"/>
                                        </p:tgtEl>
                                        <p:attrNameLst>
                                          <p:attrName>style.visibility</p:attrName>
                                        </p:attrNameLst>
                                      </p:cBhvr>
                                      <p:to>
                                        <p:strVal val="visible"/>
                                      </p:to>
                                    </p:set>
                                    <p:anim calcmode="lin" valueType="num">
                                      <p:cBhvr additive="base">
                                        <p:cTn id="122" dur="1500" fill="hold"/>
                                        <p:tgtEl>
                                          <p:spTgt spid="61"/>
                                        </p:tgtEl>
                                        <p:attrNameLst>
                                          <p:attrName>ppt_x</p:attrName>
                                        </p:attrNameLst>
                                      </p:cBhvr>
                                      <p:tavLst>
                                        <p:tav tm="0">
                                          <p:val>
                                            <p:strVal val="0-#ppt_w/2"/>
                                          </p:val>
                                        </p:tav>
                                        <p:tav tm="100000">
                                          <p:val>
                                            <p:strVal val="#ppt_x"/>
                                          </p:val>
                                        </p:tav>
                                      </p:tavLst>
                                    </p:anim>
                                    <p:anim calcmode="lin" valueType="num">
                                      <p:cBhvr additive="base">
                                        <p:cTn id="123" dur="1500" fill="hold"/>
                                        <p:tgtEl>
                                          <p:spTgt spid="61"/>
                                        </p:tgtEl>
                                        <p:attrNameLst>
                                          <p:attrName>ppt_y</p:attrName>
                                        </p:attrNameLst>
                                      </p:cBhvr>
                                      <p:tavLst>
                                        <p:tav tm="0">
                                          <p:val>
                                            <p:strVal val="#ppt_y"/>
                                          </p:val>
                                        </p:tav>
                                        <p:tav tm="100000">
                                          <p:val>
                                            <p:strVal val="#ppt_y"/>
                                          </p:val>
                                        </p:tav>
                                      </p:tavLst>
                                    </p:anim>
                                  </p:childTnLst>
                                </p:cTn>
                              </p:par>
                              <p:par>
                                <p:cTn id="124" presetID="10" presetClass="entr" presetSubtype="0" fill="hold" grpId="1" nodeType="withEffect">
                                  <p:stCondLst>
                                    <p:cond delay="250"/>
                                  </p:stCondLst>
                                  <p:childTnLst>
                                    <p:set>
                                      <p:cBhvr>
                                        <p:cTn id="125" dur="1" fill="hold">
                                          <p:stCondLst>
                                            <p:cond delay="0"/>
                                          </p:stCondLst>
                                        </p:cTn>
                                        <p:tgtEl>
                                          <p:spTgt spid="61"/>
                                        </p:tgtEl>
                                        <p:attrNameLst>
                                          <p:attrName>style.visibility</p:attrName>
                                        </p:attrNameLst>
                                      </p:cBhvr>
                                      <p:to>
                                        <p:strVal val="visible"/>
                                      </p:to>
                                    </p:set>
                                    <p:animEffect transition="in" filter="fade">
                                      <p:cBhvr>
                                        <p:cTn id="126" dur="1500"/>
                                        <p:tgtEl>
                                          <p:spTgt spid="61"/>
                                        </p:tgtEl>
                                      </p:cBhvr>
                                    </p:animEffect>
                                  </p:childTnLst>
                                </p:cTn>
                              </p:par>
                              <p:par>
                                <p:cTn id="127" presetID="10" presetClass="entr" presetSubtype="0" fill="hold" grpId="0" nodeType="withEffect">
                                  <p:stCondLst>
                                    <p:cond delay="750"/>
                                  </p:stCondLst>
                                  <p:childTnLst>
                                    <p:set>
                                      <p:cBhvr>
                                        <p:cTn id="128" dur="1" fill="hold">
                                          <p:stCondLst>
                                            <p:cond delay="0"/>
                                          </p:stCondLst>
                                        </p:cTn>
                                        <p:tgtEl>
                                          <p:spTgt spid="89"/>
                                        </p:tgtEl>
                                        <p:attrNameLst>
                                          <p:attrName>style.visibility</p:attrName>
                                        </p:attrNameLst>
                                      </p:cBhvr>
                                      <p:to>
                                        <p:strVal val="visible"/>
                                      </p:to>
                                    </p:set>
                                    <p:animEffect transition="in" filter="fade">
                                      <p:cBhvr>
                                        <p:cTn id="129" dur="500"/>
                                        <p:tgtEl>
                                          <p:spTgt spid="89"/>
                                        </p:tgtEl>
                                      </p:cBhvr>
                                    </p:animEffect>
                                  </p:childTnLst>
                                </p:cTn>
                              </p:par>
                              <p:par>
                                <p:cTn id="130" presetID="16" presetClass="entr" presetSubtype="37" fill="hold" grpId="0" nodeType="withEffect">
                                  <p:stCondLst>
                                    <p:cond delay="500"/>
                                  </p:stCondLst>
                                  <p:childTnLst>
                                    <p:set>
                                      <p:cBhvr>
                                        <p:cTn id="131" dur="1" fill="hold">
                                          <p:stCondLst>
                                            <p:cond delay="0"/>
                                          </p:stCondLst>
                                        </p:cTn>
                                        <p:tgtEl>
                                          <p:spTgt spid="90"/>
                                        </p:tgtEl>
                                        <p:attrNameLst>
                                          <p:attrName>style.visibility</p:attrName>
                                        </p:attrNameLst>
                                      </p:cBhvr>
                                      <p:to>
                                        <p:strVal val="visible"/>
                                      </p:to>
                                    </p:set>
                                    <p:animEffect transition="in" filter="barn(outVertical)">
                                      <p:cBhvr>
                                        <p:cTn id="132" dur="500"/>
                                        <p:tgtEl>
                                          <p:spTgt spid="90"/>
                                        </p:tgtEl>
                                      </p:cBhvr>
                                    </p:animEffect>
                                  </p:childTnLst>
                                </p:cTn>
                              </p:par>
                              <p:par>
                                <p:cTn id="133" presetID="16" presetClass="entr" presetSubtype="37" fill="hold" grpId="0" nodeType="withEffect">
                                  <p:stCondLst>
                                    <p:cond delay="500"/>
                                  </p:stCondLst>
                                  <p:childTnLst>
                                    <p:set>
                                      <p:cBhvr>
                                        <p:cTn id="134" dur="1" fill="hold">
                                          <p:stCondLst>
                                            <p:cond delay="0"/>
                                          </p:stCondLst>
                                        </p:cTn>
                                        <p:tgtEl>
                                          <p:spTgt spid="91"/>
                                        </p:tgtEl>
                                        <p:attrNameLst>
                                          <p:attrName>style.visibility</p:attrName>
                                        </p:attrNameLst>
                                      </p:cBhvr>
                                      <p:to>
                                        <p:strVal val="visible"/>
                                      </p:to>
                                    </p:set>
                                    <p:animEffect transition="in" filter="barn(outVertical)">
                                      <p:cBhvr>
                                        <p:cTn id="135"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5" grpId="2" animBg="1"/>
      <p:bldP spid="6" grpId="0" animBg="1"/>
      <p:bldP spid="6" grpId="1" animBg="1"/>
      <p:bldP spid="7" grpId="0"/>
      <p:bldP spid="7" grpId="1"/>
      <p:bldP spid="8" grpId="0"/>
      <p:bldP spid="9" grpId="0" animBg="1"/>
      <p:bldP spid="9" grpId="1" animBg="1"/>
      <p:bldP spid="10" grpId="0" animBg="1"/>
      <p:bldP spid="10" grpId="1" animBg="1"/>
      <p:bldP spid="67" grpId="0" animBg="1"/>
      <p:bldP spid="67" grpId="1" animBg="1"/>
      <p:bldP spid="68" grpId="0" animBg="1"/>
      <p:bldP spid="68" grpId="1" animBg="1"/>
      <p:bldP spid="70" grpId="0" animBg="1"/>
      <p:bldP spid="81" grpId="0"/>
      <p:bldP spid="100" grpId="0"/>
      <p:bldP spid="61" grpId="0"/>
      <p:bldP spid="61" grpId="1"/>
      <p:bldGraphic spid="89" grpId="0">
        <p:bldAsOne/>
      </p:bldGraphic>
      <p:bldP spid="90" grpId="0"/>
      <p:bldP spid="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2BFCB9-8A89-8018-7A48-FF271ED2C987}"/>
              </a:ext>
            </a:extLst>
          </p:cNvPr>
          <p:cNvCxnSpPr/>
          <p:nvPr/>
        </p:nvCxnSpPr>
        <p:spPr>
          <a:xfrm>
            <a:off x="10933113" y="1364978"/>
            <a:ext cx="0" cy="2180076"/>
          </a:xfrm>
          <a:prstGeom prst="line">
            <a:avLst/>
          </a:prstGeom>
          <a:ln>
            <a:gradFill>
              <a:gsLst>
                <a:gs pos="0">
                  <a:srgbClr val="D1CCB5">
                    <a:alpha val="34000"/>
                  </a:srgbClr>
                </a:gs>
                <a:gs pos="100000">
                  <a:srgbClr val="D1CCB5">
                    <a:alpha val="0"/>
                  </a:srgb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 name="直接连接符 2">
            <a:extLst>
              <a:ext uri="{FF2B5EF4-FFF2-40B4-BE49-F238E27FC236}">
                <a16:creationId xmlns:a16="http://schemas.microsoft.com/office/drawing/2014/main" id="{6D209299-BC59-5CA3-E071-8822D6523477}"/>
              </a:ext>
            </a:extLst>
          </p:cNvPr>
          <p:cNvCxnSpPr>
            <a:cxnSpLocks/>
          </p:cNvCxnSpPr>
          <p:nvPr/>
        </p:nvCxnSpPr>
        <p:spPr>
          <a:xfrm flipH="1">
            <a:off x="9020175" y="1364978"/>
            <a:ext cx="1912938" cy="0"/>
          </a:xfrm>
          <a:prstGeom prst="line">
            <a:avLst/>
          </a:prstGeom>
          <a:ln>
            <a:gradFill>
              <a:gsLst>
                <a:gs pos="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4" name="直接连接符 3">
            <a:extLst>
              <a:ext uri="{FF2B5EF4-FFF2-40B4-BE49-F238E27FC236}">
                <a16:creationId xmlns:a16="http://schemas.microsoft.com/office/drawing/2014/main" id="{70C1977E-8327-C00C-E71A-C9C0DA0F71BA}"/>
              </a:ext>
            </a:extLst>
          </p:cNvPr>
          <p:cNvCxnSpPr>
            <a:cxnSpLocks/>
          </p:cNvCxnSpPr>
          <p:nvPr/>
        </p:nvCxnSpPr>
        <p:spPr>
          <a:xfrm flipH="1">
            <a:off x="7124700" y="1180696"/>
            <a:ext cx="3455988" cy="0"/>
          </a:xfrm>
          <a:prstGeom prst="line">
            <a:avLst/>
          </a:prstGeom>
          <a:ln>
            <a:gradFill>
              <a:gsLst>
                <a:gs pos="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A4236D56-8218-56B9-36D7-7A92D7736A91}"/>
              </a:ext>
            </a:extLst>
          </p:cNvPr>
          <p:cNvCxnSpPr>
            <a:cxnSpLocks/>
          </p:cNvCxnSpPr>
          <p:nvPr/>
        </p:nvCxnSpPr>
        <p:spPr>
          <a:xfrm flipH="1">
            <a:off x="10365469" y="1090613"/>
            <a:ext cx="1913844" cy="1295853"/>
          </a:xfrm>
          <a:prstGeom prst="line">
            <a:avLst/>
          </a:prstGeom>
          <a:ln>
            <a:gradFill>
              <a:gsLst>
                <a:gs pos="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6" name="等腰三角形 5">
            <a:extLst>
              <a:ext uri="{FF2B5EF4-FFF2-40B4-BE49-F238E27FC236}">
                <a16:creationId xmlns:a16="http://schemas.microsoft.com/office/drawing/2014/main" id="{85A81F17-8D0A-98A1-C4A5-423A68021457}"/>
              </a:ext>
            </a:extLst>
          </p:cNvPr>
          <p:cNvSpPr/>
          <p:nvPr/>
        </p:nvSpPr>
        <p:spPr>
          <a:xfrm rot="17722402">
            <a:off x="1202266" y="2422082"/>
            <a:ext cx="593679" cy="511792"/>
          </a:xfrm>
          <a:prstGeom prst="triangle">
            <a:avLst/>
          </a:prstGeom>
          <a:noFill/>
          <a:ln w="6350">
            <a:solidFill>
              <a:schemeClr val="accent1">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0480FB91-DCBB-82D7-8D1B-7373A4C4ED90}"/>
              </a:ext>
            </a:extLst>
          </p:cNvPr>
          <p:cNvSpPr/>
          <p:nvPr/>
        </p:nvSpPr>
        <p:spPr>
          <a:xfrm rot="17722402">
            <a:off x="6056812" y="2441336"/>
            <a:ext cx="593679" cy="511792"/>
          </a:xfrm>
          <a:prstGeom prst="triangle">
            <a:avLst/>
          </a:prstGeom>
          <a:noFill/>
          <a:ln w="6350">
            <a:solidFill>
              <a:schemeClr val="accent1">
                <a:alpha val="6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5305A880-DBCB-0FEA-ADF1-1357994CA5C4}"/>
              </a:ext>
            </a:extLst>
          </p:cNvPr>
          <p:cNvGrpSpPr/>
          <p:nvPr/>
        </p:nvGrpSpPr>
        <p:grpSpPr>
          <a:xfrm>
            <a:off x="1353042" y="2482922"/>
            <a:ext cx="511792" cy="511792"/>
            <a:chOff x="1357952" y="1972101"/>
            <a:chExt cx="511792" cy="511792"/>
          </a:xfrm>
        </p:grpSpPr>
        <p:sp>
          <p:nvSpPr>
            <p:cNvPr id="9" name="椭圆 8">
              <a:extLst>
                <a:ext uri="{FF2B5EF4-FFF2-40B4-BE49-F238E27FC236}">
                  <a16:creationId xmlns:a16="http://schemas.microsoft.com/office/drawing/2014/main" id="{A2D247CE-3D50-87F5-9F61-AFCBBEA67A12}"/>
                </a:ext>
              </a:extLst>
            </p:cNvPr>
            <p:cNvSpPr/>
            <p:nvPr/>
          </p:nvSpPr>
          <p:spPr>
            <a:xfrm>
              <a:off x="1357952" y="1972101"/>
              <a:ext cx="511792" cy="51179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845776A-CAD0-0128-01AB-7A008F6A81B9}"/>
                </a:ext>
              </a:extLst>
            </p:cNvPr>
            <p:cNvSpPr txBox="1"/>
            <p:nvPr/>
          </p:nvSpPr>
          <p:spPr>
            <a:xfrm>
              <a:off x="1376101" y="1997164"/>
              <a:ext cx="492443" cy="461665"/>
            </a:xfrm>
            <a:prstGeom prst="rect">
              <a:avLst/>
            </a:prstGeom>
            <a:noFill/>
          </p:spPr>
          <p:txBody>
            <a:bodyPr wrap="none" rtlCol="0">
              <a:spAutoFit/>
            </a:bodyPr>
            <a:lstStyle/>
            <a:p>
              <a:r>
                <a:rPr lang="en-US" altLang="zh-CN" sz="2400" b="1" dirty="0">
                  <a:solidFill>
                    <a:schemeClr val="bg1"/>
                  </a:solidFill>
                </a:rPr>
                <a:t>01</a:t>
              </a:r>
              <a:endParaRPr lang="zh-CN" altLang="en-US" sz="2400" b="1" dirty="0">
                <a:solidFill>
                  <a:schemeClr val="bg1"/>
                </a:solidFill>
              </a:endParaRPr>
            </a:p>
          </p:txBody>
        </p:sp>
      </p:grpSp>
      <p:grpSp>
        <p:nvGrpSpPr>
          <p:cNvPr id="11" name="组合 10">
            <a:extLst>
              <a:ext uri="{FF2B5EF4-FFF2-40B4-BE49-F238E27FC236}">
                <a16:creationId xmlns:a16="http://schemas.microsoft.com/office/drawing/2014/main" id="{C924CA94-AE0E-7F4D-4410-2A9FE257D9A4}"/>
              </a:ext>
            </a:extLst>
          </p:cNvPr>
          <p:cNvGrpSpPr/>
          <p:nvPr/>
        </p:nvGrpSpPr>
        <p:grpSpPr>
          <a:xfrm>
            <a:off x="6200272" y="2482922"/>
            <a:ext cx="511792" cy="511792"/>
            <a:chOff x="6205182" y="1972101"/>
            <a:chExt cx="511792" cy="511792"/>
          </a:xfrm>
        </p:grpSpPr>
        <p:sp>
          <p:nvSpPr>
            <p:cNvPr id="12" name="椭圆 11">
              <a:extLst>
                <a:ext uri="{FF2B5EF4-FFF2-40B4-BE49-F238E27FC236}">
                  <a16:creationId xmlns:a16="http://schemas.microsoft.com/office/drawing/2014/main" id="{04CF835B-4D68-9F13-0827-74149D7D446B}"/>
                </a:ext>
              </a:extLst>
            </p:cNvPr>
            <p:cNvSpPr/>
            <p:nvPr/>
          </p:nvSpPr>
          <p:spPr>
            <a:xfrm>
              <a:off x="6205182" y="1972101"/>
              <a:ext cx="511792" cy="51179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2BEFC6EF-6036-2C61-B84E-5EDFEB6584A2}"/>
                </a:ext>
              </a:extLst>
            </p:cNvPr>
            <p:cNvSpPr txBox="1"/>
            <p:nvPr/>
          </p:nvSpPr>
          <p:spPr>
            <a:xfrm>
              <a:off x="6214856" y="1997164"/>
              <a:ext cx="492443" cy="461665"/>
            </a:xfrm>
            <a:prstGeom prst="rect">
              <a:avLst/>
            </a:prstGeom>
            <a:noFill/>
          </p:spPr>
          <p:txBody>
            <a:bodyPr wrap="none" rtlCol="0">
              <a:spAutoFit/>
            </a:bodyPr>
            <a:lstStyle/>
            <a:p>
              <a:r>
                <a:rPr lang="en-US" altLang="zh-CN" sz="2400" b="1" dirty="0">
                  <a:solidFill>
                    <a:schemeClr val="bg1"/>
                  </a:solidFill>
                </a:rPr>
                <a:t>02</a:t>
              </a:r>
              <a:endParaRPr lang="zh-CN" altLang="en-US" sz="2400" b="1" dirty="0">
                <a:solidFill>
                  <a:schemeClr val="bg1"/>
                </a:solidFill>
              </a:endParaRPr>
            </a:p>
          </p:txBody>
        </p:sp>
      </p:grpSp>
      <p:pic>
        <p:nvPicPr>
          <p:cNvPr id="14" name="图片 13">
            <a:extLst>
              <a:ext uri="{FF2B5EF4-FFF2-40B4-BE49-F238E27FC236}">
                <a16:creationId xmlns:a16="http://schemas.microsoft.com/office/drawing/2014/main" id="{B24EC852-FB04-6CE0-F057-A41AB737CB3C}"/>
              </a:ext>
            </a:extLst>
          </p:cNvPr>
          <p:cNvPicPr>
            <a:picLocks noChangeAspect="1"/>
          </p:cNvPicPr>
          <p:nvPr/>
        </p:nvPicPr>
        <p:blipFill>
          <a:blip r:embed="rId2">
            <a:duotone>
              <a:prstClr val="black"/>
              <a:schemeClr val="accent4">
                <a:tint val="45000"/>
                <a:satMod val="400000"/>
              </a:schemeClr>
            </a:duotone>
            <a:alphaModFix amt="34000"/>
            <a:extLst>
              <a:ext uri="{28A0092B-C50C-407E-A947-70E740481C1C}">
                <a14:useLocalDpi xmlns:a14="http://schemas.microsoft.com/office/drawing/2010/main" val="0"/>
              </a:ext>
            </a:extLst>
          </a:blip>
          <a:stretch>
            <a:fillRect/>
          </a:stretch>
        </p:blipFill>
        <p:spPr>
          <a:xfrm rot="19569350">
            <a:off x="8572334" y="5340637"/>
            <a:ext cx="3586270" cy="3586270"/>
          </a:xfrm>
          <a:prstGeom prst="rect">
            <a:avLst/>
          </a:prstGeom>
        </p:spPr>
      </p:pic>
      <p:sp>
        <p:nvSpPr>
          <p:cNvPr id="15" name="椭圆 14">
            <a:extLst>
              <a:ext uri="{FF2B5EF4-FFF2-40B4-BE49-F238E27FC236}">
                <a16:creationId xmlns:a16="http://schemas.microsoft.com/office/drawing/2014/main" id="{DD8F5AD3-848F-E4F1-E227-9431E91E555D}"/>
              </a:ext>
            </a:extLst>
          </p:cNvPr>
          <p:cNvSpPr/>
          <p:nvPr/>
        </p:nvSpPr>
        <p:spPr>
          <a:xfrm rot="584818">
            <a:off x="10293316" y="801958"/>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E6CB273F-D09B-520A-7BB7-8BCF22565F50}"/>
              </a:ext>
            </a:extLst>
          </p:cNvPr>
          <p:cNvCxnSpPr>
            <a:cxnSpLocks/>
          </p:cNvCxnSpPr>
          <p:nvPr/>
        </p:nvCxnSpPr>
        <p:spPr>
          <a:xfrm>
            <a:off x="2088764" y="2985223"/>
            <a:ext cx="3328014" cy="0"/>
          </a:xfrm>
          <a:prstGeom prst="line">
            <a:avLst/>
          </a:prstGeom>
          <a:ln>
            <a:gradFill>
              <a:gsLst>
                <a:gs pos="4900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0DE79C9-CECF-E883-E6AA-9CBC71F99F6E}"/>
              </a:ext>
            </a:extLst>
          </p:cNvPr>
          <p:cNvCxnSpPr>
            <a:cxnSpLocks/>
          </p:cNvCxnSpPr>
          <p:nvPr/>
        </p:nvCxnSpPr>
        <p:spPr>
          <a:xfrm>
            <a:off x="7119790" y="2994714"/>
            <a:ext cx="3328014" cy="0"/>
          </a:xfrm>
          <a:prstGeom prst="line">
            <a:avLst/>
          </a:prstGeom>
          <a:ln>
            <a:gradFill>
              <a:gsLst>
                <a:gs pos="50000">
                  <a:srgbClr val="D1CCB5">
                    <a:alpha val="34000"/>
                  </a:srgbClr>
                </a:gs>
                <a:gs pos="100000">
                  <a:srgbClr val="D1CCB5">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74325A9F-3B0C-2E36-FA70-8CBA6FDC6AC7}"/>
              </a:ext>
            </a:extLst>
          </p:cNvPr>
          <p:cNvSpPr txBox="1"/>
          <p:nvPr/>
        </p:nvSpPr>
        <p:spPr>
          <a:xfrm>
            <a:off x="1253976" y="3243812"/>
            <a:ext cx="4168252" cy="2639377"/>
          </a:xfrm>
          <a:prstGeom prst="rect">
            <a:avLst/>
          </a:prstGeom>
          <a:noFill/>
        </p:spPr>
        <p:txBody>
          <a:bodyPr wrap="square">
            <a:spAutoFit/>
          </a:bodyPr>
          <a:lstStyle/>
          <a:p>
            <a:pPr algn="just">
              <a:lnSpc>
                <a:spcPct val="150000"/>
              </a:lnSpc>
            </a:pPr>
            <a:r>
              <a:rPr lang="zh-CN" altLang="en-US" sz="1400" dirty="0">
                <a:solidFill>
                  <a:schemeClr val="accent2"/>
                </a:solidFill>
                <a:latin typeface="+mj-lt"/>
              </a:rPr>
              <a:t>在当前的社交媒体环境下，</a:t>
            </a:r>
            <a:r>
              <a:rPr lang="en-US" altLang="zh-CN" sz="1400" dirty="0">
                <a:solidFill>
                  <a:schemeClr val="accent2"/>
                </a:solidFill>
                <a:latin typeface="+mj-lt"/>
              </a:rPr>
              <a:t>RPA</a:t>
            </a:r>
            <a:r>
              <a:rPr lang="zh-CN" altLang="en-US" sz="1400" dirty="0">
                <a:solidFill>
                  <a:schemeClr val="accent2"/>
                </a:solidFill>
                <a:latin typeface="+mj-lt"/>
              </a:rPr>
              <a:t>（机器人流程自动化）与</a:t>
            </a:r>
            <a:r>
              <a:rPr lang="en-US" altLang="zh-CN" sz="1400" dirty="0">
                <a:solidFill>
                  <a:schemeClr val="accent2"/>
                </a:solidFill>
                <a:latin typeface="+mj-lt"/>
              </a:rPr>
              <a:t>AI</a:t>
            </a:r>
            <a:r>
              <a:rPr lang="zh-CN" altLang="en-US" sz="1400" dirty="0">
                <a:solidFill>
                  <a:schemeClr val="accent2"/>
                </a:solidFill>
                <a:latin typeface="+mj-lt"/>
              </a:rPr>
              <a:t>（人工智能）技术在社交媒体分析中起到了相辅相成的作用，扮演着越来越重要的角色。</a:t>
            </a:r>
            <a:r>
              <a:rPr lang="en-US" altLang="zh-CN" sz="1400" dirty="0">
                <a:solidFill>
                  <a:schemeClr val="accent2"/>
                </a:solidFill>
                <a:latin typeface="+mj-lt"/>
              </a:rPr>
              <a:t>RPA</a:t>
            </a:r>
            <a:r>
              <a:rPr lang="zh-CN" altLang="en-US" sz="1400" dirty="0">
                <a:solidFill>
                  <a:schemeClr val="accent2"/>
                </a:solidFill>
                <a:latin typeface="+mj-lt"/>
              </a:rPr>
              <a:t>技术能够自动化从不同社交媒体平台收集大量数据，而自然语言处理等</a:t>
            </a:r>
            <a:r>
              <a:rPr lang="en-US" altLang="zh-CN" sz="1400" dirty="0">
                <a:solidFill>
                  <a:schemeClr val="accent2"/>
                </a:solidFill>
                <a:latin typeface="+mj-lt"/>
              </a:rPr>
              <a:t>AI</a:t>
            </a:r>
            <a:r>
              <a:rPr lang="zh-CN" altLang="en-US" sz="1400" dirty="0">
                <a:solidFill>
                  <a:schemeClr val="accent2"/>
                </a:solidFill>
                <a:latin typeface="+mj-lt"/>
              </a:rPr>
              <a:t>技术可以帮助分析社交媒体用户的行为模式，识别评论中的情感倾向。最后，通过提供可视化图表，帮助企业和研究者做出更精准的决策。</a:t>
            </a:r>
          </a:p>
        </p:txBody>
      </p:sp>
      <p:sp>
        <p:nvSpPr>
          <p:cNvPr id="19" name="文本框 18">
            <a:extLst>
              <a:ext uri="{FF2B5EF4-FFF2-40B4-BE49-F238E27FC236}">
                <a16:creationId xmlns:a16="http://schemas.microsoft.com/office/drawing/2014/main" id="{D7C5F20B-1475-A421-8B4E-754C49A2BDF1}"/>
              </a:ext>
            </a:extLst>
          </p:cNvPr>
          <p:cNvSpPr txBox="1"/>
          <p:nvPr/>
        </p:nvSpPr>
        <p:spPr>
          <a:xfrm>
            <a:off x="6091090" y="3228200"/>
            <a:ext cx="4168252" cy="2316211"/>
          </a:xfrm>
          <a:prstGeom prst="rect">
            <a:avLst/>
          </a:prstGeom>
          <a:noFill/>
        </p:spPr>
        <p:txBody>
          <a:bodyPr wrap="square">
            <a:spAutoFit/>
          </a:bodyPr>
          <a:lstStyle/>
          <a:p>
            <a:pPr algn="just">
              <a:lnSpc>
                <a:spcPct val="150000"/>
              </a:lnSpc>
            </a:pPr>
            <a:r>
              <a:rPr lang="zh-CN" altLang="en-US" sz="1400" dirty="0">
                <a:solidFill>
                  <a:schemeClr val="accent2"/>
                </a:solidFill>
                <a:latin typeface="+mj-lt"/>
              </a:rPr>
              <a:t>总之，社交媒体监测对于一个企业来说变得十分重要。它不仅能够帮助企业全面了解用户反馈、市场趋势从而及时进行产品创新等重要决策，还能够提高企业的竞争力。而在当前的社交媒体环境下，</a:t>
            </a:r>
            <a:r>
              <a:rPr lang="en-US" altLang="zh-CN" sz="1400" dirty="0">
                <a:solidFill>
                  <a:schemeClr val="accent2"/>
                </a:solidFill>
                <a:latin typeface="+mj-lt"/>
              </a:rPr>
              <a:t>RPA</a:t>
            </a:r>
            <a:r>
              <a:rPr lang="zh-CN" altLang="en-US" sz="1400" dirty="0">
                <a:solidFill>
                  <a:schemeClr val="accent2"/>
                </a:solidFill>
                <a:latin typeface="+mj-lt"/>
              </a:rPr>
              <a:t>与</a:t>
            </a:r>
            <a:r>
              <a:rPr lang="en-US" altLang="zh-CN" sz="1400" dirty="0">
                <a:solidFill>
                  <a:schemeClr val="accent2"/>
                </a:solidFill>
                <a:latin typeface="+mj-lt"/>
              </a:rPr>
              <a:t>AI</a:t>
            </a:r>
            <a:r>
              <a:rPr lang="zh-CN" altLang="en-US" sz="1400" dirty="0">
                <a:solidFill>
                  <a:schemeClr val="accent2"/>
                </a:solidFill>
                <a:latin typeface="+mj-lt"/>
              </a:rPr>
              <a:t>技术的融合为企业提供了更加高效、准确的数据分析工具，使得企业能够更好地应对市场挑战。</a:t>
            </a:r>
          </a:p>
        </p:txBody>
      </p:sp>
      <p:sp>
        <p:nvSpPr>
          <p:cNvPr id="20" name="文本框 19">
            <a:extLst>
              <a:ext uri="{FF2B5EF4-FFF2-40B4-BE49-F238E27FC236}">
                <a16:creationId xmlns:a16="http://schemas.microsoft.com/office/drawing/2014/main" id="{68188C0C-71D2-5DE9-95F9-971577DE046B}"/>
              </a:ext>
            </a:extLst>
          </p:cNvPr>
          <p:cNvSpPr txBox="1"/>
          <p:nvPr/>
        </p:nvSpPr>
        <p:spPr>
          <a:xfrm>
            <a:off x="2105417" y="2550277"/>
            <a:ext cx="2795047" cy="400110"/>
          </a:xfrm>
          <a:prstGeom prst="rect">
            <a:avLst/>
          </a:prstGeom>
          <a:noFill/>
        </p:spPr>
        <p:txBody>
          <a:bodyPr wrap="square">
            <a:spAutoFit/>
          </a:bodyPr>
          <a:lstStyle/>
          <a:p>
            <a:pPr algn="just"/>
            <a:r>
              <a:rPr lang="en-US" altLang="zh-CN" sz="2000" dirty="0">
                <a:solidFill>
                  <a:schemeClr val="accent2"/>
                </a:solidFill>
                <a:latin typeface="+mj-lt"/>
              </a:rPr>
              <a:t>RPA</a:t>
            </a:r>
            <a:r>
              <a:rPr lang="zh-CN" altLang="en-US" sz="2000" dirty="0">
                <a:solidFill>
                  <a:schemeClr val="accent2"/>
                </a:solidFill>
                <a:latin typeface="+mj-lt"/>
              </a:rPr>
              <a:t>与</a:t>
            </a:r>
            <a:r>
              <a:rPr lang="en-US" altLang="zh-CN" sz="2000" dirty="0">
                <a:solidFill>
                  <a:schemeClr val="accent2"/>
                </a:solidFill>
                <a:latin typeface="+mj-lt"/>
              </a:rPr>
              <a:t>AI</a:t>
            </a:r>
            <a:r>
              <a:rPr lang="zh-CN" altLang="en-US" sz="2000" dirty="0">
                <a:solidFill>
                  <a:schemeClr val="accent2"/>
                </a:solidFill>
                <a:latin typeface="+mj-lt"/>
              </a:rPr>
              <a:t>技术的融合</a:t>
            </a:r>
          </a:p>
        </p:txBody>
      </p:sp>
      <p:sp>
        <p:nvSpPr>
          <p:cNvPr id="21" name="文本框 20">
            <a:extLst>
              <a:ext uri="{FF2B5EF4-FFF2-40B4-BE49-F238E27FC236}">
                <a16:creationId xmlns:a16="http://schemas.microsoft.com/office/drawing/2014/main" id="{D5DA5321-4CF4-FB77-E306-EFD9AE66292C}"/>
              </a:ext>
            </a:extLst>
          </p:cNvPr>
          <p:cNvSpPr txBox="1"/>
          <p:nvPr/>
        </p:nvSpPr>
        <p:spPr>
          <a:xfrm>
            <a:off x="7088432" y="2497177"/>
            <a:ext cx="2142358" cy="400110"/>
          </a:xfrm>
          <a:prstGeom prst="rect">
            <a:avLst/>
          </a:prstGeom>
          <a:noFill/>
        </p:spPr>
        <p:txBody>
          <a:bodyPr wrap="square">
            <a:spAutoFit/>
          </a:bodyPr>
          <a:lstStyle/>
          <a:p>
            <a:pPr algn="just"/>
            <a:r>
              <a:rPr lang="zh-CN" altLang="en-US" sz="2000" dirty="0">
                <a:solidFill>
                  <a:schemeClr val="accent2"/>
                </a:solidFill>
                <a:latin typeface="+mj-lt"/>
              </a:rPr>
              <a:t>总结</a:t>
            </a:r>
          </a:p>
        </p:txBody>
      </p:sp>
      <p:pic>
        <p:nvPicPr>
          <p:cNvPr id="22" name="图片 21">
            <a:extLst>
              <a:ext uri="{FF2B5EF4-FFF2-40B4-BE49-F238E27FC236}">
                <a16:creationId xmlns:a16="http://schemas.microsoft.com/office/drawing/2014/main" id="{86FDE057-3C25-4C1E-2F28-6F817BD9C7A6}"/>
              </a:ext>
            </a:extLst>
          </p:cNvPr>
          <p:cNvPicPr>
            <a:picLocks noChangeAspect="1"/>
          </p:cNvPicPr>
          <p:nvPr/>
        </p:nvPicPr>
        <p:blipFill>
          <a:blip r:embed="rId3">
            <a:alphaModFix amt="63000"/>
            <a:extLst>
              <a:ext uri="{BEBA8EAE-BF5A-486C-A8C5-ECC9F3942E4B}">
                <a14:imgProps xmlns:a14="http://schemas.microsoft.com/office/drawing/2010/main">
                  <a14:imgLayer r:embed="rId4">
                    <a14:imgEffect>
                      <a14:artisticFilmGrain grainSize="18"/>
                    </a14:imgEffect>
                  </a14:imgLayer>
                </a14:imgProps>
              </a:ext>
            </a:extLst>
          </a:blip>
          <a:stretch>
            <a:fillRect/>
          </a:stretch>
        </p:blipFill>
        <p:spPr>
          <a:xfrm>
            <a:off x="360150" y="5888759"/>
            <a:ext cx="847417" cy="298730"/>
          </a:xfrm>
          <a:prstGeom prst="rect">
            <a:avLst/>
          </a:prstGeom>
        </p:spPr>
      </p:pic>
      <p:sp>
        <p:nvSpPr>
          <p:cNvPr id="23" name="文本框 22">
            <a:extLst>
              <a:ext uri="{FF2B5EF4-FFF2-40B4-BE49-F238E27FC236}">
                <a16:creationId xmlns:a16="http://schemas.microsoft.com/office/drawing/2014/main" id="{4FA9F9B8-7A1B-99BB-B3F2-2BBE803B9A77}"/>
              </a:ext>
            </a:extLst>
          </p:cNvPr>
          <p:cNvSpPr txBox="1"/>
          <p:nvPr/>
        </p:nvSpPr>
        <p:spPr>
          <a:xfrm>
            <a:off x="274578" y="6193059"/>
            <a:ext cx="2185214" cy="230832"/>
          </a:xfrm>
          <a:prstGeom prst="rect">
            <a:avLst/>
          </a:prstGeom>
          <a:noFill/>
        </p:spPr>
        <p:txBody>
          <a:bodyPr wrap="none" rtlCol="0">
            <a:spAutoFit/>
          </a:bodyPr>
          <a:lstStyle/>
          <a:p>
            <a:r>
              <a:rPr lang="en-US" altLang="zh-CN" sz="900" dirty="0">
                <a:solidFill>
                  <a:schemeClr val="accent2">
                    <a:alpha val="63000"/>
                  </a:schemeClr>
                </a:solidFill>
                <a:latin typeface="+mj-ea"/>
                <a:ea typeface="+mj-ea"/>
              </a:rPr>
              <a:t>AI</a:t>
            </a:r>
            <a:r>
              <a:rPr lang="zh-CN" altLang="en-US" sz="900" dirty="0">
                <a:solidFill>
                  <a:schemeClr val="accent2">
                    <a:alpha val="63000"/>
                  </a:schemeClr>
                </a:solidFill>
                <a:latin typeface="+mj-ea"/>
                <a:ea typeface="+mj-ea"/>
              </a:rPr>
              <a:t>驱动的社交媒体热点追踪与分析系统 </a:t>
            </a:r>
          </a:p>
        </p:txBody>
      </p:sp>
      <p:grpSp>
        <p:nvGrpSpPr>
          <p:cNvPr id="24" name="组合 23">
            <a:extLst>
              <a:ext uri="{FF2B5EF4-FFF2-40B4-BE49-F238E27FC236}">
                <a16:creationId xmlns:a16="http://schemas.microsoft.com/office/drawing/2014/main" id="{DB38DF80-616D-5511-7012-D120C53DA148}"/>
              </a:ext>
            </a:extLst>
          </p:cNvPr>
          <p:cNvGrpSpPr/>
          <p:nvPr/>
        </p:nvGrpSpPr>
        <p:grpSpPr>
          <a:xfrm rot="16200000">
            <a:off x="10933112" y="-699902"/>
            <a:ext cx="2536826" cy="2536824"/>
            <a:chOff x="1015408" y="1706943"/>
            <a:chExt cx="4431922" cy="4431920"/>
          </a:xfrm>
        </p:grpSpPr>
        <p:sp>
          <p:nvSpPr>
            <p:cNvPr id="25" name="矩形 24">
              <a:extLst>
                <a:ext uri="{FF2B5EF4-FFF2-40B4-BE49-F238E27FC236}">
                  <a16:creationId xmlns:a16="http://schemas.microsoft.com/office/drawing/2014/main" id="{EAD25318-7AA9-89F2-7E8B-0D3B8A7BBD53}"/>
                </a:ext>
              </a:extLst>
            </p:cNvPr>
            <p:cNvSpPr/>
            <p:nvPr/>
          </p:nvSpPr>
          <p:spPr>
            <a:xfrm>
              <a:off x="2690810" y="3081408"/>
              <a:ext cx="201218" cy="198764"/>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7F7B6A5-8388-746C-5557-5D9F18F7929B}"/>
                </a:ext>
              </a:extLst>
            </p:cNvPr>
            <p:cNvSpPr/>
            <p:nvPr/>
          </p:nvSpPr>
          <p:spPr>
            <a:xfrm>
              <a:off x="2892029" y="3081407"/>
              <a:ext cx="325040" cy="314255"/>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537207F-FA72-FDFF-4D22-F18A57F8A2C1}"/>
                </a:ext>
              </a:extLst>
            </p:cNvPr>
            <p:cNvSpPr/>
            <p:nvPr/>
          </p:nvSpPr>
          <p:spPr>
            <a:xfrm>
              <a:off x="2690810" y="3395663"/>
              <a:ext cx="526258" cy="523877"/>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6BBEC223-C7CB-D377-0D4F-B490DA45A738}"/>
                </a:ext>
              </a:extLst>
            </p:cNvPr>
            <p:cNvSpPr/>
            <p:nvPr/>
          </p:nvSpPr>
          <p:spPr>
            <a:xfrm>
              <a:off x="1839911" y="3081407"/>
              <a:ext cx="850898" cy="838132"/>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E10E5B1B-EC17-5426-CE47-1D95D95E970A}"/>
                </a:ext>
              </a:extLst>
            </p:cNvPr>
            <p:cNvSpPr/>
            <p:nvPr/>
          </p:nvSpPr>
          <p:spPr>
            <a:xfrm>
              <a:off x="1839911" y="1706945"/>
              <a:ext cx="1377157" cy="1374462"/>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2827B9E0-012F-E8D8-8DD9-9323B42EB1FF}"/>
                </a:ext>
              </a:extLst>
            </p:cNvPr>
            <p:cNvSpPr/>
            <p:nvPr/>
          </p:nvSpPr>
          <p:spPr>
            <a:xfrm>
              <a:off x="3217068" y="1706945"/>
              <a:ext cx="2223612" cy="2212594"/>
            </a:xfrm>
            <a:prstGeom prst="rect">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弧形 30">
              <a:extLst>
                <a:ext uri="{FF2B5EF4-FFF2-40B4-BE49-F238E27FC236}">
                  <a16:creationId xmlns:a16="http://schemas.microsoft.com/office/drawing/2014/main" id="{0076AA7B-5FAE-D1D5-32CE-35232B61D398}"/>
                </a:ext>
              </a:extLst>
            </p:cNvPr>
            <p:cNvSpPr/>
            <p:nvPr/>
          </p:nvSpPr>
          <p:spPr>
            <a:xfrm>
              <a:off x="1015408" y="1706943"/>
              <a:ext cx="4431922" cy="4431920"/>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a:extLst>
                <a:ext uri="{FF2B5EF4-FFF2-40B4-BE49-F238E27FC236}">
                  <a16:creationId xmlns:a16="http://schemas.microsoft.com/office/drawing/2014/main" id="{32BE2F47-8DD2-7EA1-5FE6-274A3803EAEB}"/>
                </a:ext>
              </a:extLst>
            </p:cNvPr>
            <p:cNvSpPr/>
            <p:nvPr/>
          </p:nvSpPr>
          <p:spPr>
            <a:xfrm rot="16200000">
              <a:off x="1839910" y="1706944"/>
              <a:ext cx="2722836" cy="2722834"/>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弧形 32">
              <a:extLst>
                <a:ext uri="{FF2B5EF4-FFF2-40B4-BE49-F238E27FC236}">
                  <a16:creationId xmlns:a16="http://schemas.microsoft.com/office/drawing/2014/main" id="{D43C6733-31AB-0BD3-1993-182694423677}"/>
                </a:ext>
              </a:extLst>
            </p:cNvPr>
            <p:cNvSpPr/>
            <p:nvPr/>
          </p:nvSpPr>
          <p:spPr>
            <a:xfrm rot="10800000">
              <a:off x="1839909" y="2260045"/>
              <a:ext cx="1659496" cy="1659494"/>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弧形 33">
              <a:extLst>
                <a:ext uri="{FF2B5EF4-FFF2-40B4-BE49-F238E27FC236}">
                  <a16:creationId xmlns:a16="http://schemas.microsoft.com/office/drawing/2014/main" id="{366459F5-DC08-AD2A-D07A-8F33D3E4620B}"/>
                </a:ext>
              </a:extLst>
            </p:cNvPr>
            <p:cNvSpPr/>
            <p:nvPr/>
          </p:nvSpPr>
          <p:spPr>
            <a:xfrm rot="5400000">
              <a:off x="2161857" y="2861635"/>
              <a:ext cx="1057905" cy="1057903"/>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弧形 34">
              <a:extLst>
                <a:ext uri="{FF2B5EF4-FFF2-40B4-BE49-F238E27FC236}">
                  <a16:creationId xmlns:a16="http://schemas.microsoft.com/office/drawing/2014/main" id="{6F9614A6-CD9D-0DF3-BEBC-A689FF0DC19B}"/>
                </a:ext>
              </a:extLst>
            </p:cNvPr>
            <p:cNvSpPr/>
            <p:nvPr/>
          </p:nvSpPr>
          <p:spPr>
            <a:xfrm>
              <a:off x="2598705" y="3081406"/>
              <a:ext cx="618364" cy="618362"/>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弧形 35">
              <a:extLst>
                <a:ext uri="{FF2B5EF4-FFF2-40B4-BE49-F238E27FC236}">
                  <a16:creationId xmlns:a16="http://schemas.microsoft.com/office/drawing/2014/main" id="{7480C80B-DE58-790D-53EB-E9142A76516B}"/>
                </a:ext>
              </a:extLst>
            </p:cNvPr>
            <p:cNvSpPr/>
            <p:nvPr/>
          </p:nvSpPr>
          <p:spPr>
            <a:xfrm rot="16200000">
              <a:off x="2694108" y="3084944"/>
              <a:ext cx="390458" cy="390456"/>
            </a:xfrm>
            <a:prstGeom prst="arc">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76B4665E-29F8-0A57-846C-48CF290A0984}"/>
                </a:ext>
              </a:extLst>
            </p:cNvPr>
            <p:cNvSpPr/>
            <p:nvPr/>
          </p:nvSpPr>
          <p:spPr>
            <a:xfrm rot="10800000">
              <a:off x="2692870" y="3196898"/>
              <a:ext cx="197098" cy="197096"/>
            </a:xfrm>
            <a:prstGeom prst="arc">
              <a:avLst>
                <a:gd name="adj1" fmla="val 10799416"/>
                <a:gd name="adj2" fmla="val 0"/>
              </a:avLst>
            </a:prstGeom>
            <a:ln w="6350">
              <a:solidFill>
                <a:schemeClr val="accent1">
                  <a:alpha val="34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EAECE450-DD39-71AE-AA65-C69F7BBE675F}"/>
              </a:ext>
            </a:extLst>
          </p:cNvPr>
          <p:cNvSpPr/>
          <p:nvPr/>
        </p:nvSpPr>
        <p:spPr>
          <a:xfrm>
            <a:off x="891981" y="1402003"/>
            <a:ext cx="1112900" cy="111290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704FE105-F402-D9E6-79B0-964A9C6890EE}"/>
              </a:ext>
            </a:extLst>
          </p:cNvPr>
          <p:cNvSpPr/>
          <p:nvPr/>
        </p:nvSpPr>
        <p:spPr>
          <a:xfrm>
            <a:off x="1740353" y="1657097"/>
            <a:ext cx="610590" cy="610590"/>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DDCE4D74-5C19-88AB-15A8-1DA66B84275A}"/>
              </a:ext>
            </a:extLst>
          </p:cNvPr>
          <p:cNvCxnSpPr>
            <a:cxnSpLocks/>
          </p:cNvCxnSpPr>
          <p:nvPr/>
        </p:nvCxnSpPr>
        <p:spPr>
          <a:xfrm>
            <a:off x="-244142" y="1969487"/>
            <a:ext cx="5834063" cy="0"/>
          </a:xfrm>
          <a:prstGeom prst="line">
            <a:avLst/>
          </a:prstGeom>
          <a:ln>
            <a:gradFill>
              <a:gsLst>
                <a:gs pos="97000">
                  <a:srgbClr val="F2F1EA">
                    <a:alpha val="0"/>
                  </a:srgbClr>
                </a:gs>
                <a:gs pos="0">
                  <a:schemeClr val="accent1">
                    <a:lumMod val="5000"/>
                    <a:lumOff val="95000"/>
                    <a:alpha val="58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6" name="椭圆 45">
            <a:extLst>
              <a:ext uri="{FF2B5EF4-FFF2-40B4-BE49-F238E27FC236}">
                <a16:creationId xmlns:a16="http://schemas.microsoft.com/office/drawing/2014/main" id="{2D391EAA-D8C7-9B5C-BEFA-BC09866E21CA}"/>
              </a:ext>
            </a:extLst>
          </p:cNvPr>
          <p:cNvSpPr/>
          <p:nvPr/>
        </p:nvSpPr>
        <p:spPr>
          <a:xfrm>
            <a:off x="975982" y="1072912"/>
            <a:ext cx="144018" cy="144018"/>
          </a:xfrm>
          <a:prstGeom prst="ellipse">
            <a:avLst/>
          </a:prstGeom>
          <a:noFill/>
          <a:ln w="6350">
            <a:solidFill>
              <a:schemeClr val="accent1">
                <a:alpha val="34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C387D757-C337-70FA-DDA6-A187AA005F84}"/>
              </a:ext>
            </a:extLst>
          </p:cNvPr>
          <p:cNvSpPr/>
          <p:nvPr/>
        </p:nvSpPr>
        <p:spPr>
          <a:xfrm>
            <a:off x="2112646" y="1046157"/>
            <a:ext cx="2954655" cy="923330"/>
          </a:xfrm>
          <a:prstGeom prst="rect">
            <a:avLst/>
          </a:prstGeom>
          <a:noFill/>
        </p:spPr>
        <p:txBody>
          <a:bodyPr wrap="none" lIns="91440" tIns="45720" rIns="91440" bIns="45720">
            <a:spAutoFit/>
          </a:bodyPr>
          <a:lstStyle/>
          <a:p>
            <a:pPr algn="ctr"/>
            <a:r>
              <a:rPr lang="zh-CN" altLang="en-US" sz="5400" dirty="0">
                <a:ln w="0"/>
                <a:solidFill>
                  <a:schemeClr val="accent1"/>
                </a:solidFill>
                <a:effectLst>
                  <a:outerShdw blurRad="38100" dist="25400" dir="5400000" algn="ctr" rotWithShape="0">
                    <a:srgbClr val="6E747A">
                      <a:alpha val="43000"/>
                    </a:srgbClr>
                  </a:outerShdw>
                </a:effectLst>
              </a:rPr>
              <a:t>背景介绍</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5616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250"/>
                                        <p:tgtEl>
                                          <p:spTgt spid="15"/>
                                        </p:tgtEl>
                                      </p:cBhvr>
                                    </p:animEffect>
                                    <p:anim calcmode="lin" valueType="num">
                                      <p:cBhvr>
                                        <p:cTn id="8" dur="2250" fill="hold"/>
                                        <p:tgtEl>
                                          <p:spTgt spid="15"/>
                                        </p:tgtEl>
                                        <p:attrNameLst>
                                          <p:attrName>ppt_x</p:attrName>
                                        </p:attrNameLst>
                                      </p:cBhvr>
                                      <p:tavLst>
                                        <p:tav tm="0">
                                          <p:val>
                                            <p:strVal val="#ppt_x"/>
                                          </p:val>
                                        </p:tav>
                                        <p:tav tm="100000">
                                          <p:val>
                                            <p:strVal val="#ppt_x"/>
                                          </p:val>
                                        </p:tav>
                                      </p:tavLst>
                                    </p:anim>
                                    <p:anim calcmode="lin" valueType="num">
                                      <p:cBhvr>
                                        <p:cTn id="9" dur="2250" fill="hold"/>
                                        <p:tgtEl>
                                          <p:spTgt spid="15"/>
                                        </p:tgtEl>
                                        <p:attrNameLst>
                                          <p:attrName>ppt_y</p:attrName>
                                        </p:attrNameLst>
                                      </p:cBhvr>
                                      <p:tavLst>
                                        <p:tav tm="0">
                                          <p:val>
                                            <p:strVal val="#ppt_y+.1"/>
                                          </p:val>
                                        </p:tav>
                                        <p:tav tm="100000">
                                          <p:val>
                                            <p:strVal val="#ppt_y"/>
                                          </p:val>
                                        </p:tav>
                                      </p:tavLst>
                                    </p:anim>
                                  </p:childTnLst>
                                </p:cTn>
                              </p:par>
                              <p:par>
                                <p:cTn id="10" presetID="22" presetClass="entr" presetSubtype="1" fill="hold" grpId="0" nodeType="withEffect">
                                  <p:stCondLst>
                                    <p:cond delay="50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par>
                                <p:cTn id="13" presetID="22" presetClass="entr" presetSubtype="1" fill="hold" grpId="0" nodeType="withEffect">
                                  <p:stCondLst>
                                    <p:cond delay="150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par>
                                <p:cTn id="16" presetID="10" presetClass="entr" presetSubtype="0" fill="hold" grpId="1" nodeType="withEffect">
                                  <p:stCondLst>
                                    <p:cond delay="10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childTnLst>
                                </p:cTn>
                              </p:par>
                              <p:par>
                                <p:cTn id="19" presetID="8" presetClass="emph" presetSubtype="0" repeatCount="indefinite" fill="hold" grpId="0" nodeType="withEffect">
                                  <p:stCondLst>
                                    <p:cond delay="1000"/>
                                  </p:stCondLst>
                                  <p:childTnLst>
                                    <p:animRot by="21600000">
                                      <p:cBhvr>
                                        <p:cTn id="20" dur="59000" fill="hold"/>
                                        <p:tgtEl>
                                          <p:spTgt spid="6"/>
                                        </p:tgtEl>
                                        <p:attrNameLst>
                                          <p:attrName>r</p:attrName>
                                        </p:attrNameLst>
                                      </p:cBhvr>
                                    </p:animRot>
                                  </p:childTnLst>
                                </p:cTn>
                              </p:par>
                              <p:par>
                                <p:cTn id="21" presetID="10" presetClass="entr" presetSubtype="0" fill="hold" grpId="1" nodeType="withEffect">
                                  <p:stCondLst>
                                    <p:cond delay="1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par>
                                <p:cTn id="24" presetID="8" presetClass="emph" presetSubtype="0" fill="hold" grpId="0" nodeType="withEffect">
                                  <p:stCondLst>
                                    <p:cond delay="1000"/>
                                  </p:stCondLst>
                                  <p:childTnLst>
                                    <p:animRot by="21600000">
                                      <p:cBhvr>
                                        <p:cTn id="25" dur="59000" fill="hold"/>
                                        <p:tgtEl>
                                          <p:spTgt spid="7"/>
                                        </p:tgtEl>
                                        <p:attrNameLst>
                                          <p:attrName>r</p:attrName>
                                        </p:attrNameLst>
                                      </p:cBhvr>
                                    </p:animRot>
                                  </p:childTnLst>
                                </p:cTn>
                              </p:par>
                              <p:par>
                                <p:cTn id="26" presetID="6" presetClass="entr" presetSubtype="32"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circle(out)">
                                      <p:cBhvr>
                                        <p:cTn id="28" dur="1000"/>
                                        <p:tgtEl>
                                          <p:spTgt spid="11"/>
                                        </p:tgtEl>
                                      </p:cBhvr>
                                    </p:animEffect>
                                  </p:childTnLst>
                                </p:cTn>
                              </p:par>
                              <p:par>
                                <p:cTn id="29" presetID="6" presetClass="entr" presetSubtype="32" fill="hold" nodeType="withEffect">
                                  <p:stCondLst>
                                    <p:cond delay="1000"/>
                                  </p:stCondLst>
                                  <p:childTnLst>
                                    <p:set>
                                      <p:cBhvr>
                                        <p:cTn id="30" dur="1" fill="hold">
                                          <p:stCondLst>
                                            <p:cond delay="0"/>
                                          </p:stCondLst>
                                        </p:cTn>
                                        <p:tgtEl>
                                          <p:spTgt spid="8"/>
                                        </p:tgtEl>
                                        <p:attrNameLst>
                                          <p:attrName>style.visibility</p:attrName>
                                        </p:attrNameLst>
                                      </p:cBhvr>
                                      <p:to>
                                        <p:strVal val="visible"/>
                                      </p:to>
                                    </p:set>
                                    <p:animEffect transition="in" filter="circle(out)">
                                      <p:cBhvr>
                                        <p:cTn id="31" dur="1000"/>
                                        <p:tgtEl>
                                          <p:spTgt spid="8"/>
                                        </p:tgtEl>
                                      </p:cBhvr>
                                    </p:animEffect>
                                  </p:childTnLst>
                                </p:cTn>
                              </p:par>
                              <p:par>
                                <p:cTn id="32" presetID="2" presetClass="entr" presetSubtype="8" decel="100000" fill="hold" nodeType="withEffect">
                                  <p:stCondLst>
                                    <p:cond delay="100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1500" fill="hold"/>
                                        <p:tgtEl>
                                          <p:spTgt spid="17"/>
                                        </p:tgtEl>
                                        <p:attrNameLst>
                                          <p:attrName>ppt_x</p:attrName>
                                        </p:attrNameLst>
                                      </p:cBhvr>
                                      <p:tavLst>
                                        <p:tav tm="0">
                                          <p:val>
                                            <p:strVal val="0-#ppt_w/2"/>
                                          </p:val>
                                        </p:tav>
                                        <p:tav tm="100000">
                                          <p:val>
                                            <p:strVal val="#ppt_x"/>
                                          </p:val>
                                        </p:tav>
                                      </p:tavLst>
                                    </p:anim>
                                    <p:anim calcmode="lin" valueType="num">
                                      <p:cBhvr additive="base">
                                        <p:cTn id="35" dur="1500" fill="hold"/>
                                        <p:tgtEl>
                                          <p:spTgt spid="17"/>
                                        </p:tgtEl>
                                        <p:attrNameLst>
                                          <p:attrName>ppt_y</p:attrName>
                                        </p:attrNameLst>
                                      </p:cBhvr>
                                      <p:tavLst>
                                        <p:tav tm="0">
                                          <p:val>
                                            <p:strVal val="#ppt_y"/>
                                          </p:val>
                                        </p:tav>
                                        <p:tav tm="100000">
                                          <p:val>
                                            <p:strVal val="#ppt_y"/>
                                          </p:val>
                                        </p:tav>
                                      </p:tavLst>
                                    </p:anim>
                                  </p:childTnLst>
                                </p:cTn>
                              </p:par>
                              <p:par>
                                <p:cTn id="36" presetID="10" presetClass="entr" presetSubtype="0" fill="hold" nodeType="withEffect">
                                  <p:stCondLst>
                                    <p:cond delay="10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500"/>
                                        <p:tgtEl>
                                          <p:spTgt spid="17"/>
                                        </p:tgtEl>
                                      </p:cBhvr>
                                    </p:animEffect>
                                  </p:childTnLst>
                                </p:cTn>
                              </p:par>
                              <p:par>
                                <p:cTn id="39" presetID="2" presetClass="entr" presetSubtype="8" decel="100000" fill="hold" nodeType="withEffect">
                                  <p:stCondLst>
                                    <p:cond delay="5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500" fill="hold"/>
                                        <p:tgtEl>
                                          <p:spTgt spid="16"/>
                                        </p:tgtEl>
                                        <p:attrNameLst>
                                          <p:attrName>ppt_x</p:attrName>
                                        </p:attrNameLst>
                                      </p:cBhvr>
                                      <p:tavLst>
                                        <p:tav tm="0">
                                          <p:val>
                                            <p:strVal val="0-#ppt_w/2"/>
                                          </p:val>
                                        </p:tav>
                                        <p:tav tm="100000">
                                          <p:val>
                                            <p:strVal val="#ppt_x"/>
                                          </p:val>
                                        </p:tav>
                                      </p:tavLst>
                                    </p:anim>
                                    <p:anim calcmode="lin" valueType="num">
                                      <p:cBhvr additive="base">
                                        <p:cTn id="42" dur="1500" fill="hold"/>
                                        <p:tgtEl>
                                          <p:spTgt spid="16"/>
                                        </p:tgtEl>
                                        <p:attrNameLst>
                                          <p:attrName>ppt_y</p:attrName>
                                        </p:attrNameLst>
                                      </p:cBhvr>
                                      <p:tavLst>
                                        <p:tav tm="0">
                                          <p:val>
                                            <p:strVal val="#ppt_y"/>
                                          </p:val>
                                        </p:tav>
                                        <p:tav tm="100000">
                                          <p:val>
                                            <p:strVal val="#ppt_y"/>
                                          </p:val>
                                        </p:tav>
                                      </p:tavLst>
                                    </p:anim>
                                  </p:childTnLst>
                                </p:cTn>
                              </p:par>
                              <p:par>
                                <p:cTn id="43" presetID="10" presetClass="entr" presetSubtype="0" fill="hold" nodeType="withEffect">
                                  <p:stCondLst>
                                    <p:cond delay="5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500"/>
                                        <p:tgtEl>
                                          <p:spTgt spid="16"/>
                                        </p:tgtEl>
                                      </p:cBhvr>
                                    </p:animEffect>
                                  </p:childTnLst>
                                </p:cTn>
                              </p:par>
                              <p:par>
                                <p:cTn id="46" presetID="42" presetClass="entr" presetSubtype="0" fill="hold" nodeType="withEffect">
                                  <p:stCondLst>
                                    <p:cond delay="5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22" presetClass="entr" presetSubtype="1" fill="hold" grpId="0" nodeType="withEffect">
                                  <p:stCondLst>
                                    <p:cond delay="750"/>
                                  </p:stCondLst>
                                  <p:childTnLst>
                                    <p:set>
                                      <p:cBhvr>
                                        <p:cTn id="52" dur="1" fill="hold">
                                          <p:stCondLst>
                                            <p:cond delay="0"/>
                                          </p:stCondLst>
                                        </p:cTn>
                                        <p:tgtEl>
                                          <p:spTgt spid="18"/>
                                        </p:tgtEl>
                                        <p:attrNameLst>
                                          <p:attrName>style.visibility</p:attrName>
                                        </p:attrNameLst>
                                      </p:cBhvr>
                                      <p:to>
                                        <p:strVal val="visible"/>
                                      </p:to>
                                    </p:set>
                                    <p:animEffect transition="in" filter="wipe(up)">
                                      <p:cBhvr>
                                        <p:cTn id="53" dur="1000"/>
                                        <p:tgtEl>
                                          <p:spTgt spid="18"/>
                                        </p:tgtEl>
                                      </p:cBhvr>
                                    </p:animEffect>
                                  </p:childTnLst>
                                </p:cTn>
                              </p:par>
                              <p:par>
                                <p:cTn id="54" presetID="22" presetClass="entr" presetSubtype="1" fill="hold" grpId="0" nodeType="withEffect">
                                  <p:stCondLst>
                                    <p:cond delay="175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1000"/>
                                        <p:tgtEl>
                                          <p:spTgt spid="19"/>
                                        </p:tgtEl>
                                      </p:cBhvr>
                                    </p:animEffect>
                                  </p:childTnLst>
                                </p:cTn>
                              </p:par>
                              <p:par>
                                <p:cTn id="57" presetID="2" presetClass="entr" presetSubtype="8" decel="10000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additive="base">
                                        <p:cTn id="59" dur="1500" fill="hold"/>
                                        <p:tgtEl>
                                          <p:spTgt spid="43"/>
                                        </p:tgtEl>
                                        <p:attrNameLst>
                                          <p:attrName>ppt_x</p:attrName>
                                        </p:attrNameLst>
                                      </p:cBhvr>
                                      <p:tavLst>
                                        <p:tav tm="0">
                                          <p:val>
                                            <p:strVal val="0-#ppt_w/2"/>
                                          </p:val>
                                        </p:tav>
                                        <p:tav tm="100000">
                                          <p:val>
                                            <p:strVal val="#ppt_x"/>
                                          </p:val>
                                        </p:tav>
                                      </p:tavLst>
                                    </p:anim>
                                    <p:anim calcmode="lin" valueType="num">
                                      <p:cBhvr additive="base">
                                        <p:cTn id="60" dur="1500" fill="hold"/>
                                        <p:tgtEl>
                                          <p:spTgt spid="43"/>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1500"/>
                                        <p:tgtEl>
                                          <p:spTgt spid="43"/>
                                        </p:tgtEl>
                                      </p:cBhvr>
                                    </p:animEffect>
                                  </p:childTnLst>
                                </p:cTn>
                              </p:par>
                              <p:par>
                                <p:cTn id="64" presetID="2" presetClass="entr" presetSubtype="8" decel="100000" fill="hold" nodeType="withEffect">
                                  <p:stCondLst>
                                    <p:cond delay="0"/>
                                  </p:stCondLst>
                                  <p:childTnLst>
                                    <p:set>
                                      <p:cBhvr>
                                        <p:cTn id="65" dur="1" fill="hold">
                                          <p:stCondLst>
                                            <p:cond delay="0"/>
                                          </p:stCondLst>
                                        </p:cTn>
                                        <p:tgtEl>
                                          <p:spTgt spid="45"/>
                                        </p:tgtEl>
                                        <p:attrNameLst>
                                          <p:attrName>style.visibility</p:attrName>
                                        </p:attrNameLst>
                                      </p:cBhvr>
                                      <p:to>
                                        <p:strVal val="visible"/>
                                      </p:to>
                                    </p:set>
                                    <p:anim calcmode="lin" valueType="num">
                                      <p:cBhvr additive="base">
                                        <p:cTn id="66" dur="1500" fill="hold"/>
                                        <p:tgtEl>
                                          <p:spTgt spid="45"/>
                                        </p:tgtEl>
                                        <p:attrNameLst>
                                          <p:attrName>ppt_x</p:attrName>
                                        </p:attrNameLst>
                                      </p:cBhvr>
                                      <p:tavLst>
                                        <p:tav tm="0">
                                          <p:val>
                                            <p:strVal val="0-#ppt_w/2"/>
                                          </p:val>
                                        </p:tav>
                                        <p:tav tm="100000">
                                          <p:val>
                                            <p:strVal val="#ppt_x"/>
                                          </p:val>
                                        </p:tav>
                                      </p:tavLst>
                                    </p:anim>
                                    <p:anim calcmode="lin" valueType="num">
                                      <p:cBhvr additive="base">
                                        <p:cTn id="67" dur="1500" fill="hold"/>
                                        <p:tgtEl>
                                          <p:spTgt spid="45"/>
                                        </p:tgtEl>
                                        <p:attrNameLst>
                                          <p:attrName>ppt_y</p:attrName>
                                        </p:attrNameLst>
                                      </p:cBhvr>
                                      <p:tavLst>
                                        <p:tav tm="0">
                                          <p:val>
                                            <p:strVal val="#ppt_y"/>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500"/>
                                        <p:tgtEl>
                                          <p:spTgt spid="45"/>
                                        </p:tgtEl>
                                      </p:cBhvr>
                                    </p:animEffect>
                                  </p:childTnLst>
                                </p:cTn>
                              </p:par>
                              <p:par>
                                <p:cTn id="71" presetID="2" presetClass="entr" presetSubtype="8" decel="10000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 calcmode="lin" valueType="num">
                                      <p:cBhvr additive="base">
                                        <p:cTn id="73" dur="2500" fill="hold"/>
                                        <p:tgtEl>
                                          <p:spTgt spid="44"/>
                                        </p:tgtEl>
                                        <p:attrNameLst>
                                          <p:attrName>ppt_x</p:attrName>
                                        </p:attrNameLst>
                                      </p:cBhvr>
                                      <p:tavLst>
                                        <p:tav tm="0">
                                          <p:val>
                                            <p:strVal val="0-#ppt_w/2"/>
                                          </p:val>
                                        </p:tav>
                                        <p:tav tm="100000">
                                          <p:val>
                                            <p:strVal val="#ppt_x"/>
                                          </p:val>
                                        </p:tav>
                                      </p:tavLst>
                                    </p:anim>
                                    <p:anim calcmode="lin" valueType="num">
                                      <p:cBhvr additive="base">
                                        <p:cTn id="74" dur="2500" fill="hold"/>
                                        <p:tgtEl>
                                          <p:spTgt spid="44"/>
                                        </p:tgtEl>
                                        <p:attrNameLst>
                                          <p:attrName>ppt_y</p:attrName>
                                        </p:attrNameLst>
                                      </p:cBhvr>
                                      <p:tavLst>
                                        <p:tav tm="0">
                                          <p:val>
                                            <p:strVal val="#ppt_y"/>
                                          </p:val>
                                        </p:tav>
                                        <p:tav tm="100000">
                                          <p:val>
                                            <p:strVal val="#ppt_y"/>
                                          </p:val>
                                        </p:tav>
                                      </p:tavLst>
                                    </p:anim>
                                  </p:childTnLst>
                                </p:cTn>
                              </p:par>
                              <p:par>
                                <p:cTn id="75" presetID="10" presetClass="entr" presetSubtype="0" fill="hold" grpId="1"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2500"/>
                                        <p:tgtEl>
                                          <p:spTgt spid="44"/>
                                        </p:tgtEl>
                                      </p:cBhvr>
                                    </p:animEffect>
                                  </p:childTnLst>
                                </p:cTn>
                              </p:par>
                              <p:par>
                                <p:cTn id="78" presetID="47" presetClass="entr" presetSubtype="0" fill="hold" grpId="0" nodeType="withEffect">
                                  <p:stCondLst>
                                    <p:cond delay="50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1000"/>
                                        <p:tgtEl>
                                          <p:spTgt spid="46"/>
                                        </p:tgtEl>
                                      </p:cBhvr>
                                    </p:animEffect>
                                    <p:anim calcmode="lin" valueType="num">
                                      <p:cBhvr>
                                        <p:cTn id="81" dur="1000" fill="hold"/>
                                        <p:tgtEl>
                                          <p:spTgt spid="46"/>
                                        </p:tgtEl>
                                        <p:attrNameLst>
                                          <p:attrName>ppt_x</p:attrName>
                                        </p:attrNameLst>
                                      </p:cBhvr>
                                      <p:tavLst>
                                        <p:tav tm="0">
                                          <p:val>
                                            <p:strVal val="#ppt_x"/>
                                          </p:val>
                                        </p:tav>
                                        <p:tav tm="100000">
                                          <p:val>
                                            <p:strVal val="#ppt_x"/>
                                          </p:val>
                                        </p:tav>
                                      </p:tavLst>
                                    </p:anim>
                                    <p:anim calcmode="lin" valueType="num">
                                      <p:cBhvr>
                                        <p:cTn id="82" dur="1000" fill="hold"/>
                                        <p:tgtEl>
                                          <p:spTgt spid="46"/>
                                        </p:tgtEl>
                                        <p:attrNameLst>
                                          <p:attrName>ppt_y</p:attrName>
                                        </p:attrNameLst>
                                      </p:cBhvr>
                                      <p:tavLst>
                                        <p:tav tm="0">
                                          <p:val>
                                            <p:strVal val="#ppt_y-.1"/>
                                          </p:val>
                                        </p:tav>
                                        <p:tav tm="100000">
                                          <p:val>
                                            <p:strVal val="#ppt_y"/>
                                          </p:val>
                                        </p:tav>
                                      </p:tavLst>
                                    </p:anim>
                                  </p:childTnLst>
                                </p:cTn>
                              </p:par>
                              <p:par>
                                <p:cTn id="83" presetID="2" presetClass="entr" presetSubtype="8" decel="100000" fill="hold" grpId="0" nodeType="withEffect">
                                  <p:stCondLst>
                                    <p:cond delay="25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1500" fill="hold"/>
                                        <p:tgtEl>
                                          <p:spTgt spid="47"/>
                                        </p:tgtEl>
                                        <p:attrNameLst>
                                          <p:attrName>ppt_x</p:attrName>
                                        </p:attrNameLst>
                                      </p:cBhvr>
                                      <p:tavLst>
                                        <p:tav tm="0">
                                          <p:val>
                                            <p:strVal val="0-#ppt_w/2"/>
                                          </p:val>
                                        </p:tav>
                                        <p:tav tm="100000">
                                          <p:val>
                                            <p:strVal val="#ppt_x"/>
                                          </p:val>
                                        </p:tav>
                                      </p:tavLst>
                                    </p:anim>
                                    <p:anim calcmode="lin" valueType="num">
                                      <p:cBhvr additive="base">
                                        <p:cTn id="86" dur="1500" fill="hold"/>
                                        <p:tgtEl>
                                          <p:spTgt spid="47"/>
                                        </p:tgtEl>
                                        <p:attrNameLst>
                                          <p:attrName>ppt_y</p:attrName>
                                        </p:attrNameLst>
                                      </p:cBhvr>
                                      <p:tavLst>
                                        <p:tav tm="0">
                                          <p:val>
                                            <p:strVal val="#ppt_y"/>
                                          </p:val>
                                        </p:tav>
                                        <p:tav tm="100000">
                                          <p:val>
                                            <p:strVal val="#ppt_y"/>
                                          </p:val>
                                        </p:tav>
                                      </p:tavLst>
                                    </p:anim>
                                  </p:childTnLst>
                                </p:cTn>
                              </p:par>
                              <p:par>
                                <p:cTn id="87" presetID="10" presetClass="entr" presetSubtype="0" fill="hold" grpId="1" nodeType="withEffect">
                                  <p:stCondLst>
                                    <p:cond delay="250"/>
                                  </p:stCondLst>
                                  <p:childTnLst>
                                    <p:set>
                                      <p:cBhvr>
                                        <p:cTn id="88" dur="1" fill="hold">
                                          <p:stCondLst>
                                            <p:cond delay="0"/>
                                          </p:stCondLst>
                                        </p:cTn>
                                        <p:tgtEl>
                                          <p:spTgt spid="47"/>
                                        </p:tgtEl>
                                        <p:attrNameLst>
                                          <p:attrName>style.visibility</p:attrName>
                                        </p:attrNameLst>
                                      </p:cBhvr>
                                      <p:to>
                                        <p:strVal val="visible"/>
                                      </p:to>
                                    </p:set>
                                    <p:animEffect transition="in" filter="fade">
                                      <p:cBhvr>
                                        <p:cTn id="89" dur="1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5" grpId="0" animBg="1"/>
      <p:bldP spid="18" grpId="0"/>
      <p:bldP spid="19" grpId="0"/>
      <p:bldP spid="20" grpId="0"/>
      <p:bldP spid="21" grpId="0"/>
      <p:bldP spid="43" grpId="0" animBg="1"/>
      <p:bldP spid="43" grpId="1" animBg="1"/>
      <p:bldP spid="44" grpId="0" animBg="1"/>
      <p:bldP spid="44" grpId="1" animBg="1"/>
      <p:bldP spid="46" grpId="0" animBg="1"/>
      <p:bldP spid="47" grpId="0"/>
      <p:bldP spid="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13918305-565D-7642-CDD9-F125891AF040}"/>
              </a:ext>
            </a:extLst>
          </p:cNvPr>
          <p:cNvSpPr/>
          <p:nvPr/>
        </p:nvSpPr>
        <p:spPr>
          <a:xfrm>
            <a:off x="1392906" y="1656042"/>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4295BC3-9DC3-5D8C-DBB6-0E93F5D59558}"/>
              </a:ext>
            </a:extLst>
          </p:cNvPr>
          <p:cNvSpPr/>
          <p:nvPr/>
        </p:nvSpPr>
        <p:spPr>
          <a:xfrm>
            <a:off x="1392906" y="4176328"/>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6C0492E-EF00-A436-442F-B0D6ABA2D7F6}"/>
              </a:ext>
            </a:extLst>
          </p:cNvPr>
          <p:cNvSpPr/>
          <p:nvPr/>
        </p:nvSpPr>
        <p:spPr>
          <a:xfrm>
            <a:off x="6576563" y="1656042"/>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E77A9B44-6F5F-7D12-8E40-5F5CCA1E9A16}"/>
              </a:ext>
            </a:extLst>
          </p:cNvPr>
          <p:cNvSpPr/>
          <p:nvPr/>
        </p:nvSpPr>
        <p:spPr>
          <a:xfrm>
            <a:off x="6576563" y="4176328"/>
            <a:ext cx="3179094" cy="377228"/>
          </a:xfrm>
          <a:prstGeom prst="rect">
            <a:avLst/>
          </a:prstGeom>
          <a:gradFill>
            <a:gsLst>
              <a:gs pos="0">
                <a:srgbClr val="3085A4"/>
              </a:gs>
              <a:gs pos="100000">
                <a:srgbClr val="2E3F47">
                  <a:alpha val="0"/>
                </a:srgbClr>
              </a:gs>
              <a:gs pos="78000">
                <a:srgbClr val="3085A4">
                  <a:alpha val="0"/>
                </a:srgbClr>
              </a:gs>
            </a:gsLst>
            <a:lin ang="0" scaled="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1EEC5B9-EDB9-DF7B-AE54-5CD0E112D2B8}"/>
              </a:ext>
            </a:extLst>
          </p:cNvPr>
          <p:cNvSpPr txBox="1"/>
          <p:nvPr/>
        </p:nvSpPr>
        <p:spPr>
          <a:xfrm>
            <a:off x="1338036" y="2262024"/>
            <a:ext cx="3342700" cy="923330"/>
          </a:xfrm>
          <a:prstGeom prst="rect">
            <a:avLst/>
          </a:prstGeom>
          <a:noFill/>
        </p:spPr>
        <p:txBody>
          <a:bodyPr wrap="square">
            <a:spAutoFit/>
          </a:bodyPr>
          <a:lstStyle/>
          <a:p>
            <a:pPr algn="just"/>
            <a:r>
              <a:rPr lang="zh-CN" altLang="en-US" dirty="0">
                <a:solidFill>
                  <a:schemeClr val="accent2"/>
                </a:solidFill>
                <a:latin typeface="+mj-lt"/>
              </a:rPr>
              <a:t>社交媒体上每天产生大量的数据，企业难以从中筛选出有价值的信息。</a:t>
            </a:r>
          </a:p>
        </p:txBody>
      </p:sp>
      <p:sp>
        <p:nvSpPr>
          <p:cNvPr id="6" name="文本框 5">
            <a:extLst>
              <a:ext uri="{FF2B5EF4-FFF2-40B4-BE49-F238E27FC236}">
                <a16:creationId xmlns:a16="http://schemas.microsoft.com/office/drawing/2014/main" id="{39A2DB07-80D8-6002-8ADE-BF8B60E84F07}"/>
              </a:ext>
            </a:extLst>
          </p:cNvPr>
          <p:cNvSpPr txBox="1"/>
          <p:nvPr/>
        </p:nvSpPr>
        <p:spPr>
          <a:xfrm>
            <a:off x="6512395" y="2228671"/>
            <a:ext cx="3342701" cy="923330"/>
          </a:xfrm>
          <a:prstGeom prst="rect">
            <a:avLst/>
          </a:prstGeom>
          <a:noFill/>
        </p:spPr>
        <p:txBody>
          <a:bodyPr wrap="square">
            <a:spAutoFit/>
          </a:bodyPr>
          <a:lstStyle/>
          <a:p>
            <a:pPr algn="just"/>
            <a:r>
              <a:rPr lang="zh-CN" altLang="en-US" dirty="0">
                <a:solidFill>
                  <a:schemeClr val="accent2"/>
                </a:solidFill>
                <a:latin typeface="+mj-lt"/>
              </a:rPr>
              <a:t>市场变化迅速，企业需要实时监控社交媒体动态，以便快速做出反应。</a:t>
            </a:r>
          </a:p>
        </p:txBody>
      </p:sp>
      <p:sp>
        <p:nvSpPr>
          <p:cNvPr id="7" name="文本框 6">
            <a:extLst>
              <a:ext uri="{FF2B5EF4-FFF2-40B4-BE49-F238E27FC236}">
                <a16:creationId xmlns:a16="http://schemas.microsoft.com/office/drawing/2014/main" id="{5C858F14-94A1-E81D-02C3-45F59087981F}"/>
              </a:ext>
            </a:extLst>
          </p:cNvPr>
          <p:cNvSpPr txBox="1"/>
          <p:nvPr/>
        </p:nvSpPr>
        <p:spPr>
          <a:xfrm>
            <a:off x="6512395" y="4592787"/>
            <a:ext cx="3342701" cy="1477328"/>
          </a:xfrm>
          <a:prstGeom prst="rect">
            <a:avLst/>
          </a:prstGeom>
          <a:noFill/>
        </p:spPr>
        <p:txBody>
          <a:bodyPr wrap="square">
            <a:spAutoFit/>
          </a:bodyPr>
          <a:lstStyle/>
          <a:p>
            <a:pPr algn="just"/>
            <a:r>
              <a:rPr lang="zh-CN" altLang="en-US" dirty="0">
                <a:solidFill>
                  <a:schemeClr val="accent2"/>
                </a:solidFill>
                <a:latin typeface="+mj-lt"/>
              </a:rPr>
              <a:t>传统的单线程爬虫工具在面对大规模数据抓取任务时，效率非常低下，导致数据抓取过程耗时较长，影响企业对市场动态的快速响应。</a:t>
            </a:r>
          </a:p>
        </p:txBody>
      </p:sp>
      <p:sp>
        <p:nvSpPr>
          <p:cNvPr id="8" name="PA-等腰三角形 7">
            <a:extLst>
              <a:ext uri="{FF2B5EF4-FFF2-40B4-BE49-F238E27FC236}">
                <a16:creationId xmlns:a16="http://schemas.microsoft.com/office/drawing/2014/main" id="{6651D0FF-D42E-B2D6-0F24-5A7A263CBC8B}"/>
              </a:ext>
            </a:extLst>
          </p:cNvPr>
          <p:cNvSpPr/>
          <p:nvPr>
            <p:custDataLst>
              <p:tags r:id="rId1"/>
            </p:custDataLst>
          </p:nvPr>
        </p:nvSpPr>
        <p:spPr>
          <a:xfrm rot="20134645">
            <a:off x="3113541" y="1793457"/>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等腰三角形 8">
            <a:extLst>
              <a:ext uri="{FF2B5EF4-FFF2-40B4-BE49-F238E27FC236}">
                <a16:creationId xmlns:a16="http://schemas.microsoft.com/office/drawing/2014/main" id="{B6F7EBB1-2FBC-FC1A-EA4E-8233AD1686AA}"/>
              </a:ext>
            </a:extLst>
          </p:cNvPr>
          <p:cNvSpPr/>
          <p:nvPr>
            <p:custDataLst>
              <p:tags r:id="rId2"/>
            </p:custDataLst>
          </p:nvPr>
        </p:nvSpPr>
        <p:spPr>
          <a:xfrm rot="20134645">
            <a:off x="3284258" y="1708246"/>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等腰三角形 9">
            <a:extLst>
              <a:ext uri="{FF2B5EF4-FFF2-40B4-BE49-F238E27FC236}">
                <a16:creationId xmlns:a16="http://schemas.microsoft.com/office/drawing/2014/main" id="{7DD5C734-F4C1-2AD8-1422-268D6E4C2EFC}"/>
              </a:ext>
            </a:extLst>
          </p:cNvPr>
          <p:cNvSpPr/>
          <p:nvPr>
            <p:custDataLst>
              <p:tags r:id="rId3"/>
            </p:custDataLst>
          </p:nvPr>
        </p:nvSpPr>
        <p:spPr>
          <a:xfrm rot="6347764">
            <a:off x="3426031" y="1893881"/>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PA-等腰三角形 10">
            <a:extLst>
              <a:ext uri="{FF2B5EF4-FFF2-40B4-BE49-F238E27FC236}">
                <a16:creationId xmlns:a16="http://schemas.microsoft.com/office/drawing/2014/main" id="{BA7161D6-6320-732C-138B-D0DBBBEF83BC}"/>
              </a:ext>
            </a:extLst>
          </p:cNvPr>
          <p:cNvSpPr/>
          <p:nvPr>
            <p:custDataLst>
              <p:tags r:id="rId4"/>
            </p:custDataLst>
          </p:nvPr>
        </p:nvSpPr>
        <p:spPr>
          <a:xfrm rot="1092973">
            <a:off x="3454749" y="1709888"/>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4F9F5EB-7ED1-6F67-5B22-2AD837D5A3A0}"/>
              </a:ext>
            </a:extLst>
          </p:cNvPr>
          <p:cNvSpPr txBox="1"/>
          <p:nvPr/>
        </p:nvSpPr>
        <p:spPr>
          <a:xfrm>
            <a:off x="1338036" y="4654839"/>
            <a:ext cx="3342700" cy="2031325"/>
          </a:xfrm>
          <a:prstGeom prst="rect">
            <a:avLst/>
          </a:prstGeom>
          <a:noFill/>
        </p:spPr>
        <p:txBody>
          <a:bodyPr wrap="square">
            <a:spAutoFit/>
          </a:bodyPr>
          <a:lstStyle/>
          <a:p>
            <a:pPr algn="just"/>
            <a:r>
              <a:rPr lang="zh-CN" altLang="en-US" dirty="0">
                <a:solidFill>
                  <a:schemeClr val="accent2"/>
                </a:solidFill>
                <a:latin typeface="+mj-lt"/>
              </a:rPr>
              <a:t>许多现有的爬虫工具需要用户具备一定的编程知识和技术背景，这对于没有技术基础的营销人员和业务分析师来说是一个显著的挑战。而专业的社交媒体分析师和数据科学家资源有限，且成本高昂。</a:t>
            </a:r>
          </a:p>
        </p:txBody>
      </p:sp>
      <p:sp>
        <p:nvSpPr>
          <p:cNvPr id="26" name="文本框 25">
            <a:extLst>
              <a:ext uri="{FF2B5EF4-FFF2-40B4-BE49-F238E27FC236}">
                <a16:creationId xmlns:a16="http://schemas.microsoft.com/office/drawing/2014/main" id="{67C62268-4BFD-5A84-3497-68D94C74BB4D}"/>
              </a:ext>
            </a:extLst>
          </p:cNvPr>
          <p:cNvSpPr txBox="1"/>
          <p:nvPr/>
        </p:nvSpPr>
        <p:spPr>
          <a:xfrm>
            <a:off x="1482165" y="1071282"/>
            <a:ext cx="1015972" cy="1015663"/>
          </a:xfrm>
          <a:prstGeom prst="rect">
            <a:avLst/>
          </a:prstGeom>
          <a:noFill/>
        </p:spPr>
        <p:txBody>
          <a:bodyPr wrap="square">
            <a:spAutoFit/>
          </a:bodyPr>
          <a:lstStyle/>
          <a:p>
            <a:pPr algn="just"/>
            <a:r>
              <a:rPr lang="en-US" altLang="zh-CN" sz="6000" b="1" i="0" dirty="0">
                <a:solidFill>
                  <a:schemeClr val="accent2"/>
                </a:solidFill>
                <a:effectLst/>
                <a:latin typeface="+mj-lt"/>
              </a:rPr>
              <a:t>01</a:t>
            </a:r>
            <a:endParaRPr lang="zh-CN" altLang="en-US" sz="6000" b="1" dirty="0">
              <a:solidFill>
                <a:schemeClr val="accent2"/>
              </a:solidFill>
              <a:latin typeface="+mj-lt"/>
            </a:endParaRPr>
          </a:p>
        </p:txBody>
      </p:sp>
      <p:sp>
        <p:nvSpPr>
          <p:cNvPr id="27" name="文本框 26">
            <a:extLst>
              <a:ext uri="{FF2B5EF4-FFF2-40B4-BE49-F238E27FC236}">
                <a16:creationId xmlns:a16="http://schemas.microsoft.com/office/drawing/2014/main" id="{A6C35BD6-5F7E-CEA3-EB7F-D2BA24DD79B0}"/>
              </a:ext>
            </a:extLst>
          </p:cNvPr>
          <p:cNvSpPr txBox="1"/>
          <p:nvPr/>
        </p:nvSpPr>
        <p:spPr>
          <a:xfrm>
            <a:off x="6667055" y="1096810"/>
            <a:ext cx="1157802" cy="1015663"/>
          </a:xfrm>
          <a:prstGeom prst="rect">
            <a:avLst/>
          </a:prstGeom>
          <a:noFill/>
        </p:spPr>
        <p:txBody>
          <a:bodyPr wrap="square">
            <a:spAutoFit/>
          </a:bodyPr>
          <a:lstStyle/>
          <a:p>
            <a:pPr algn="just"/>
            <a:r>
              <a:rPr lang="en-US" altLang="zh-CN" sz="6000" b="1" i="0" dirty="0">
                <a:solidFill>
                  <a:schemeClr val="accent2"/>
                </a:solidFill>
                <a:effectLst/>
                <a:latin typeface="+mj-lt"/>
              </a:rPr>
              <a:t>02</a:t>
            </a:r>
            <a:endParaRPr lang="zh-CN" altLang="en-US" sz="6000" b="1" dirty="0">
              <a:solidFill>
                <a:schemeClr val="accent2"/>
              </a:solidFill>
              <a:latin typeface="+mj-lt"/>
            </a:endParaRPr>
          </a:p>
        </p:txBody>
      </p:sp>
      <p:sp>
        <p:nvSpPr>
          <p:cNvPr id="28" name="文本框 27">
            <a:extLst>
              <a:ext uri="{FF2B5EF4-FFF2-40B4-BE49-F238E27FC236}">
                <a16:creationId xmlns:a16="http://schemas.microsoft.com/office/drawing/2014/main" id="{9EFBE4BE-6415-F827-1801-9A258E1477BF}"/>
              </a:ext>
            </a:extLst>
          </p:cNvPr>
          <p:cNvSpPr txBox="1"/>
          <p:nvPr/>
        </p:nvSpPr>
        <p:spPr>
          <a:xfrm>
            <a:off x="6657385" y="3607249"/>
            <a:ext cx="1200671" cy="1015663"/>
          </a:xfrm>
          <a:prstGeom prst="rect">
            <a:avLst/>
          </a:prstGeom>
          <a:noFill/>
        </p:spPr>
        <p:txBody>
          <a:bodyPr wrap="square">
            <a:spAutoFit/>
          </a:bodyPr>
          <a:lstStyle/>
          <a:p>
            <a:pPr algn="just"/>
            <a:r>
              <a:rPr lang="en-US" altLang="zh-CN" sz="6000" b="1" i="0" dirty="0">
                <a:solidFill>
                  <a:schemeClr val="accent2"/>
                </a:solidFill>
                <a:effectLst/>
                <a:latin typeface="+mj-lt"/>
              </a:rPr>
              <a:t>04</a:t>
            </a:r>
            <a:endParaRPr lang="zh-CN" altLang="en-US" sz="6000" b="1" dirty="0">
              <a:solidFill>
                <a:schemeClr val="accent2"/>
              </a:solidFill>
              <a:latin typeface="+mj-lt"/>
            </a:endParaRPr>
          </a:p>
        </p:txBody>
      </p:sp>
      <p:sp>
        <p:nvSpPr>
          <p:cNvPr id="29" name="文本框 28">
            <a:extLst>
              <a:ext uri="{FF2B5EF4-FFF2-40B4-BE49-F238E27FC236}">
                <a16:creationId xmlns:a16="http://schemas.microsoft.com/office/drawing/2014/main" id="{38249A14-240F-0AAA-53BF-E77D84894EF3}"/>
              </a:ext>
            </a:extLst>
          </p:cNvPr>
          <p:cNvSpPr txBox="1"/>
          <p:nvPr/>
        </p:nvSpPr>
        <p:spPr>
          <a:xfrm>
            <a:off x="1482164" y="3626923"/>
            <a:ext cx="1200671" cy="1015663"/>
          </a:xfrm>
          <a:prstGeom prst="rect">
            <a:avLst/>
          </a:prstGeom>
          <a:noFill/>
        </p:spPr>
        <p:txBody>
          <a:bodyPr wrap="square">
            <a:spAutoFit/>
          </a:bodyPr>
          <a:lstStyle/>
          <a:p>
            <a:pPr algn="just"/>
            <a:r>
              <a:rPr lang="en-US" altLang="zh-CN" sz="6000" b="1" i="0" dirty="0">
                <a:solidFill>
                  <a:schemeClr val="accent2"/>
                </a:solidFill>
                <a:effectLst/>
                <a:latin typeface="+mj-lt"/>
              </a:rPr>
              <a:t>03</a:t>
            </a:r>
            <a:endParaRPr lang="zh-CN" altLang="en-US" sz="6000" b="1" dirty="0">
              <a:solidFill>
                <a:schemeClr val="accent2"/>
              </a:solidFill>
              <a:latin typeface="+mj-lt"/>
            </a:endParaRPr>
          </a:p>
        </p:txBody>
      </p:sp>
      <p:sp>
        <p:nvSpPr>
          <p:cNvPr id="30" name="椭圆 29">
            <a:extLst>
              <a:ext uri="{FF2B5EF4-FFF2-40B4-BE49-F238E27FC236}">
                <a16:creationId xmlns:a16="http://schemas.microsoft.com/office/drawing/2014/main" id="{243BEB51-19E1-6CA6-7216-206A99E535BB}"/>
              </a:ext>
            </a:extLst>
          </p:cNvPr>
          <p:cNvSpPr/>
          <p:nvPr/>
        </p:nvSpPr>
        <p:spPr>
          <a:xfrm>
            <a:off x="10691098" y="5033259"/>
            <a:ext cx="2451442" cy="2451442"/>
          </a:xfrm>
          <a:prstGeom prst="ellipse">
            <a:avLst/>
          </a:prstGeom>
          <a:noFill/>
          <a:ln w="9525">
            <a:gradFill>
              <a:gsLst>
                <a:gs pos="8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CB9D969B-720E-A1AD-73F6-5284D63F52A7}"/>
              </a:ext>
            </a:extLst>
          </p:cNvPr>
          <p:cNvSpPr/>
          <p:nvPr/>
        </p:nvSpPr>
        <p:spPr>
          <a:xfrm>
            <a:off x="10843498" y="5185659"/>
            <a:ext cx="1405641" cy="1405641"/>
          </a:xfrm>
          <a:prstGeom prst="ellipse">
            <a:avLst/>
          </a:prstGeom>
          <a:noFill/>
          <a:ln w="9525">
            <a:gradFill>
              <a:gsLst>
                <a:gs pos="85000">
                  <a:srgbClr val="A29F7E">
                    <a:alpha val="69000"/>
                  </a:srgbClr>
                </a:gs>
                <a:gs pos="0">
                  <a:srgbClr val="787B6A">
                    <a:alpha val="0"/>
                  </a:srgbClr>
                </a:gs>
                <a:gs pos="21000">
                  <a:schemeClr val="bg2">
                    <a:lumMod val="75000"/>
                    <a:alpha val="43000"/>
                  </a:schemeClr>
                </a:gs>
                <a:gs pos="52983">
                  <a:srgbClr val="CCCAB7">
                    <a:alpha val="0"/>
                  </a:srgbClr>
                </a:gs>
                <a:gs pos="41000">
                  <a:srgbClr val="ABA98D">
                    <a:alpha val="58000"/>
                  </a:srgbClr>
                </a:gs>
                <a:gs pos="74794">
                  <a:srgbClr val="C5C2AD">
                    <a:alpha val="0"/>
                  </a:srgbClr>
                </a:gs>
                <a:gs pos="64000">
                  <a:srgbClr val="A29F7E">
                    <a:alpha val="58000"/>
                  </a:srgbClr>
                </a:gs>
                <a:gs pos="100000">
                  <a:srgbClr val="A29F7E">
                    <a:alpha val="58000"/>
                  </a:srgb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5A5E7BCF-3400-982F-22CF-3632BF1F4A22}"/>
              </a:ext>
            </a:extLst>
          </p:cNvPr>
          <p:cNvCxnSpPr/>
          <p:nvPr/>
        </p:nvCxnSpPr>
        <p:spPr>
          <a:xfrm flipH="1" flipV="1">
            <a:off x="10277475" y="4592787"/>
            <a:ext cx="3629025" cy="3713013"/>
          </a:xfrm>
          <a:prstGeom prst="line">
            <a:avLst/>
          </a:prstGeom>
          <a:ln>
            <a:gradFill>
              <a:gsLst>
                <a:gs pos="0">
                  <a:schemeClr val="accent2">
                    <a:lumMod val="50000"/>
                  </a:schemeClr>
                </a:gs>
                <a:gs pos="100000">
                  <a:schemeClr val="accent1">
                    <a:lumMod val="30000"/>
                    <a:lumOff val="7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0F2F057A-C037-F89B-1695-A57AEC03BF17}"/>
              </a:ext>
            </a:extLst>
          </p:cNvPr>
          <p:cNvSpPr/>
          <p:nvPr/>
        </p:nvSpPr>
        <p:spPr>
          <a:xfrm>
            <a:off x="10973752" y="5304533"/>
            <a:ext cx="200025" cy="200025"/>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星形: 八角 37">
            <a:extLst>
              <a:ext uri="{FF2B5EF4-FFF2-40B4-BE49-F238E27FC236}">
                <a16:creationId xmlns:a16="http://schemas.microsoft.com/office/drawing/2014/main" id="{22E3FEF0-1E55-9F67-7195-4FEBC054105F}"/>
              </a:ext>
            </a:extLst>
          </p:cNvPr>
          <p:cNvSpPr/>
          <p:nvPr/>
        </p:nvSpPr>
        <p:spPr>
          <a:xfrm>
            <a:off x="7555347" y="625031"/>
            <a:ext cx="316302" cy="316302"/>
          </a:xfrm>
          <a:prstGeom prst="star8">
            <a:avLst>
              <a:gd name="adj" fmla="val 0"/>
            </a:avLst>
          </a:prstGeom>
          <a:noFill/>
          <a:ln>
            <a:solidFill>
              <a:schemeClr val="bg1">
                <a:lumMod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a:extLst>
              <a:ext uri="{FF2B5EF4-FFF2-40B4-BE49-F238E27FC236}">
                <a16:creationId xmlns:a16="http://schemas.microsoft.com/office/drawing/2014/main" id="{446FCE69-FB20-9D22-BF4F-A1510FBAB598}"/>
              </a:ext>
            </a:extLst>
          </p:cNvPr>
          <p:cNvCxnSpPr>
            <a:cxnSpLocks/>
            <a:endCxn id="38" idx="6"/>
          </p:cNvCxnSpPr>
          <p:nvPr/>
        </p:nvCxnSpPr>
        <p:spPr>
          <a:xfrm>
            <a:off x="7713498" y="-13886"/>
            <a:ext cx="0" cy="638917"/>
          </a:xfrm>
          <a:prstGeom prst="line">
            <a:avLst/>
          </a:prstGeom>
          <a:noFill/>
          <a:ln cap="rnd">
            <a:solidFill>
              <a:schemeClr val="bg1">
                <a:lumMod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cxnSp>
      <p:grpSp>
        <p:nvGrpSpPr>
          <p:cNvPr id="40" name="组合 39">
            <a:extLst>
              <a:ext uri="{FF2B5EF4-FFF2-40B4-BE49-F238E27FC236}">
                <a16:creationId xmlns:a16="http://schemas.microsoft.com/office/drawing/2014/main" id="{457098CB-5DCF-B2B6-734E-EC76233AC7E6}"/>
              </a:ext>
            </a:extLst>
          </p:cNvPr>
          <p:cNvGrpSpPr/>
          <p:nvPr/>
        </p:nvGrpSpPr>
        <p:grpSpPr>
          <a:xfrm>
            <a:off x="9059527" y="-13886"/>
            <a:ext cx="161925" cy="673759"/>
            <a:chOff x="11730673" y="1395107"/>
            <a:chExt cx="161925" cy="673759"/>
          </a:xfrm>
        </p:grpSpPr>
        <p:sp>
          <p:nvSpPr>
            <p:cNvPr id="41" name="菱形 40">
              <a:extLst>
                <a:ext uri="{FF2B5EF4-FFF2-40B4-BE49-F238E27FC236}">
                  <a16:creationId xmlns:a16="http://schemas.microsoft.com/office/drawing/2014/main" id="{436DB519-C5C1-8DEA-1500-689591241CF1}"/>
                </a:ext>
              </a:extLst>
            </p:cNvPr>
            <p:cNvSpPr/>
            <p:nvPr/>
          </p:nvSpPr>
          <p:spPr>
            <a:xfrm>
              <a:off x="11730673" y="1906941"/>
              <a:ext cx="161925" cy="161925"/>
            </a:xfrm>
            <a:prstGeom prst="diamond">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a:extLst>
                <a:ext uri="{FF2B5EF4-FFF2-40B4-BE49-F238E27FC236}">
                  <a16:creationId xmlns:a16="http://schemas.microsoft.com/office/drawing/2014/main" id="{C304BF8E-B3D8-9615-5F95-FDFDD296F316}"/>
                </a:ext>
              </a:extLst>
            </p:cNvPr>
            <p:cNvCxnSpPr>
              <a:cxnSpLocks/>
            </p:cNvCxnSpPr>
            <p:nvPr/>
          </p:nvCxnSpPr>
          <p:spPr>
            <a:xfrm>
              <a:off x="11813410" y="1395107"/>
              <a:ext cx="0" cy="511834"/>
            </a:xfrm>
            <a:prstGeom prst="line">
              <a:avLst/>
            </a:prstGeom>
            <a:noFill/>
            <a:ln cap="rnd">
              <a:solidFill>
                <a:schemeClr val="bg1">
                  <a:lumMod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cxnSp>
      </p:grpSp>
      <p:cxnSp>
        <p:nvCxnSpPr>
          <p:cNvPr id="43" name="直接连接符 42">
            <a:extLst>
              <a:ext uri="{FF2B5EF4-FFF2-40B4-BE49-F238E27FC236}">
                <a16:creationId xmlns:a16="http://schemas.microsoft.com/office/drawing/2014/main" id="{39C46482-77CC-4CB9-73C6-16D55842338F}"/>
              </a:ext>
            </a:extLst>
          </p:cNvPr>
          <p:cNvCxnSpPr>
            <a:cxnSpLocks/>
          </p:cNvCxnSpPr>
          <p:nvPr/>
        </p:nvCxnSpPr>
        <p:spPr>
          <a:xfrm>
            <a:off x="7061924" y="-5676"/>
            <a:ext cx="0" cy="511834"/>
          </a:xfrm>
          <a:prstGeom prst="line">
            <a:avLst/>
          </a:prstGeom>
          <a:noFill/>
          <a:ln w="6350" cap="rnd">
            <a:solidFill>
              <a:schemeClr val="bg1">
                <a:lumMod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4" name="星形: 四角 43">
            <a:extLst>
              <a:ext uri="{FF2B5EF4-FFF2-40B4-BE49-F238E27FC236}">
                <a16:creationId xmlns:a16="http://schemas.microsoft.com/office/drawing/2014/main" id="{DC6873FE-FEA2-CD97-B6DA-95259BD11089}"/>
              </a:ext>
            </a:extLst>
          </p:cNvPr>
          <p:cNvSpPr/>
          <p:nvPr/>
        </p:nvSpPr>
        <p:spPr>
          <a:xfrm>
            <a:off x="6959372" y="484142"/>
            <a:ext cx="205104" cy="278340"/>
          </a:xfrm>
          <a:prstGeom prst="star4">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2A4E6671-AE68-1BE9-C757-2E708DC0C4D2}"/>
              </a:ext>
            </a:extLst>
          </p:cNvPr>
          <p:cNvCxnSpPr>
            <a:cxnSpLocks/>
          </p:cNvCxnSpPr>
          <p:nvPr/>
        </p:nvCxnSpPr>
        <p:spPr>
          <a:xfrm>
            <a:off x="7358653" y="-125969"/>
            <a:ext cx="0" cy="511834"/>
          </a:xfrm>
          <a:prstGeom prst="line">
            <a:avLst/>
          </a:prstGeom>
          <a:noFill/>
          <a:ln w="6350" cap="rnd">
            <a:solidFill>
              <a:schemeClr val="bg1">
                <a:lumMod val="50000"/>
                <a:alpha val="50000"/>
              </a:schemeClr>
            </a:solidFill>
          </a:ln>
        </p:spPr>
        <p:style>
          <a:lnRef idx="2">
            <a:schemeClr val="accent1">
              <a:shade val="15000"/>
            </a:schemeClr>
          </a:lnRef>
          <a:fillRef idx="1">
            <a:schemeClr val="accent1"/>
          </a:fillRef>
          <a:effectRef idx="0">
            <a:schemeClr val="accent1"/>
          </a:effectRef>
          <a:fontRef idx="minor">
            <a:schemeClr val="lt1"/>
          </a:fontRef>
        </p:style>
      </p:cxnSp>
      <p:sp>
        <p:nvSpPr>
          <p:cNvPr id="46" name="星形: 四角 45">
            <a:extLst>
              <a:ext uri="{FF2B5EF4-FFF2-40B4-BE49-F238E27FC236}">
                <a16:creationId xmlns:a16="http://schemas.microsoft.com/office/drawing/2014/main" id="{681E5749-992D-2E66-9607-0F1FAF57EFED}"/>
              </a:ext>
            </a:extLst>
          </p:cNvPr>
          <p:cNvSpPr/>
          <p:nvPr/>
        </p:nvSpPr>
        <p:spPr>
          <a:xfrm>
            <a:off x="7300675" y="379231"/>
            <a:ext cx="116450" cy="158030"/>
          </a:xfrm>
          <a:prstGeom prst="star4">
            <a:avLst/>
          </a:prstGeom>
          <a:solidFill>
            <a:schemeClr val="bg1">
              <a:lumMod val="5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菱形 46">
            <a:extLst>
              <a:ext uri="{FF2B5EF4-FFF2-40B4-BE49-F238E27FC236}">
                <a16:creationId xmlns:a16="http://schemas.microsoft.com/office/drawing/2014/main" id="{A746238B-BB7F-18B7-A32D-497E3F9E90F5}"/>
              </a:ext>
            </a:extLst>
          </p:cNvPr>
          <p:cNvSpPr/>
          <p:nvPr/>
        </p:nvSpPr>
        <p:spPr>
          <a:xfrm>
            <a:off x="11334886" y="379231"/>
            <a:ext cx="209822" cy="209822"/>
          </a:xfrm>
          <a:prstGeom prst="diamond">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菱形 47">
            <a:extLst>
              <a:ext uri="{FF2B5EF4-FFF2-40B4-BE49-F238E27FC236}">
                <a16:creationId xmlns:a16="http://schemas.microsoft.com/office/drawing/2014/main" id="{8B2ED92E-444B-2689-8D85-2CA3A471015C}"/>
              </a:ext>
            </a:extLst>
          </p:cNvPr>
          <p:cNvSpPr/>
          <p:nvPr/>
        </p:nvSpPr>
        <p:spPr>
          <a:xfrm>
            <a:off x="11116083" y="379231"/>
            <a:ext cx="209822" cy="209822"/>
          </a:xfrm>
          <a:prstGeom prst="diamond">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菱形 48">
            <a:extLst>
              <a:ext uri="{FF2B5EF4-FFF2-40B4-BE49-F238E27FC236}">
                <a16:creationId xmlns:a16="http://schemas.microsoft.com/office/drawing/2014/main" id="{4E28FC75-BCA7-15C3-0262-857E85378BC8}"/>
              </a:ext>
            </a:extLst>
          </p:cNvPr>
          <p:cNvSpPr/>
          <p:nvPr/>
        </p:nvSpPr>
        <p:spPr>
          <a:xfrm>
            <a:off x="10677321" y="379231"/>
            <a:ext cx="209822" cy="209822"/>
          </a:xfrm>
          <a:prstGeom prst="diamond">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等腰三角形 7">
            <a:extLst>
              <a:ext uri="{FF2B5EF4-FFF2-40B4-BE49-F238E27FC236}">
                <a16:creationId xmlns:a16="http://schemas.microsoft.com/office/drawing/2014/main" id="{841F5FBF-95F5-24CF-00D2-F256AF48DCDF}"/>
              </a:ext>
            </a:extLst>
          </p:cNvPr>
          <p:cNvSpPr/>
          <p:nvPr>
            <p:custDataLst>
              <p:tags r:id="rId5"/>
            </p:custDataLst>
          </p:nvPr>
        </p:nvSpPr>
        <p:spPr>
          <a:xfrm rot="20134645">
            <a:off x="8294448" y="1715721"/>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PA-等腰三角形 8">
            <a:extLst>
              <a:ext uri="{FF2B5EF4-FFF2-40B4-BE49-F238E27FC236}">
                <a16:creationId xmlns:a16="http://schemas.microsoft.com/office/drawing/2014/main" id="{1FB9F4BB-296C-15A5-BFCB-132AE4DCD99E}"/>
              </a:ext>
            </a:extLst>
          </p:cNvPr>
          <p:cNvSpPr/>
          <p:nvPr>
            <p:custDataLst>
              <p:tags r:id="rId6"/>
            </p:custDataLst>
          </p:nvPr>
        </p:nvSpPr>
        <p:spPr>
          <a:xfrm rot="20134645">
            <a:off x="8465165" y="1630510"/>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PA-等腰三角形 9">
            <a:extLst>
              <a:ext uri="{FF2B5EF4-FFF2-40B4-BE49-F238E27FC236}">
                <a16:creationId xmlns:a16="http://schemas.microsoft.com/office/drawing/2014/main" id="{9F48A248-FDFE-BF02-7F5D-4793748C5977}"/>
              </a:ext>
            </a:extLst>
          </p:cNvPr>
          <p:cNvSpPr/>
          <p:nvPr>
            <p:custDataLst>
              <p:tags r:id="rId7"/>
            </p:custDataLst>
          </p:nvPr>
        </p:nvSpPr>
        <p:spPr>
          <a:xfrm rot="6347764">
            <a:off x="8606938" y="1816145"/>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PA-等腰三角形 10">
            <a:extLst>
              <a:ext uri="{FF2B5EF4-FFF2-40B4-BE49-F238E27FC236}">
                <a16:creationId xmlns:a16="http://schemas.microsoft.com/office/drawing/2014/main" id="{2ACF9B88-1B79-B730-1364-AA960669F6A8}"/>
              </a:ext>
            </a:extLst>
          </p:cNvPr>
          <p:cNvSpPr/>
          <p:nvPr>
            <p:custDataLst>
              <p:tags r:id="rId8"/>
            </p:custDataLst>
          </p:nvPr>
        </p:nvSpPr>
        <p:spPr>
          <a:xfrm rot="1092973">
            <a:off x="8635656" y="1632152"/>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PA-等腰三角形 7">
            <a:extLst>
              <a:ext uri="{FF2B5EF4-FFF2-40B4-BE49-F238E27FC236}">
                <a16:creationId xmlns:a16="http://schemas.microsoft.com/office/drawing/2014/main" id="{6B546121-B8D2-70A0-98FB-DF5EA49ACAB5}"/>
              </a:ext>
            </a:extLst>
          </p:cNvPr>
          <p:cNvSpPr/>
          <p:nvPr>
            <p:custDataLst>
              <p:tags r:id="rId9"/>
            </p:custDataLst>
          </p:nvPr>
        </p:nvSpPr>
        <p:spPr>
          <a:xfrm rot="20134645">
            <a:off x="8382982" y="4280847"/>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PA-等腰三角形 8">
            <a:extLst>
              <a:ext uri="{FF2B5EF4-FFF2-40B4-BE49-F238E27FC236}">
                <a16:creationId xmlns:a16="http://schemas.microsoft.com/office/drawing/2014/main" id="{837D1A02-49AD-ACA0-828B-1845289946A9}"/>
              </a:ext>
            </a:extLst>
          </p:cNvPr>
          <p:cNvSpPr/>
          <p:nvPr>
            <p:custDataLst>
              <p:tags r:id="rId10"/>
            </p:custDataLst>
          </p:nvPr>
        </p:nvSpPr>
        <p:spPr>
          <a:xfrm rot="20134645">
            <a:off x="8553699" y="4195636"/>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PA-等腰三角形 9">
            <a:extLst>
              <a:ext uri="{FF2B5EF4-FFF2-40B4-BE49-F238E27FC236}">
                <a16:creationId xmlns:a16="http://schemas.microsoft.com/office/drawing/2014/main" id="{46FAE075-0E0F-F05B-1AFC-B2F90B89A0AD}"/>
              </a:ext>
            </a:extLst>
          </p:cNvPr>
          <p:cNvSpPr/>
          <p:nvPr>
            <p:custDataLst>
              <p:tags r:id="rId11"/>
            </p:custDataLst>
          </p:nvPr>
        </p:nvSpPr>
        <p:spPr>
          <a:xfrm rot="6347764">
            <a:off x="8695472" y="4381271"/>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PA-等腰三角形 10">
            <a:extLst>
              <a:ext uri="{FF2B5EF4-FFF2-40B4-BE49-F238E27FC236}">
                <a16:creationId xmlns:a16="http://schemas.microsoft.com/office/drawing/2014/main" id="{DAA06D09-694F-FE39-0323-1BA6F0AD647B}"/>
              </a:ext>
            </a:extLst>
          </p:cNvPr>
          <p:cNvSpPr/>
          <p:nvPr>
            <p:custDataLst>
              <p:tags r:id="rId12"/>
            </p:custDataLst>
          </p:nvPr>
        </p:nvSpPr>
        <p:spPr>
          <a:xfrm rot="1092973">
            <a:off x="8724190" y="4197278"/>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等腰三角形 7">
            <a:extLst>
              <a:ext uri="{FF2B5EF4-FFF2-40B4-BE49-F238E27FC236}">
                <a16:creationId xmlns:a16="http://schemas.microsoft.com/office/drawing/2014/main" id="{92F513C5-75C3-E029-AE2A-A4E5C8FDDD11}"/>
              </a:ext>
            </a:extLst>
          </p:cNvPr>
          <p:cNvSpPr/>
          <p:nvPr>
            <p:custDataLst>
              <p:tags r:id="rId13"/>
            </p:custDataLst>
          </p:nvPr>
        </p:nvSpPr>
        <p:spPr>
          <a:xfrm rot="20134645">
            <a:off x="3128350" y="4304745"/>
            <a:ext cx="217830" cy="171406"/>
          </a:xfrm>
          <a:prstGeom prst="triangle">
            <a:avLst/>
          </a:prstGeom>
          <a:solidFill>
            <a:srgbClr val="2F75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PA-等腰三角形 8">
            <a:extLst>
              <a:ext uri="{FF2B5EF4-FFF2-40B4-BE49-F238E27FC236}">
                <a16:creationId xmlns:a16="http://schemas.microsoft.com/office/drawing/2014/main" id="{49709591-72B3-3593-AB6D-B2214AACFB3F}"/>
              </a:ext>
            </a:extLst>
          </p:cNvPr>
          <p:cNvSpPr/>
          <p:nvPr>
            <p:custDataLst>
              <p:tags r:id="rId14"/>
            </p:custDataLst>
          </p:nvPr>
        </p:nvSpPr>
        <p:spPr>
          <a:xfrm rot="20134645">
            <a:off x="3299067" y="4219534"/>
            <a:ext cx="101899" cy="97784"/>
          </a:xfrm>
          <a:prstGeom prst="triangle">
            <a:avLst>
              <a:gd name="adj" fmla="val 33608"/>
            </a:avLst>
          </a:prstGeom>
          <a:solidFill>
            <a:srgbClr val="4CA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PA-等腰三角形 9">
            <a:extLst>
              <a:ext uri="{FF2B5EF4-FFF2-40B4-BE49-F238E27FC236}">
                <a16:creationId xmlns:a16="http://schemas.microsoft.com/office/drawing/2014/main" id="{7BF38A90-AE2A-2242-3EBE-7DBCB30A0428}"/>
              </a:ext>
            </a:extLst>
          </p:cNvPr>
          <p:cNvSpPr/>
          <p:nvPr>
            <p:custDataLst>
              <p:tags r:id="rId15"/>
            </p:custDataLst>
          </p:nvPr>
        </p:nvSpPr>
        <p:spPr>
          <a:xfrm rot="6347764">
            <a:off x="3440840" y="4405169"/>
            <a:ext cx="102418" cy="119018"/>
          </a:xfrm>
          <a:prstGeom prst="triangle">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PA-等腰三角形 10">
            <a:extLst>
              <a:ext uri="{FF2B5EF4-FFF2-40B4-BE49-F238E27FC236}">
                <a16:creationId xmlns:a16="http://schemas.microsoft.com/office/drawing/2014/main" id="{0EC3ECB3-53C9-0D3C-4F5F-69D896065616}"/>
              </a:ext>
            </a:extLst>
          </p:cNvPr>
          <p:cNvSpPr/>
          <p:nvPr>
            <p:custDataLst>
              <p:tags r:id="rId16"/>
            </p:custDataLst>
          </p:nvPr>
        </p:nvSpPr>
        <p:spPr>
          <a:xfrm rot="1092973">
            <a:off x="3469558" y="4221176"/>
            <a:ext cx="148066" cy="116508"/>
          </a:xfrm>
          <a:prstGeom prst="triangle">
            <a:avLst/>
          </a:prstGeom>
          <a:solidFill>
            <a:srgbClr val="388C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B36FFAE-8195-821E-7968-D7991962F1FD}"/>
              </a:ext>
            </a:extLst>
          </p:cNvPr>
          <p:cNvSpPr/>
          <p:nvPr/>
        </p:nvSpPr>
        <p:spPr>
          <a:xfrm>
            <a:off x="4233849" y="560992"/>
            <a:ext cx="2031325" cy="646331"/>
          </a:xfrm>
          <a:prstGeom prst="rect">
            <a:avLst/>
          </a:prstGeom>
          <a:noFill/>
        </p:spPr>
        <p:txBody>
          <a:bodyPr wrap="none" lIns="91440" tIns="45720" rIns="91440" bIns="45720">
            <a:spAutoFit/>
          </a:bodyPr>
          <a:lstStyle/>
          <a:p>
            <a:pPr algn="ctr"/>
            <a:r>
              <a:rPr lang="zh-CN" altLang="en-US" sz="3600" dirty="0">
                <a:ln w="0"/>
                <a:solidFill>
                  <a:schemeClr val="accent1"/>
                </a:solidFill>
                <a:effectLst>
                  <a:outerShdw blurRad="38100" dist="25400" dir="5400000" algn="ctr" rotWithShape="0">
                    <a:srgbClr val="6E747A">
                      <a:alpha val="43000"/>
                    </a:srgbClr>
                  </a:outerShdw>
                </a:effectLst>
              </a:rPr>
              <a:t>需求分析</a:t>
            </a:r>
            <a:endParaRPr lang="zh-CN" altLang="en-US" sz="3600" b="0" cap="none" spc="0" dirty="0">
              <a:ln w="0"/>
              <a:solidFill>
                <a:schemeClr val="accent1"/>
              </a:solidFill>
              <a:effectLst>
                <a:outerShdw blurRad="38100" dist="25400" dir="5400000" algn="ctr" rotWithShape="0">
                  <a:srgbClr val="6E747A">
                    <a:alpha val="43000"/>
                  </a:srgbClr>
                </a:outerShdw>
              </a:effectLst>
            </a:endParaRPr>
          </a:p>
        </p:txBody>
      </p:sp>
      <p:sp>
        <p:nvSpPr>
          <p:cNvPr id="14" name="文本框 13">
            <a:extLst>
              <a:ext uri="{FF2B5EF4-FFF2-40B4-BE49-F238E27FC236}">
                <a16:creationId xmlns:a16="http://schemas.microsoft.com/office/drawing/2014/main" id="{2ECF0718-F541-D633-68AA-02A97E243598}"/>
              </a:ext>
            </a:extLst>
          </p:cNvPr>
          <p:cNvSpPr txBox="1"/>
          <p:nvPr/>
        </p:nvSpPr>
        <p:spPr>
          <a:xfrm>
            <a:off x="2277834" y="1418689"/>
            <a:ext cx="1270607" cy="369332"/>
          </a:xfrm>
          <a:prstGeom prst="rect">
            <a:avLst/>
          </a:prstGeom>
          <a:noFill/>
        </p:spPr>
        <p:txBody>
          <a:bodyPr wrap="square">
            <a:spAutoFit/>
          </a:bodyPr>
          <a:lstStyle/>
          <a:p>
            <a:r>
              <a:rPr lang="zh-CN" altLang="en-US" sz="1800" b="1" i="0" dirty="0">
                <a:solidFill>
                  <a:schemeClr val="accent2"/>
                </a:solidFill>
                <a:effectLst/>
                <a:latin typeface="+mj-lt"/>
              </a:rPr>
              <a:t>数据过载</a:t>
            </a:r>
            <a:endParaRPr lang="zh-CN" altLang="en-US" dirty="0"/>
          </a:p>
        </p:txBody>
      </p:sp>
      <p:sp>
        <p:nvSpPr>
          <p:cNvPr id="15" name="文本框 14">
            <a:extLst>
              <a:ext uri="{FF2B5EF4-FFF2-40B4-BE49-F238E27FC236}">
                <a16:creationId xmlns:a16="http://schemas.microsoft.com/office/drawing/2014/main" id="{C685F195-5A94-31B8-A0F0-2C41B34A3D0C}"/>
              </a:ext>
            </a:extLst>
          </p:cNvPr>
          <p:cNvSpPr txBox="1"/>
          <p:nvPr/>
        </p:nvSpPr>
        <p:spPr>
          <a:xfrm>
            <a:off x="7470311" y="1476536"/>
            <a:ext cx="1416446" cy="338554"/>
          </a:xfrm>
          <a:prstGeom prst="rect">
            <a:avLst/>
          </a:prstGeom>
          <a:noFill/>
        </p:spPr>
        <p:txBody>
          <a:bodyPr wrap="square">
            <a:spAutoFit/>
          </a:bodyPr>
          <a:lstStyle/>
          <a:p>
            <a:r>
              <a:rPr lang="zh-CN" altLang="en-US" sz="1600" b="1" dirty="0">
                <a:solidFill>
                  <a:schemeClr val="accent2"/>
                </a:solidFill>
                <a:latin typeface="+mj-lt"/>
              </a:rPr>
              <a:t>实时性要求高</a:t>
            </a:r>
            <a:endParaRPr lang="zh-CN" altLang="en-US" sz="1600" dirty="0"/>
          </a:p>
        </p:txBody>
      </p:sp>
      <p:sp>
        <p:nvSpPr>
          <p:cNvPr id="16" name="文本框 15">
            <a:extLst>
              <a:ext uri="{FF2B5EF4-FFF2-40B4-BE49-F238E27FC236}">
                <a16:creationId xmlns:a16="http://schemas.microsoft.com/office/drawing/2014/main" id="{D1B43306-EE37-CF0F-DDEE-053E40B00794}"/>
              </a:ext>
            </a:extLst>
          </p:cNvPr>
          <p:cNvSpPr txBox="1"/>
          <p:nvPr/>
        </p:nvSpPr>
        <p:spPr>
          <a:xfrm>
            <a:off x="2268319" y="4044690"/>
            <a:ext cx="1793195" cy="307777"/>
          </a:xfrm>
          <a:prstGeom prst="rect">
            <a:avLst/>
          </a:prstGeom>
          <a:noFill/>
        </p:spPr>
        <p:txBody>
          <a:bodyPr wrap="square">
            <a:spAutoFit/>
          </a:bodyPr>
          <a:lstStyle/>
          <a:p>
            <a:r>
              <a:rPr lang="zh-CN" altLang="en-US" sz="1400" b="1" i="0" dirty="0">
                <a:solidFill>
                  <a:schemeClr val="accent2"/>
                </a:solidFill>
                <a:effectLst/>
                <a:latin typeface="+mj-lt"/>
              </a:rPr>
              <a:t>爬虫使用门槛高</a:t>
            </a:r>
            <a:endParaRPr lang="zh-CN" altLang="en-US" sz="1400" dirty="0"/>
          </a:p>
        </p:txBody>
      </p:sp>
      <p:sp>
        <p:nvSpPr>
          <p:cNvPr id="17" name="文本框 16">
            <a:extLst>
              <a:ext uri="{FF2B5EF4-FFF2-40B4-BE49-F238E27FC236}">
                <a16:creationId xmlns:a16="http://schemas.microsoft.com/office/drawing/2014/main" id="{1BD7F5E5-0ED7-A463-F402-B849E8C61C26}"/>
              </a:ext>
            </a:extLst>
          </p:cNvPr>
          <p:cNvSpPr txBox="1"/>
          <p:nvPr/>
        </p:nvSpPr>
        <p:spPr>
          <a:xfrm>
            <a:off x="7428257" y="4044690"/>
            <a:ext cx="2426839" cy="307777"/>
          </a:xfrm>
          <a:prstGeom prst="rect">
            <a:avLst/>
          </a:prstGeom>
          <a:noFill/>
        </p:spPr>
        <p:txBody>
          <a:bodyPr wrap="square">
            <a:spAutoFit/>
          </a:bodyPr>
          <a:lstStyle/>
          <a:p>
            <a:r>
              <a:rPr lang="zh-CN" altLang="en-US" sz="1400" b="1" i="0" dirty="0">
                <a:solidFill>
                  <a:schemeClr val="accent2"/>
                </a:solidFill>
                <a:effectLst/>
                <a:latin typeface="+mj-lt"/>
              </a:rPr>
              <a:t>传统信息工具效率低下</a:t>
            </a:r>
            <a:endParaRPr lang="zh-CN" altLang="en-US" sz="1400" dirty="0"/>
          </a:p>
        </p:txBody>
      </p:sp>
    </p:spTree>
    <p:extLst>
      <p:ext uri="{BB962C8B-B14F-4D97-AF65-F5344CB8AC3E}">
        <p14:creationId xmlns:p14="http://schemas.microsoft.com/office/powerpoint/2010/main" val="26756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1000"/>
                                        <p:tgtEl>
                                          <p:spTgt spid="26"/>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1000"/>
                                        <p:tgtEl>
                                          <p:spTgt spid="5"/>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1" fill="hold" grpId="0" nodeType="withEffect">
                                  <p:stCondLst>
                                    <p:cond delay="100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1000"/>
                                        <p:tgtEl>
                                          <p:spTgt spid="27"/>
                                        </p:tgtEl>
                                      </p:cBhvr>
                                    </p:animEffect>
                                  </p:childTnLst>
                                </p:cTn>
                              </p:par>
                              <p:par>
                                <p:cTn id="20" presetID="22" presetClass="entr" presetSubtype="1" fill="hold" grpId="0" nodeType="withEffect">
                                  <p:stCondLst>
                                    <p:cond delay="150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1000"/>
                                        <p:tgtEl>
                                          <p:spTgt spid="6"/>
                                        </p:tgtEl>
                                      </p:cBhvr>
                                    </p:animEffect>
                                  </p:childTnLst>
                                </p:cTn>
                              </p:par>
                              <p:par>
                                <p:cTn id="23" presetID="22" presetClass="entr" presetSubtype="8" fill="hold" grpId="0" nodeType="withEffect">
                                  <p:stCondLst>
                                    <p:cond delay="200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par>
                                <p:cTn id="26" presetID="22" presetClass="entr" presetSubtype="1" fill="hold" grpId="0" nodeType="withEffect">
                                  <p:stCondLst>
                                    <p:cond delay="2000"/>
                                  </p:stCondLst>
                                  <p:childTnLst>
                                    <p:set>
                                      <p:cBhvr>
                                        <p:cTn id="27" dur="1" fill="hold">
                                          <p:stCondLst>
                                            <p:cond delay="0"/>
                                          </p:stCondLst>
                                        </p:cTn>
                                        <p:tgtEl>
                                          <p:spTgt spid="29"/>
                                        </p:tgtEl>
                                        <p:attrNameLst>
                                          <p:attrName>style.visibility</p:attrName>
                                        </p:attrNameLst>
                                      </p:cBhvr>
                                      <p:to>
                                        <p:strVal val="visible"/>
                                      </p:to>
                                    </p:set>
                                    <p:animEffect transition="in" filter="wipe(up)">
                                      <p:cBhvr>
                                        <p:cTn id="28" dur="1000"/>
                                        <p:tgtEl>
                                          <p:spTgt spid="29"/>
                                        </p:tgtEl>
                                      </p:cBhvr>
                                    </p:animEffect>
                                  </p:childTnLst>
                                </p:cTn>
                              </p:par>
                              <p:par>
                                <p:cTn id="29" presetID="22" presetClass="entr" presetSubtype="1" fill="hold" grpId="0" nodeType="withEffect">
                                  <p:stCondLst>
                                    <p:cond delay="250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1000"/>
                                        <p:tgtEl>
                                          <p:spTgt spid="25"/>
                                        </p:tgtEl>
                                      </p:cBhvr>
                                    </p:animEffect>
                                  </p:childTnLst>
                                </p:cTn>
                              </p:par>
                              <p:par>
                                <p:cTn id="32" presetID="22" presetClass="entr" presetSubtype="8" fill="hold" grpId="0" nodeType="withEffect">
                                  <p:stCondLst>
                                    <p:cond delay="300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par>
                                <p:cTn id="35" presetID="22" presetClass="entr" presetSubtype="1"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up)">
                                      <p:cBhvr>
                                        <p:cTn id="37" dur="1000"/>
                                        <p:tgtEl>
                                          <p:spTgt spid="28"/>
                                        </p:tgtEl>
                                      </p:cBhvr>
                                    </p:animEffect>
                                  </p:childTnLst>
                                </p:cTn>
                              </p:par>
                              <p:par>
                                <p:cTn id="38" presetID="22" presetClass="entr" presetSubtype="1" fill="hold" grpId="0" nodeType="withEffect">
                                  <p:stCondLst>
                                    <p:cond delay="3500"/>
                                  </p:stCondLst>
                                  <p:childTnLst>
                                    <p:set>
                                      <p:cBhvr>
                                        <p:cTn id="39" dur="1" fill="hold">
                                          <p:stCondLst>
                                            <p:cond delay="0"/>
                                          </p:stCondLst>
                                        </p:cTn>
                                        <p:tgtEl>
                                          <p:spTgt spid="7"/>
                                        </p:tgtEl>
                                        <p:attrNameLst>
                                          <p:attrName>style.visibility</p:attrName>
                                        </p:attrNameLst>
                                      </p:cBhvr>
                                      <p:to>
                                        <p:strVal val="visible"/>
                                      </p:to>
                                    </p:set>
                                    <p:animEffect transition="in" filter="wipe(up)">
                                      <p:cBhvr>
                                        <p:cTn id="40" dur="1000"/>
                                        <p:tgtEl>
                                          <p:spTgt spid="7"/>
                                        </p:tgtEl>
                                      </p:cBhvr>
                                    </p:animEffect>
                                  </p:childTnLst>
                                </p:cTn>
                              </p:par>
                              <p:par>
                                <p:cTn id="41" presetID="1" presetClass="path" presetSubtype="0" repeatCount="indefinite" accel="50000" decel="50000" fill="hold" grpId="0" nodeType="withEffect">
                                  <p:stCondLst>
                                    <p:cond delay="500"/>
                                  </p:stCondLst>
                                  <p:childTnLst>
                                    <p:animMotion origin="layout" path="M -0.00065 -0.00069 C 0.02214 -0.03981 0.05886 -0.03912 0.08112 0.00185 C 0.10326 0.0426 0.10274 0.10857 0.07982 0.14746 C 0.05677 0.18704 0.02045 0.18496 -0.00182 0.14398 C -0.02395 0.10324 -0.02369 0.03866 -0.00065 -0.00069 Z " pathEditMode="relative" rAng="18960000" ptsTypes="AAAAA">
                                      <p:cBhvr>
                                        <p:cTn id="42" dur="2000" fill="hold"/>
                                        <p:tgtEl>
                                          <p:spTgt spid="37"/>
                                        </p:tgtEl>
                                        <p:attrNameLst>
                                          <p:attrName>ppt_x</p:attrName>
                                          <p:attrName>ppt_y</p:attrName>
                                        </p:attrNameLst>
                                      </p:cBhvr>
                                      <p:rCtr x="4036" y="7384"/>
                                    </p:animMotion>
                                  </p:childTnLst>
                                </p:cTn>
                              </p:par>
                              <p:par>
                                <p:cTn id="43" presetID="10" presetClass="entr" presetSubtype="0" repeatCount="indefinite" fill="hold" grpId="0" nodeType="withEffect">
                                  <p:stCondLst>
                                    <p:cond delay="50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Motion origin="layout" path="M 3.54167E-6 -1.11111E-6 L 0.01992 0.00903 " pathEditMode="relative">
                                      <p:cBhvr from="" to="">
                                        <p:cTn id="46" dur="3000" fill="hold">
                                          <p:stCondLst>
                                            <p:cond delay="500"/>
                                          </p:stCondLst>
                                        </p:cTn>
                                        <p:tgtEl>
                                          <p:spTgt spid="11"/>
                                        </p:tgtEl>
                                        <p:attrNameLst>
                                          <p:attrName>ppt_x</p:attrName>
                                          <p:attrName>ppt_y</p:attrName>
                                        </p:attrNameLst>
                                      </p:cBhvr>
                                    </p:animMotion>
                                    <p:animEffect transition="out" filter="fade">
                                      <p:cBhvr>
                                        <p:cTn id="47" dur="1000">
                                          <p:stCondLst>
                                            <p:cond delay="2500"/>
                                          </p:stCondLst>
                                        </p:cTn>
                                        <p:tgtEl>
                                          <p:spTgt spid="11"/>
                                        </p:tgtEl>
                                      </p:cBhvr>
                                    </p:animEffect>
                                    <p:set>
                                      <p:cBhvr>
                                        <p:cTn id="48" dur="1" fill="hold">
                                          <p:stCondLst>
                                            <p:cond delay="3499"/>
                                          </p:stCondLst>
                                        </p:cTn>
                                        <p:tgtEl>
                                          <p:spTgt spid="11"/>
                                        </p:tgtEl>
                                        <p:attrNameLst>
                                          <p:attrName>style.visibility</p:attrName>
                                        </p:attrNameLst>
                                      </p:cBhvr>
                                      <p:to>
                                        <p:strVal val="hidden"/>
                                      </p:to>
                                    </p:set>
                                  </p:childTnLst>
                                </p:cTn>
                              </p:par>
                              <p:par>
                                <p:cTn id="49" presetID="10" presetClass="entr" presetSubtype="0" repeatCount="indefinite" fill="hold" grpId="0" nodeType="withEffect">
                                  <p:stCondLst>
                                    <p:cond delay="5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Motion origin="layout" path="M -4.375E-6 1.85185E-6 L 0.01472 -0.01528 " pathEditMode="relative">
                                      <p:cBhvr from="" to="">
                                        <p:cTn id="52" dur="4000" fill="hold">
                                          <p:stCondLst>
                                            <p:cond delay="500"/>
                                          </p:stCondLst>
                                        </p:cTn>
                                        <p:tgtEl>
                                          <p:spTgt spid="10"/>
                                        </p:tgtEl>
                                        <p:attrNameLst>
                                          <p:attrName>ppt_x</p:attrName>
                                          <p:attrName>ppt_y</p:attrName>
                                        </p:attrNameLst>
                                      </p:cBhvr>
                                    </p:animMotion>
                                    <p:animEffect transition="out" filter="fade">
                                      <p:cBhvr>
                                        <p:cTn id="53" dur="1000">
                                          <p:stCondLst>
                                            <p:cond delay="3500"/>
                                          </p:stCondLst>
                                        </p:cTn>
                                        <p:tgtEl>
                                          <p:spTgt spid="10"/>
                                        </p:tgtEl>
                                      </p:cBhvr>
                                    </p:animEffect>
                                    <p:set>
                                      <p:cBhvr>
                                        <p:cTn id="54" dur="1" fill="hold">
                                          <p:stCondLst>
                                            <p:cond delay="4499"/>
                                          </p:stCondLst>
                                        </p:cTn>
                                        <p:tgtEl>
                                          <p:spTgt spid="10"/>
                                        </p:tgtEl>
                                        <p:attrNameLst>
                                          <p:attrName>style.visibility</p:attrName>
                                        </p:attrNameLst>
                                      </p:cBhvr>
                                      <p:to>
                                        <p:strVal val="hidden"/>
                                      </p:to>
                                    </p:set>
                                  </p:childTnLst>
                                </p:cTn>
                              </p:par>
                              <p:par>
                                <p:cTn id="55" presetID="10" presetClass="entr" presetSubtype="0" repeatCount="indefinite" fill="hold" grpId="0" nodeType="withEffect">
                                  <p:stCondLst>
                                    <p:cond delay="5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Motion origin="layout" path="M -1.66667E-6 -1.85185E-6 L -0.01211 -0.01088 " pathEditMode="relative">
                                      <p:cBhvr from="" to="">
                                        <p:cTn id="58" dur="5500" fill="hold">
                                          <p:stCondLst>
                                            <p:cond delay="500"/>
                                          </p:stCondLst>
                                        </p:cTn>
                                        <p:tgtEl>
                                          <p:spTgt spid="9"/>
                                        </p:tgtEl>
                                        <p:attrNameLst>
                                          <p:attrName>ppt_x</p:attrName>
                                          <p:attrName>ppt_y</p:attrName>
                                        </p:attrNameLst>
                                      </p:cBhvr>
                                    </p:animMotion>
                                    <p:animEffect transition="out" filter="fade">
                                      <p:cBhvr>
                                        <p:cTn id="59" dur="1000">
                                          <p:stCondLst>
                                            <p:cond delay="5000"/>
                                          </p:stCondLst>
                                        </p:cTn>
                                        <p:tgtEl>
                                          <p:spTgt spid="9"/>
                                        </p:tgtEl>
                                      </p:cBhvr>
                                    </p:animEffect>
                                    <p:set>
                                      <p:cBhvr>
                                        <p:cTn id="60" dur="1" fill="hold">
                                          <p:stCondLst>
                                            <p:cond delay="5999"/>
                                          </p:stCondLst>
                                        </p:cTn>
                                        <p:tgtEl>
                                          <p:spTgt spid="9"/>
                                        </p:tgtEl>
                                        <p:attrNameLst>
                                          <p:attrName>style.visibility</p:attrName>
                                        </p:attrNameLst>
                                      </p:cBhvr>
                                      <p:to>
                                        <p:strVal val="hidden"/>
                                      </p:to>
                                    </p:set>
                                  </p:childTnLst>
                                </p:cTn>
                              </p:par>
                              <p:par>
                                <p:cTn id="61" presetID="10" presetClass="entr" presetSubtype="0" repeatCount="indefinite" fill="hold" grpId="0" nodeType="withEffect">
                                  <p:stCondLst>
                                    <p:cond delay="50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1000"/>
                                        <p:tgtEl>
                                          <p:spTgt spid="8"/>
                                        </p:tgtEl>
                                      </p:cBhvr>
                                    </p:animEffect>
                                    <p:animMotion origin="layout" path="M -4.79167E-6 -2.22222E-6 L -0.0164 0.01991 " pathEditMode="relative">
                                      <p:cBhvr from="" to="">
                                        <p:cTn id="64" dur="5000" fill="hold">
                                          <p:stCondLst>
                                            <p:cond delay="500"/>
                                          </p:stCondLst>
                                        </p:cTn>
                                        <p:tgtEl>
                                          <p:spTgt spid="8"/>
                                        </p:tgtEl>
                                        <p:attrNameLst>
                                          <p:attrName>ppt_x</p:attrName>
                                          <p:attrName>ppt_y</p:attrName>
                                        </p:attrNameLst>
                                      </p:cBhvr>
                                    </p:animMotion>
                                    <p:animEffect transition="out" filter="fade">
                                      <p:cBhvr>
                                        <p:cTn id="65" dur="1000">
                                          <p:stCondLst>
                                            <p:cond delay="4500"/>
                                          </p:stCondLst>
                                        </p:cTn>
                                        <p:tgtEl>
                                          <p:spTgt spid="8"/>
                                        </p:tgtEl>
                                      </p:cBhvr>
                                    </p:animEffect>
                                    <p:set>
                                      <p:cBhvr>
                                        <p:cTn id="66" dur="1" fill="hold">
                                          <p:stCondLst>
                                            <p:cond delay="5499"/>
                                          </p:stCondLst>
                                        </p:cTn>
                                        <p:tgtEl>
                                          <p:spTgt spid="8"/>
                                        </p:tgtEl>
                                        <p:attrNameLst>
                                          <p:attrName>style.visibility</p:attrName>
                                        </p:attrNameLst>
                                      </p:cBhvr>
                                      <p:to>
                                        <p:strVal val="hidden"/>
                                      </p:to>
                                    </p:set>
                                  </p:childTnLst>
                                </p:cTn>
                              </p:par>
                              <p:par>
                                <p:cTn id="67" presetID="10" presetClass="entr" presetSubtype="0" repeatCount="indefinite" fill="hold" grpId="0" nodeType="withEffect">
                                  <p:stCondLst>
                                    <p:cond delay="150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1000"/>
                                        <p:tgtEl>
                                          <p:spTgt spid="70"/>
                                        </p:tgtEl>
                                      </p:cBhvr>
                                    </p:animEffect>
                                    <p:animMotion origin="layout" path="M 3.54167E-6 -1.11111E-6 L 0.01992 0.00903 " pathEditMode="relative">
                                      <p:cBhvr from="" to="">
                                        <p:cTn id="70" dur="3000" fill="hold">
                                          <p:stCondLst>
                                            <p:cond delay="500"/>
                                          </p:stCondLst>
                                        </p:cTn>
                                        <p:tgtEl>
                                          <p:spTgt spid="70"/>
                                        </p:tgtEl>
                                        <p:attrNameLst>
                                          <p:attrName>ppt_x</p:attrName>
                                          <p:attrName>ppt_y</p:attrName>
                                        </p:attrNameLst>
                                      </p:cBhvr>
                                    </p:animMotion>
                                    <p:animEffect transition="out" filter="fade">
                                      <p:cBhvr>
                                        <p:cTn id="71" dur="1000">
                                          <p:stCondLst>
                                            <p:cond delay="2500"/>
                                          </p:stCondLst>
                                        </p:cTn>
                                        <p:tgtEl>
                                          <p:spTgt spid="70"/>
                                        </p:tgtEl>
                                      </p:cBhvr>
                                    </p:animEffect>
                                    <p:set>
                                      <p:cBhvr>
                                        <p:cTn id="72" dur="1" fill="hold">
                                          <p:stCondLst>
                                            <p:cond delay="3499"/>
                                          </p:stCondLst>
                                        </p:cTn>
                                        <p:tgtEl>
                                          <p:spTgt spid="70"/>
                                        </p:tgtEl>
                                        <p:attrNameLst>
                                          <p:attrName>style.visibility</p:attrName>
                                        </p:attrNameLst>
                                      </p:cBhvr>
                                      <p:to>
                                        <p:strVal val="hidden"/>
                                      </p:to>
                                    </p:set>
                                  </p:childTnLst>
                                </p:cTn>
                              </p:par>
                              <p:par>
                                <p:cTn id="73" presetID="10" presetClass="entr" presetSubtype="0" repeatCount="indefinite" fill="hold" grpId="0" nodeType="withEffect">
                                  <p:stCondLst>
                                    <p:cond delay="1500"/>
                                  </p:stCondLst>
                                  <p:childTnLst>
                                    <p:set>
                                      <p:cBhvr>
                                        <p:cTn id="74" dur="1" fill="hold">
                                          <p:stCondLst>
                                            <p:cond delay="0"/>
                                          </p:stCondLst>
                                        </p:cTn>
                                        <p:tgtEl>
                                          <p:spTgt spid="69"/>
                                        </p:tgtEl>
                                        <p:attrNameLst>
                                          <p:attrName>style.visibility</p:attrName>
                                        </p:attrNameLst>
                                      </p:cBhvr>
                                      <p:to>
                                        <p:strVal val="visible"/>
                                      </p:to>
                                    </p:set>
                                    <p:animEffect transition="in" filter="fade">
                                      <p:cBhvr>
                                        <p:cTn id="75" dur="1000"/>
                                        <p:tgtEl>
                                          <p:spTgt spid="69"/>
                                        </p:tgtEl>
                                      </p:cBhvr>
                                    </p:animEffect>
                                    <p:animMotion origin="layout" path="M -4.375E-6 1.85185E-6 L 0.01472 -0.01528 " pathEditMode="relative">
                                      <p:cBhvr from="" to="">
                                        <p:cTn id="76" dur="4000" fill="hold">
                                          <p:stCondLst>
                                            <p:cond delay="500"/>
                                          </p:stCondLst>
                                        </p:cTn>
                                        <p:tgtEl>
                                          <p:spTgt spid="69"/>
                                        </p:tgtEl>
                                        <p:attrNameLst>
                                          <p:attrName>ppt_x</p:attrName>
                                          <p:attrName>ppt_y</p:attrName>
                                        </p:attrNameLst>
                                      </p:cBhvr>
                                    </p:animMotion>
                                    <p:animEffect transition="out" filter="fade">
                                      <p:cBhvr>
                                        <p:cTn id="77" dur="1000">
                                          <p:stCondLst>
                                            <p:cond delay="3500"/>
                                          </p:stCondLst>
                                        </p:cTn>
                                        <p:tgtEl>
                                          <p:spTgt spid="69"/>
                                        </p:tgtEl>
                                      </p:cBhvr>
                                    </p:animEffect>
                                    <p:set>
                                      <p:cBhvr>
                                        <p:cTn id="78" dur="1" fill="hold">
                                          <p:stCondLst>
                                            <p:cond delay="4499"/>
                                          </p:stCondLst>
                                        </p:cTn>
                                        <p:tgtEl>
                                          <p:spTgt spid="69"/>
                                        </p:tgtEl>
                                        <p:attrNameLst>
                                          <p:attrName>style.visibility</p:attrName>
                                        </p:attrNameLst>
                                      </p:cBhvr>
                                      <p:to>
                                        <p:strVal val="hidden"/>
                                      </p:to>
                                    </p:set>
                                  </p:childTnLst>
                                </p:cTn>
                              </p:par>
                              <p:par>
                                <p:cTn id="79" presetID="10" presetClass="entr" presetSubtype="0" repeatCount="indefinite" fill="hold" grpId="0" nodeType="withEffect">
                                  <p:stCondLst>
                                    <p:cond delay="1500"/>
                                  </p:stCondLst>
                                  <p:childTnLst>
                                    <p:set>
                                      <p:cBhvr>
                                        <p:cTn id="80" dur="1" fill="hold">
                                          <p:stCondLst>
                                            <p:cond delay="0"/>
                                          </p:stCondLst>
                                        </p:cTn>
                                        <p:tgtEl>
                                          <p:spTgt spid="68"/>
                                        </p:tgtEl>
                                        <p:attrNameLst>
                                          <p:attrName>style.visibility</p:attrName>
                                        </p:attrNameLst>
                                      </p:cBhvr>
                                      <p:to>
                                        <p:strVal val="visible"/>
                                      </p:to>
                                    </p:set>
                                    <p:animEffect transition="in" filter="fade">
                                      <p:cBhvr>
                                        <p:cTn id="81" dur="1000"/>
                                        <p:tgtEl>
                                          <p:spTgt spid="68"/>
                                        </p:tgtEl>
                                      </p:cBhvr>
                                    </p:animEffect>
                                    <p:animMotion origin="layout" path="M -1.66667E-6 -1.85185E-6 L -0.01211 -0.01088 " pathEditMode="relative">
                                      <p:cBhvr from="" to="">
                                        <p:cTn id="82" dur="5500" fill="hold">
                                          <p:stCondLst>
                                            <p:cond delay="500"/>
                                          </p:stCondLst>
                                        </p:cTn>
                                        <p:tgtEl>
                                          <p:spTgt spid="68"/>
                                        </p:tgtEl>
                                        <p:attrNameLst>
                                          <p:attrName>ppt_x</p:attrName>
                                          <p:attrName>ppt_y</p:attrName>
                                        </p:attrNameLst>
                                      </p:cBhvr>
                                    </p:animMotion>
                                    <p:animEffect transition="out" filter="fade">
                                      <p:cBhvr>
                                        <p:cTn id="83" dur="1000">
                                          <p:stCondLst>
                                            <p:cond delay="5000"/>
                                          </p:stCondLst>
                                        </p:cTn>
                                        <p:tgtEl>
                                          <p:spTgt spid="68"/>
                                        </p:tgtEl>
                                      </p:cBhvr>
                                    </p:animEffect>
                                    <p:set>
                                      <p:cBhvr>
                                        <p:cTn id="84" dur="1" fill="hold">
                                          <p:stCondLst>
                                            <p:cond delay="5999"/>
                                          </p:stCondLst>
                                        </p:cTn>
                                        <p:tgtEl>
                                          <p:spTgt spid="68"/>
                                        </p:tgtEl>
                                        <p:attrNameLst>
                                          <p:attrName>style.visibility</p:attrName>
                                        </p:attrNameLst>
                                      </p:cBhvr>
                                      <p:to>
                                        <p:strVal val="hidden"/>
                                      </p:to>
                                    </p:set>
                                  </p:childTnLst>
                                </p:cTn>
                              </p:par>
                              <p:par>
                                <p:cTn id="85" presetID="10" presetClass="entr" presetSubtype="0" repeatCount="indefinite" fill="hold" grpId="0" nodeType="withEffect">
                                  <p:stCondLst>
                                    <p:cond delay="1500"/>
                                  </p:stCondLst>
                                  <p:childTnLst>
                                    <p:set>
                                      <p:cBhvr>
                                        <p:cTn id="86" dur="1" fill="hold">
                                          <p:stCondLst>
                                            <p:cond delay="0"/>
                                          </p:stCondLst>
                                        </p:cTn>
                                        <p:tgtEl>
                                          <p:spTgt spid="67"/>
                                        </p:tgtEl>
                                        <p:attrNameLst>
                                          <p:attrName>style.visibility</p:attrName>
                                        </p:attrNameLst>
                                      </p:cBhvr>
                                      <p:to>
                                        <p:strVal val="visible"/>
                                      </p:to>
                                    </p:set>
                                    <p:animEffect transition="in" filter="fade">
                                      <p:cBhvr>
                                        <p:cTn id="87" dur="1000"/>
                                        <p:tgtEl>
                                          <p:spTgt spid="67"/>
                                        </p:tgtEl>
                                      </p:cBhvr>
                                    </p:animEffect>
                                    <p:animMotion origin="layout" path="M -4.79167E-6 -2.22222E-6 L -0.0164 0.01991 " pathEditMode="relative">
                                      <p:cBhvr from="" to="">
                                        <p:cTn id="88" dur="5000" fill="hold">
                                          <p:stCondLst>
                                            <p:cond delay="500"/>
                                          </p:stCondLst>
                                        </p:cTn>
                                        <p:tgtEl>
                                          <p:spTgt spid="67"/>
                                        </p:tgtEl>
                                        <p:attrNameLst>
                                          <p:attrName>ppt_x</p:attrName>
                                          <p:attrName>ppt_y</p:attrName>
                                        </p:attrNameLst>
                                      </p:cBhvr>
                                    </p:animMotion>
                                    <p:animEffect transition="out" filter="fade">
                                      <p:cBhvr>
                                        <p:cTn id="89" dur="1000">
                                          <p:stCondLst>
                                            <p:cond delay="4500"/>
                                          </p:stCondLst>
                                        </p:cTn>
                                        <p:tgtEl>
                                          <p:spTgt spid="67"/>
                                        </p:tgtEl>
                                      </p:cBhvr>
                                    </p:animEffect>
                                    <p:set>
                                      <p:cBhvr>
                                        <p:cTn id="90" dur="1" fill="hold">
                                          <p:stCondLst>
                                            <p:cond delay="5499"/>
                                          </p:stCondLst>
                                        </p:cTn>
                                        <p:tgtEl>
                                          <p:spTgt spid="67"/>
                                        </p:tgtEl>
                                        <p:attrNameLst>
                                          <p:attrName>style.visibility</p:attrName>
                                        </p:attrNameLst>
                                      </p:cBhvr>
                                      <p:to>
                                        <p:strVal val="hidden"/>
                                      </p:to>
                                    </p:set>
                                  </p:childTnLst>
                                </p:cTn>
                              </p:par>
                              <p:par>
                                <p:cTn id="91" presetID="10" presetClass="entr" presetSubtype="0" repeatCount="indefinite" fill="hold" grpId="0" nodeType="withEffect">
                                  <p:stCondLst>
                                    <p:cond delay="2500"/>
                                  </p:stCondLst>
                                  <p:childTnLst>
                                    <p:set>
                                      <p:cBhvr>
                                        <p:cTn id="92" dur="1" fill="hold">
                                          <p:stCondLst>
                                            <p:cond delay="0"/>
                                          </p:stCondLst>
                                        </p:cTn>
                                        <p:tgtEl>
                                          <p:spTgt spid="78"/>
                                        </p:tgtEl>
                                        <p:attrNameLst>
                                          <p:attrName>style.visibility</p:attrName>
                                        </p:attrNameLst>
                                      </p:cBhvr>
                                      <p:to>
                                        <p:strVal val="visible"/>
                                      </p:to>
                                    </p:set>
                                    <p:animEffect transition="in" filter="fade">
                                      <p:cBhvr>
                                        <p:cTn id="93" dur="1000"/>
                                        <p:tgtEl>
                                          <p:spTgt spid="78"/>
                                        </p:tgtEl>
                                      </p:cBhvr>
                                    </p:animEffect>
                                    <p:animMotion origin="layout" path="M 3.54167E-6 -1.11111E-6 L 0.01992 0.00903 " pathEditMode="relative">
                                      <p:cBhvr from="" to="">
                                        <p:cTn id="94" dur="3000" fill="hold">
                                          <p:stCondLst>
                                            <p:cond delay="500"/>
                                          </p:stCondLst>
                                        </p:cTn>
                                        <p:tgtEl>
                                          <p:spTgt spid="78"/>
                                        </p:tgtEl>
                                        <p:attrNameLst>
                                          <p:attrName>ppt_x</p:attrName>
                                          <p:attrName>ppt_y</p:attrName>
                                        </p:attrNameLst>
                                      </p:cBhvr>
                                    </p:animMotion>
                                    <p:animEffect transition="out" filter="fade">
                                      <p:cBhvr>
                                        <p:cTn id="95" dur="1000">
                                          <p:stCondLst>
                                            <p:cond delay="2500"/>
                                          </p:stCondLst>
                                        </p:cTn>
                                        <p:tgtEl>
                                          <p:spTgt spid="78"/>
                                        </p:tgtEl>
                                      </p:cBhvr>
                                    </p:animEffect>
                                    <p:set>
                                      <p:cBhvr>
                                        <p:cTn id="96" dur="1" fill="hold">
                                          <p:stCondLst>
                                            <p:cond delay="3499"/>
                                          </p:stCondLst>
                                        </p:cTn>
                                        <p:tgtEl>
                                          <p:spTgt spid="78"/>
                                        </p:tgtEl>
                                        <p:attrNameLst>
                                          <p:attrName>style.visibility</p:attrName>
                                        </p:attrNameLst>
                                      </p:cBhvr>
                                      <p:to>
                                        <p:strVal val="hidden"/>
                                      </p:to>
                                    </p:set>
                                  </p:childTnLst>
                                </p:cTn>
                              </p:par>
                              <p:par>
                                <p:cTn id="97" presetID="10" presetClass="entr" presetSubtype="0" repeatCount="indefinite" fill="hold" grpId="0" nodeType="withEffect">
                                  <p:stCondLst>
                                    <p:cond delay="2500"/>
                                  </p:stCondLst>
                                  <p:childTnLst>
                                    <p:set>
                                      <p:cBhvr>
                                        <p:cTn id="98" dur="1" fill="hold">
                                          <p:stCondLst>
                                            <p:cond delay="0"/>
                                          </p:stCondLst>
                                        </p:cTn>
                                        <p:tgtEl>
                                          <p:spTgt spid="77"/>
                                        </p:tgtEl>
                                        <p:attrNameLst>
                                          <p:attrName>style.visibility</p:attrName>
                                        </p:attrNameLst>
                                      </p:cBhvr>
                                      <p:to>
                                        <p:strVal val="visible"/>
                                      </p:to>
                                    </p:set>
                                    <p:animEffect transition="in" filter="fade">
                                      <p:cBhvr>
                                        <p:cTn id="99" dur="1000"/>
                                        <p:tgtEl>
                                          <p:spTgt spid="77"/>
                                        </p:tgtEl>
                                      </p:cBhvr>
                                    </p:animEffect>
                                    <p:animMotion origin="layout" path="M -4.375E-6 1.85185E-6 L 0.01472 -0.01528 " pathEditMode="relative">
                                      <p:cBhvr from="" to="">
                                        <p:cTn id="100" dur="4000" fill="hold">
                                          <p:stCondLst>
                                            <p:cond delay="500"/>
                                          </p:stCondLst>
                                        </p:cTn>
                                        <p:tgtEl>
                                          <p:spTgt spid="77"/>
                                        </p:tgtEl>
                                        <p:attrNameLst>
                                          <p:attrName>ppt_x</p:attrName>
                                          <p:attrName>ppt_y</p:attrName>
                                        </p:attrNameLst>
                                      </p:cBhvr>
                                    </p:animMotion>
                                    <p:animEffect transition="out" filter="fade">
                                      <p:cBhvr>
                                        <p:cTn id="101" dur="1000">
                                          <p:stCondLst>
                                            <p:cond delay="3500"/>
                                          </p:stCondLst>
                                        </p:cTn>
                                        <p:tgtEl>
                                          <p:spTgt spid="77"/>
                                        </p:tgtEl>
                                      </p:cBhvr>
                                    </p:animEffect>
                                    <p:set>
                                      <p:cBhvr>
                                        <p:cTn id="102" dur="1" fill="hold">
                                          <p:stCondLst>
                                            <p:cond delay="4499"/>
                                          </p:stCondLst>
                                        </p:cTn>
                                        <p:tgtEl>
                                          <p:spTgt spid="77"/>
                                        </p:tgtEl>
                                        <p:attrNameLst>
                                          <p:attrName>style.visibility</p:attrName>
                                        </p:attrNameLst>
                                      </p:cBhvr>
                                      <p:to>
                                        <p:strVal val="hidden"/>
                                      </p:to>
                                    </p:set>
                                  </p:childTnLst>
                                </p:cTn>
                              </p:par>
                              <p:par>
                                <p:cTn id="103" presetID="10" presetClass="entr" presetSubtype="0" repeatCount="indefinite" fill="hold" grpId="0" nodeType="withEffect">
                                  <p:stCondLst>
                                    <p:cond delay="2500"/>
                                  </p:stCondLst>
                                  <p:childTnLst>
                                    <p:set>
                                      <p:cBhvr>
                                        <p:cTn id="104" dur="1" fill="hold">
                                          <p:stCondLst>
                                            <p:cond delay="0"/>
                                          </p:stCondLst>
                                        </p:cTn>
                                        <p:tgtEl>
                                          <p:spTgt spid="76"/>
                                        </p:tgtEl>
                                        <p:attrNameLst>
                                          <p:attrName>style.visibility</p:attrName>
                                        </p:attrNameLst>
                                      </p:cBhvr>
                                      <p:to>
                                        <p:strVal val="visible"/>
                                      </p:to>
                                    </p:set>
                                    <p:animEffect transition="in" filter="fade">
                                      <p:cBhvr>
                                        <p:cTn id="105" dur="1000"/>
                                        <p:tgtEl>
                                          <p:spTgt spid="76"/>
                                        </p:tgtEl>
                                      </p:cBhvr>
                                    </p:animEffect>
                                    <p:animMotion origin="layout" path="M -1.66667E-6 -1.85185E-6 L -0.01211 -0.01088 " pathEditMode="relative">
                                      <p:cBhvr from="" to="">
                                        <p:cTn id="106" dur="5500" fill="hold">
                                          <p:stCondLst>
                                            <p:cond delay="500"/>
                                          </p:stCondLst>
                                        </p:cTn>
                                        <p:tgtEl>
                                          <p:spTgt spid="76"/>
                                        </p:tgtEl>
                                        <p:attrNameLst>
                                          <p:attrName>ppt_x</p:attrName>
                                          <p:attrName>ppt_y</p:attrName>
                                        </p:attrNameLst>
                                      </p:cBhvr>
                                    </p:animMotion>
                                    <p:animEffect transition="out" filter="fade">
                                      <p:cBhvr>
                                        <p:cTn id="107" dur="1000">
                                          <p:stCondLst>
                                            <p:cond delay="5000"/>
                                          </p:stCondLst>
                                        </p:cTn>
                                        <p:tgtEl>
                                          <p:spTgt spid="76"/>
                                        </p:tgtEl>
                                      </p:cBhvr>
                                    </p:animEffect>
                                    <p:set>
                                      <p:cBhvr>
                                        <p:cTn id="108" dur="1" fill="hold">
                                          <p:stCondLst>
                                            <p:cond delay="5999"/>
                                          </p:stCondLst>
                                        </p:cTn>
                                        <p:tgtEl>
                                          <p:spTgt spid="76"/>
                                        </p:tgtEl>
                                        <p:attrNameLst>
                                          <p:attrName>style.visibility</p:attrName>
                                        </p:attrNameLst>
                                      </p:cBhvr>
                                      <p:to>
                                        <p:strVal val="hidden"/>
                                      </p:to>
                                    </p:set>
                                  </p:childTnLst>
                                </p:cTn>
                              </p:par>
                              <p:par>
                                <p:cTn id="109" presetID="10" presetClass="entr" presetSubtype="0" repeatCount="indefinite" fill="hold" grpId="0" nodeType="withEffect">
                                  <p:stCondLst>
                                    <p:cond delay="2500"/>
                                  </p:stCondLst>
                                  <p:childTnLst>
                                    <p:set>
                                      <p:cBhvr>
                                        <p:cTn id="110" dur="1" fill="hold">
                                          <p:stCondLst>
                                            <p:cond delay="0"/>
                                          </p:stCondLst>
                                        </p:cTn>
                                        <p:tgtEl>
                                          <p:spTgt spid="75"/>
                                        </p:tgtEl>
                                        <p:attrNameLst>
                                          <p:attrName>style.visibility</p:attrName>
                                        </p:attrNameLst>
                                      </p:cBhvr>
                                      <p:to>
                                        <p:strVal val="visible"/>
                                      </p:to>
                                    </p:set>
                                    <p:animEffect transition="in" filter="fade">
                                      <p:cBhvr>
                                        <p:cTn id="111" dur="1000"/>
                                        <p:tgtEl>
                                          <p:spTgt spid="75"/>
                                        </p:tgtEl>
                                      </p:cBhvr>
                                    </p:animEffect>
                                    <p:animMotion origin="layout" path="M -4.79167E-6 -2.22222E-6 L -0.0164 0.01991 " pathEditMode="relative">
                                      <p:cBhvr from="" to="">
                                        <p:cTn id="112" dur="5000" fill="hold">
                                          <p:stCondLst>
                                            <p:cond delay="500"/>
                                          </p:stCondLst>
                                        </p:cTn>
                                        <p:tgtEl>
                                          <p:spTgt spid="75"/>
                                        </p:tgtEl>
                                        <p:attrNameLst>
                                          <p:attrName>ppt_x</p:attrName>
                                          <p:attrName>ppt_y</p:attrName>
                                        </p:attrNameLst>
                                      </p:cBhvr>
                                    </p:animMotion>
                                    <p:animEffect transition="out" filter="fade">
                                      <p:cBhvr>
                                        <p:cTn id="113" dur="1000">
                                          <p:stCondLst>
                                            <p:cond delay="4500"/>
                                          </p:stCondLst>
                                        </p:cTn>
                                        <p:tgtEl>
                                          <p:spTgt spid="75"/>
                                        </p:tgtEl>
                                      </p:cBhvr>
                                    </p:animEffect>
                                    <p:set>
                                      <p:cBhvr>
                                        <p:cTn id="114" dur="1" fill="hold">
                                          <p:stCondLst>
                                            <p:cond delay="5499"/>
                                          </p:stCondLst>
                                        </p:cTn>
                                        <p:tgtEl>
                                          <p:spTgt spid="75"/>
                                        </p:tgtEl>
                                        <p:attrNameLst>
                                          <p:attrName>style.visibility</p:attrName>
                                        </p:attrNameLst>
                                      </p:cBhvr>
                                      <p:to>
                                        <p:strVal val="hidden"/>
                                      </p:to>
                                    </p:set>
                                  </p:childTnLst>
                                </p:cTn>
                              </p:par>
                              <p:par>
                                <p:cTn id="115" presetID="10" presetClass="entr" presetSubtype="0" repeatCount="indefinite" fill="hold" grpId="0" nodeType="withEffect">
                                  <p:stCondLst>
                                    <p:cond delay="350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1000"/>
                                        <p:tgtEl>
                                          <p:spTgt spid="74"/>
                                        </p:tgtEl>
                                      </p:cBhvr>
                                    </p:animEffect>
                                    <p:animMotion origin="layout" path="M 3.54167E-6 -1.11111E-6 L 0.01992 0.00903 " pathEditMode="relative">
                                      <p:cBhvr from="" to="">
                                        <p:cTn id="118" dur="3000" fill="hold">
                                          <p:stCondLst>
                                            <p:cond delay="500"/>
                                          </p:stCondLst>
                                        </p:cTn>
                                        <p:tgtEl>
                                          <p:spTgt spid="74"/>
                                        </p:tgtEl>
                                        <p:attrNameLst>
                                          <p:attrName>ppt_x</p:attrName>
                                          <p:attrName>ppt_y</p:attrName>
                                        </p:attrNameLst>
                                      </p:cBhvr>
                                    </p:animMotion>
                                    <p:animEffect transition="out" filter="fade">
                                      <p:cBhvr>
                                        <p:cTn id="119" dur="1000">
                                          <p:stCondLst>
                                            <p:cond delay="2500"/>
                                          </p:stCondLst>
                                        </p:cTn>
                                        <p:tgtEl>
                                          <p:spTgt spid="74"/>
                                        </p:tgtEl>
                                      </p:cBhvr>
                                    </p:animEffect>
                                    <p:set>
                                      <p:cBhvr>
                                        <p:cTn id="120" dur="1" fill="hold">
                                          <p:stCondLst>
                                            <p:cond delay="3499"/>
                                          </p:stCondLst>
                                        </p:cTn>
                                        <p:tgtEl>
                                          <p:spTgt spid="74"/>
                                        </p:tgtEl>
                                        <p:attrNameLst>
                                          <p:attrName>style.visibility</p:attrName>
                                        </p:attrNameLst>
                                      </p:cBhvr>
                                      <p:to>
                                        <p:strVal val="hidden"/>
                                      </p:to>
                                    </p:set>
                                  </p:childTnLst>
                                </p:cTn>
                              </p:par>
                              <p:par>
                                <p:cTn id="121" presetID="10" presetClass="entr" presetSubtype="0" repeatCount="indefinite" fill="hold" grpId="0" nodeType="withEffect">
                                  <p:stCondLst>
                                    <p:cond delay="3500"/>
                                  </p:stCondLst>
                                  <p:childTnLst>
                                    <p:set>
                                      <p:cBhvr>
                                        <p:cTn id="122" dur="1" fill="hold">
                                          <p:stCondLst>
                                            <p:cond delay="0"/>
                                          </p:stCondLst>
                                        </p:cTn>
                                        <p:tgtEl>
                                          <p:spTgt spid="73"/>
                                        </p:tgtEl>
                                        <p:attrNameLst>
                                          <p:attrName>style.visibility</p:attrName>
                                        </p:attrNameLst>
                                      </p:cBhvr>
                                      <p:to>
                                        <p:strVal val="visible"/>
                                      </p:to>
                                    </p:set>
                                    <p:animEffect transition="in" filter="fade">
                                      <p:cBhvr>
                                        <p:cTn id="123" dur="1000"/>
                                        <p:tgtEl>
                                          <p:spTgt spid="73"/>
                                        </p:tgtEl>
                                      </p:cBhvr>
                                    </p:animEffect>
                                    <p:animMotion origin="layout" path="M -4.375E-6 1.85185E-6 L 0.01472 -0.01528 " pathEditMode="relative">
                                      <p:cBhvr from="" to="">
                                        <p:cTn id="124" dur="4000" fill="hold">
                                          <p:stCondLst>
                                            <p:cond delay="500"/>
                                          </p:stCondLst>
                                        </p:cTn>
                                        <p:tgtEl>
                                          <p:spTgt spid="73"/>
                                        </p:tgtEl>
                                        <p:attrNameLst>
                                          <p:attrName>ppt_x</p:attrName>
                                          <p:attrName>ppt_y</p:attrName>
                                        </p:attrNameLst>
                                      </p:cBhvr>
                                    </p:animMotion>
                                    <p:animEffect transition="out" filter="fade">
                                      <p:cBhvr>
                                        <p:cTn id="125" dur="1000">
                                          <p:stCondLst>
                                            <p:cond delay="3500"/>
                                          </p:stCondLst>
                                        </p:cTn>
                                        <p:tgtEl>
                                          <p:spTgt spid="73"/>
                                        </p:tgtEl>
                                      </p:cBhvr>
                                    </p:animEffect>
                                    <p:set>
                                      <p:cBhvr>
                                        <p:cTn id="126" dur="1" fill="hold">
                                          <p:stCondLst>
                                            <p:cond delay="4499"/>
                                          </p:stCondLst>
                                        </p:cTn>
                                        <p:tgtEl>
                                          <p:spTgt spid="73"/>
                                        </p:tgtEl>
                                        <p:attrNameLst>
                                          <p:attrName>style.visibility</p:attrName>
                                        </p:attrNameLst>
                                      </p:cBhvr>
                                      <p:to>
                                        <p:strVal val="hidden"/>
                                      </p:to>
                                    </p:set>
                                  </p:childTnLst>
                                </p:cTn>
                              </p:par>
                              <p:par>
                                <p:cTn id="127" presetID="10" presetClass="entr" presetSubtype="0" repeatCount="indefinite" fill="hold" grpId="0" nodeType="withEffect">
                                  <p:stCondLst>
                                    <p:cond delay="3500"/>
                                  </p:stCondLst>
                                  <p:childTnLst>
                                    <p:set>
                                      <p:cBhvr>
                                        <p:cTn id="128" dur="1" fill="hold">
                                          <p:stCondLst>
                                            <p:cond delay="0"/>
                                          </p:stCondLst>
                                        </p:cTn>
                                        <p:tgtEl>
                                          <p:spTgt spid="72"/>
                                        </p:tgtEl>
                                        <p:attrNameLst>
                                          <p:attrName>style.visibility</p:attrName>
                                        </p:attrNameLst>
                                      </p:cBhvr>
                                      <p:to>
                                        <p:strVal val="visible"/>
                                      </p:to>
                                    </p:set>
                                    <p:animEffect transition="in" filter="fade">
                                      <p:cBhvr>
                                        <p:cTn id="129" dur="1000"/>
                                        <p:tgtEl>
                                          <p:spTgt spid="72"/>
                                        </p:tgtEl>
                                      </p:cBhvr>
                                    </p:animEffect>
                                    <p:animMotion origin="layout" path="M -1.66667E-6 -1.85185E-6 L -0.01211 -0.01088 " pathEditMode="relative">
                                      <p:cBhvr from="" to="">
                                        <p:cTn id="130" dur="5500" fill="hold">
                                          <p:stCondLst>
                                            <p:cond delay="500"/>
                                          </p:stCondLst>
                                        </p:cTn>
                                        <p:tgtEl>
                                          <p:spTgt spid="72"/>
                                        </p:tgtEl>
                                        <p:attrNameLst>
                                          <p:attrName>ppt_x</p:attrName>
                                          <p:attrName>ppt_y</p:attrName>
                                        </p:attrNameLst>
                                      </p:cBhvr>
                                    </p:animMotion>
                                    <p:animEffect transition="out" filter="fade">
                                      <p:cBhvr>
                                        <p:cTn id="131" dur="1000">
                                          <p:stCondLst>
                                            <p:cond delay="5000"/>
                                          </p:stCondLst>
                                        </p:cTn>
                                        <p:tgtEl>
                                          <p:spTgt spid="72"/>
                                        </p:tgtEl>
                                      </p:cBhvr>
                                    </p:animEffect>
                                    <p:set>
                                      <p:cBhvr>
                                        <p:cTn id="132" dur="1" fill="hold">
                                          <p:stCondLst>
                                            <p:cond delay="5999"/>
                                          </p:stCondLst>
                                        </p:cTn>
                                        <p:tgtEl>
                                          <p:spTgt spid="72"/>
                                        </p:tgtEl>
                                        <p:attrNameLst>
                                          <p:attrName>style.visibility</p:attrName>
                                        </p:attrNameLst>
                                      </p:cBhvr>
                                      <p:to>
                                        <p:strVal val="hidden"/>
                                      </p:to>
                                    </p:set>
                                  </p:childTnLst>
                                </p:cTn>
                              </p:par>
                              <p:par>
                                <p:cTn id="133" presetID="10" presetClass="entr" presetSubtype="0" repeatCount="indefinite" fill="hold" grpId="0" nodeType="withEffect">
                                  <p:stCondLst>
                                    <p:cond delay="3500"/>
                                  </p:stCondLst>
                                  <p:childTnLst>
                                    <p:set>
                                      <p:cBhvr>
                                        <p:cTn id="134" dur="1" fill="hold">
                                          <p:stCondLst>
                                            <p:cond delay="0"/>
                                          </p:stCondLst>
                                        </p:cTn>
                                        <p:tgtEl>
                                          <p:spTgt spid="71"/>
                                        </p:tgtEl>
                                        <p:attrNameLst>
                                          <p:attrName>style.visibility</p:attrName>
                                        </p:attrNameLst>
                                      </p:cBhvr>
                                      <p:to>
                                        <p:strVal val="visible"/>
                                      </p:to>
                                    </p:set>
                                    <p:animEffect transition="in" filter="fade">
                                      <p:cBhvr>
                                        <p:cTn id="135" dur="1000"/>
                                        <p:tgtEl>
                                          <p:spTgt spid="71"/>
                                        </p:tgtEl>
                                      </p:cBhvr>
                                    </p:animEffect>
                                    <p:animMotion origin="layout" path="M -4.79167E-6 -2.22222E-6 L -0.0164 0.01991 " pathEditMode="relative">
                                      <p:cBhvr from="" to="">
                                        <p:cTn id="136" dur="5000" fill="hold">
                                          <p:stCondLst>
                                            <p:cond delay="500"/>
                                          </p:stCondLst>
                                        </p:cTn>
                                        <p:tgtEl>
                                          <p:spTgt spid="71"/>
                                        </p:tgtEl>
                                        <p:attrNameLst>
                                          <p:attrName>ppt_x</p:attrName>
                                          <p:attrName>ppt_y</p:attrName>
                                        </p:attrNameLst>
                                      </p:cBhvr>
                                    </p:animMotion>
                                    <p:animEffect transition="out" filter="fade">
                                      <p:cBhvr>
                                        <p:cTn id="137" dur="1000">
                                          <p:stCondLst>
                                            <p:cond delay="4500"/>
                                          </p:stCondLst>
                                        </p:cTn>
                                        <p:tgtEl>
                                          <p:spTgt spid="71"/>
                                        </p:tgtEl>
                                      </p:cBhvr>
                                    </p:animEffect>
                                    <p:set>
                                      <p:cBhvr>
                                        <p:cTn id="138" dur="1" fill="hold">
                                          <p:stCondLst>
                                            <p:cond delay="5499"/>
                                          </p:stCondLst>
                                        </p:cTn>
                                        <p:tgtEl>
                                          <p:spTgt spid="71"/>
                                        </p:tgtEl>
                                        <p:attrNameLst>
                                          <p:attrName>style.visibility</p:attrName>
                                        </p:attrNameLst>
                                      </p:cBhvr>
                                      <p:to>
                                        <p:strVal val="hidden"/>
                                      </p:to>
                                    </p:set>
                                  </p:childTnLst>
                                </p:cTn>
                              </p:par>
                              <p:par>
                                <p:cTn id="139" presetID="2" presetClass="entr" presetSubtype="8" decel="100000" fill="hold" grpId="0" nodeType="withEffect">
                                  <p:stCondLst>
                                    <p:cond delay="250"/>
                                  </p:stCondLst>
                                  <p:childTnLst>
                                    <p:set>
                                      <p:cBhvr>
                                        <p:cTn id="140" dur="1" fill="hold">
                                          <p:stCondLst>
                                            <p:cond delay="0"/>
                                          </p:stCondLst>
                                        </p:cTn>
                                        <p:tgtEl>
                                          <p:spTgt spid="12"/>
                                        </p:tgtEl>
                                        <p:attrNameLst>
                                          <p:attrName>style.visibility</p:attrName>
                                        </p:attrNameLst>
                                      </p:cBhvr>
                                      <p:to>
                                        <p:strVal val="visible"/>
                                      </p:to>
                                    </p:set>
                                    <p:anim calcmode="lin" valueType="num">
                                      <p:cBhvr additive="base">
                                        <p:cTn id="141" dur="1500" fill="hold"/>
                                        <p:tgtEl>
                                          <p:spTgt spid="12"/>
                                        </p:tgtEl>
                                        <p:attrNameLst>
                                          <p:attrName>ppt_x</p:attrName>
                                        </p:attrNameLst>
                                      </p:cBhvr>
                                      <p:tavLst>
                                        <p:tav tm="0">
                                          <p:val>
                                            <p:strVal val="0-#ppt_w/2"/>
                                          </p:val>
                                        </p:tav>
                                        <p:tav tm="100000">
                                          <p:val>
                                            <p:strVal val="#ppt_x"/>
                                          </p:val>
                                        </p:tav>
                                      </p:tavLst>
                                    </p:anim>
                                    <p:anim calcmode="lin" valueType="num">
                                      <p:cBhvr additive="base">
                                        <p:cTn id="142" dur="1500" fill="hold"/>
                                        <p:tgtEl>
                                          <p:spTgt spid="12"/>
                                        </p:tgtEl>
                                        <p:attrNameLst>
                                          <p:attrName>ppt_y</p:attrName>
                                        </p:attrNameLst>
                                      </p:cBhvr>
                                      <p:tavLst>
                                        <p:tav tm="0">
                                          <p:val>
                                            <p:strVal val="#ppt_y"/>
                                          </p:val>
                                        </p:tav>
                                        <p:tav tm="100000">
                                          <p:val>
                                            <p:strVal val="#ppt_y"/>
                                          </p:val>
                                        </p:tav>
                                      </p:tavLst>
                                    </p:anim>
                                  </p:childTnLst>
                                </p:cTn>
                              </p:par>
                              <p:par>
                                <p:cTn id="143" presetID="10" presetClass="entr" presetSubtype="0" fill="hold" grpId="1" nodeType="withEffect">
                                  <p:stCondLst>
                                    <p:cond delay="25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500"/>
                                        <p:tgtEl>
                                          <p:spTgt spid="12"/>
                                        </p:tgtEl>
                                      </p:cBhvr>
                                    </p:animEffect>
                                  </p:childTnLst>
                                </p:cTn>
                              </p:par>
                              <p:par>
                                <p:cTn id="146" presetID="22" presetClass="entr" presetSubtype="1" fill="hold" grpId="0" nodeType="withEffect">
                                  <p:stCondLst>
                                    <p:cond delay="0"/>
                                  </p:stCondLst>
                                  <p:childTnLst>
                                    <p:set>
                                      <p:cBhvr>
                                        <p:cTn id="147" dur="1" fill="hold">
                                          <p:stCondLst>
                                            <p:cond delay="0"/>
                                          </p:stCondLst>
                                        </p:cTn>
                                        <p:tgtEl>
                                          <p:spTgt spid="14"/>
                                        </p:tgtEl>
                                        <p:attrNameLst>
                                          <p:attrName>style.visibility</p:attrName>
                                        </p:attrNameLst>
                                      </p:cBhvr>
                                      <p:to>
                                        <p:strVal val="visible"/>
                                      </p:to>
                                    </p:set>
                                    <p:animEffect transition="in" filter="wipe(up)">
                                      <p:cBhvr>
                                        <p:cTn id="148" dur="1000"/>
                                        <p:tgtEl>
                                          <p:spTgt spid="14"/>
                                        </p:tgtEl>
                                      </p:cBhvr>
                                    </p:animEffect>
                                  </p:childTnLst>
                                </p:cTn>
                              </p:par>
                              <p:par>
                                <p:cTn id="149" presetID="22" presetClass="entr" presetSubtype="1" fill="hold" grpId="0" nodeType="withEffect">
                                  <p:stCondLst>
                                    <p:cond delay="1000"/>
                                  </p:stCondLst>
                                  <p:childTnLst>
                                    <p:set>
                                      <p:cBhvr>
                                        <p:cTn id="150" dur="1" fill="hold">
                                          <p:stCondLst>
                                            <p:cond delay="0"/>
                                          </p:stCondLst>
                                        </p:cTn>
                                        <p:tgtEl>
                                          <p:spTgt spid="15"/>
                                        </p:tgtEl>
                                        <p:attrNameLst>
                                          <p:attrName>style.visibility</p:attrName>
                                        </p:attrNameLst>
                                      </p:cBhvr>
                                      <p:to>
                                        <p:strVal val="visible"/>
                                      </p:to>
                                    </p:set>
                                    <p:animEffect transition="in" filter="wipe(up)">
                                      <p:cBhvr>
                                        <p:cTn id="151" dur="1000"/>
                                        <p:tgtEl>
                                          <p:spTgt spid="15"/>
                                        </p:tgtEl>
                                      </p:cBhvr>
                                    </p:animEffect>
                                  </p:childTnLst>
                                </p:cTn>
                              </p:par>
                              <p:par>
                                <p:cTn id="152" presetID="22" presetClass="entr" presetSubtype="1" fill="hold" grpId="0" nodeType="withEffect">
                                  <p:stCondLst>
                                    <p:cond delay="2000"/>
                                  </p:stCondLst>
                                  <p:childTnLst>
                                    <p:set>
                                      <p:cBhvr>
                                        <p:cTn id="153" dur="1" fill="hold">
                                          <p:stCondLst>
                                            <p:cond delay="0"/>
                                          </p:stCondLst>
                                        </p:cTn>
                                        <p:tgtEl>
                                          <p:spTgt spid="16"/>
                                        </p:tgtEl>
                                        <p:attrNameLst>
                                          <p:attrName>style.visibility</p:attrName>
                                        </p:attrNameLst>
                                      </p:cBhvr>
                                      <p:to>
                                        <p:strVal val="visible"/>
                                      </p:to>
                                    </p:set>
                                    <p:animEffect transition="in" filter="wipe(up)">
                                      <p:cBhvr>
                                        <p:cTn id="154" dur="1000"/>
                                        <p:tgtEl>
                                          <p:spTgt spid="16"/>
                                        </p:tgtEl>
                                      </p:cBhvr>
                                    </p:animEffect>
                                  </p:childTnLst>
                                </p:cTn>
                              </p:par>
                              <p:par>
                                <p:cTn id="155" presetID="22" presetClass="entr" presetSubtype="1" fill="hold" grpId="0" nodeType="withEffect">
                                  <p:stCondLst>
                                    <p:cond delay="3000"/>
                                  </p:stCondLst>
                                  <p:childTnLst>
                                    <p:set>
                                      <p:cBhvr>
                                        <p:cTn id="156" dur="1" fill="hold">
                                          <p:stCondLst>
                                            <p:cond delay="0"/>
                                          </p:stCondLst>
                                        </p:cTn>
                                        <p:tgtEl>
                                          <p:spTgt spid="17"/>
                                        </p:tgtEl>
                                        <p:attrNameLst>
                                          <p:attrName>style.visibility</p:attrName>
                                        </p:attrNameLst>
                                      </p:cBhvr>
                                      <p:to>
                                        <p:strVal val="visible"/>
                                      </p:to>
                                    </p:set>
                                    <p:animEffect transition="in" filter="wipe(up)">
                                      <p:cBhvr>
                                        <p:cTn id="15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 grpId="0" animBg="1"/>
      <p:bldP spid="3" grpId="0" animBg="1"/>
      <p:bldP spid="4" grpId="0" animBg="1"/>
      <p:bldP spid="5" grpId="0"/>
      <p:bldP spid="6" grpId="0"/>
      <p:bldP spid="7" grpId="0"/>
      <p:bldP spid="8" grpId="0" animBg="1"/>
      <p:bldP spid="9" grpId="0" animBg="1"/>
      <p:bldP spid="10" grpId="0" animBg="1"/>
      <p:bldP spid="11" grpId="0" animBg="1"/>
      <p:bldP spid="25" grpId="0"/>
      <p:bldP spid="26" grpId="0"/>
      <p:bldP spid="27" grpId="0"/>
      <p:bldP spid="28" grpId="0"/>
      <p:bldP spid="29" grpId="0"/>
      <p:bldP spid="37"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12" grpId="0"/>
      <p:bldP spid="12" grpId="1"/>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F1D06-962A-F368-96EE-3EE0CB24BC8D}"/>
            </a:ext>
          </a:extLst>
        </p:cNvPr>
        <p:cNvGrpSpPr/>
        <p:nvPr/>
      </p:nvGrpSpPr>
      <p:grpSpPr>
        <a:xfrm>
          <a:off x="0" y="0"/>
          <a:ext cx="0" cy="0"/>
          <a:chOff x="0" y="0"/>
          <a:chExt cx="0" cy="0"/>
        </a:xfrm>
      </p:grpSpPr>
      <p:sp>
        <p:nvSpPr>
          <p:cNvPr id="41" name="椭圆 40">
            <a:extLst>
              <a:ext uri="{FF2B5EF4-FFF2-40B4-BE49-F238E27FC236}">
                <a16:creationId xmlns:a16="http://schemas.microsoft.com/office/drawing/2014/main" id="{2E928CF6-CC87-D384-3976-FD59901A4880}"/>
              </a:ext>
            </a:extLst>
          </p:cNvPr>
          <p:cNvSpPr/>
          <p:nvPr/>
        </p:nvSpPr>
        <p:spPr>
          <a:xfrm rot="584818">
            <a:off x="1767524" y="1639884"/>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7FE4E143-5F32-0A72-23D7-BCA31E4926FC}"/>
              </a:ext>
            </a:extLst>
          </p:cNvPr>
          <p:cNvSpPr txBox="1"/>
          <p:nvPr/>
        </p:nvSpPr>
        <p:spPr>
          <a:xfrm>
            <a:off x="1377722" y="3042164"/>
            <a:ext cx="4168252" cy="2639377"/>
          </a:xfrm>
          <a:prstGeom prst="rect">
            <a:avLst/>
          </a:prstGeom>
          <a:noFill/>
        </p:spPr>
        <p:txBody>
          <a:bodyPr wrap="square">
            <a:spAutoFit/>
          </a:bodyPr>
          <a:lstStyle/>
          <a:p>
            <a:pPr algn="just">
              <a:lnSpc>
                <a:spcPct val="150000"/>
              </a:lnSpc>
            </a:pPr>
            <a:r>
              <a:rPr lang="en-US" altLang="zh-CN" sz="1400" b="0" i="0" dirty="0">
                <a:solidFill>
                  <a:schemeClr val="accent2"/>
                </a:solidFill>
                <a:effectLst/>
                <a:latin typeface="+mj-lt"/>
              </a:rPr>
              <a:t>1.</a:t>
            </a:r>
            <a:r>
              <a:rPr lang="zh-CN" altLang="en-US" sz="1400" dirty="0">
                <a:solidFill>
                  <a:schemeClr val="accent2"/>
                </a:solidFill>
                <a:latin typeface="+mj-lt"/>
              </a:rPr>
              <a:t>自动从各大社交媒体平台收集数据，减少人工干预。</a:t>
            </a:r>
            <a:endParaRPr lang="en-US" altLang="zh-CN" sz="1400" dirty="0">
              <a:solidFill>
                <a:schemeClr val="accent2"/>
              </a:solidFill>
              <a:latin typeface="+mj-lt"/>
            </a:endParaRPr>
          </a:p>
          <a:p>
            <a:pPr algn="just">
              <a:lnSpc>
                <a:spcPct val="150000"/>
              </a:lnSpc>
            </a:pPr>
            <a:r>
              <a:rPr lang="en-US" altLang="zh-CN" sz="1400" dirty="0">
                <a:solidFill>
                  <a:schemeClr val="accent2"/>
                </a:solidFill>
                <a:latin typeface="+mj-lt"/>
              </a:rPr>
              <a:t>2.</a:t>
            </a:r>
            <a:r>
              <a:rPr lang="zh-CN" altLang="en-US" sz="1400" dirty="0">
                <a:solidFill>
                  <a:schemeClr val="accent2"/>
                </a:solidFill>
                <a:latin typeface="+mj-lt"/>
              </a:rPr>
              <a:t>提供实时的数据分析功能，帮助企业快速响应市场变化。</a:t>
            </a:r>
            <a:endParaRPr lang="en-US" altLang="zh-CN" sz="1400" dirty="0">
              <a:solidFill>
                <a:schemeClr val="accent2"/>
              </a:solidFill>
              <a:latin typeface="+mj-lt"/>
            </a:endParaRPr>
          </a:p>
          <a:p>
            <a:pPr algn="just">
              <a:lnSpc>
                <a:spcPct val="150000"/>
              </a:lnSpc>
            </a:pPr>
            <a:r>
              <a:rPr lang="en-US" altLang="zh-CN" sz="1400" dirty="0">
                <a:solidFill>
                  <a:schemeClr val="accent2"/>
                </a:solidFill>
                <a:latin typeface="+mj-lt"/>
              </a:rPr>
              <a:t>3.</a:t>
            </a:r>
            <a:r>
              <a:rPr lang="zh-CN" altLang="en-US" sz="1400" dirty="0">
                <a:solidFill>
                  <a:schemeClr val="accent2"/>
                </a:solidFill>
                <a:latin typeface="+mj-lt"/>
              </a:rPr>
              <a:t>通过数据整理和过滤实现智能的文本预处理功能，以提高情感分析和数据挖掘的准确性和效率。</a:t>
            </a:r>
            <a:endParaRPr lang="en-US" altLang="zh-CN" sz="1400" dirty="0">
              <a:solidFill>
                <a:schemeClr val="accent2"/>
              </a:solidFill>
              <a:latin typeface="+mj-lt"/>
            </a:endParaRPr>
          </a:p>
          <a:p>
            <a:pPr algn="just">
              <a:lnSpc>
                <a:spcPct val="150000"/>
              </a:lnSpc>
            </a:pPr>
            <a:r>
              <a:rPr lang="en-US" altLang="zh-CN" sz="1400" dirty="0">
                <a:solidFill>
                  <a:schemeClr val="accent2"/>
                </a:solidFill>
                <a:latin typeface="+mj-lt"/>
              </a:rPr>
              <a:t>4.</a:t>
            </a:r>
            <a:r>
              <a:rPr lang="zh-CN" altLang="en-US" sz="1400" dirty="0">
                <a:solidFill>
                  <a:schemeClr val="accent2"/>
                </a:solidFill>
                <a:latin typeface="+mj-lt"/>
              </a:rPr>
              <a:t>利用</a:t>
            </a:r>
            <a:r>
              <a:rPr lang="en-US" altLang="zh-CN" sz="1400" dirty="0">
                <a:solidFill>
                  <a:schemeClr val="accent2"/>
                </a:solidFill>
                <a:latin typeface="+mj-lt"/>
              </a:rPr>
              <a:t>AI</a:t>
            </a:r>
            <a:r>
              <a:rPr lang="zh-CN" altLang="en-US" sz="1400" dirty="0">
                <a:solidFill>
                  <a:schemeClr val="accent2"/>
                </a:solidFill>
                <a:latin typeface="+mj-lt"/>
              </a:rPr>
              <a:t>技术进行情感分析、趋势预测等，提供深度的市场洞察。</a:t>
            </a:r>
          </a:p>
        </p:txBody>
      </p:sp>
      <p:grpSp>
        <p:nvGrpSpPr>
          <p:cNvPr id="19" name="组合 18">
            <a:extLst>
              <a:ext uri="{FF2B5EF4-FFF2-40B4-BE49-F238E27FC236}">
                <a16:creationId xmlns:a16="http://schemas.microsoft.com/office/drawing/2014/main" id="{98A242D0-D4DF-01D8-598B-1AE959A65058}"/>
              </a:ext>
            </a:extLst>
          </p:cNvPr>
          <p:cNvGrpSpPr/>
          <p:nvPr/>
        </p:nvGrpSpPr>
        <p:grpSpPr>
          <a:xfrm>
            <a:off x="1485900" y="2638425"/>
            <a:ext cx="3981450" cy="123825"/>
            <a:chOff x="1485900" y="2638425"/>
            <a:chExt cx="3981450" cy="123825"/>
          </a:xfrm>
        </p:grpSpPr>
        <p:cxnSp>
          <p:nvCxnSpPr>
            <p:cNvPr id="6" name="直接箭头连接符 5">
              <a:extLst>
                <a:ext uri="{FF2B5EF4-FFF2-40B4-BE49-F238E27FC236}">
                  <a16:creationId xmlns:a16="http://schemas.microsoft.com/office/drawing/2014/main" id="{3140C2D1-734D-65DC-680C-F80F8A882358}"/>
                </a:ext>
              </a:extLst>
            </p:cNvPr>
            <p:cNvCxnSpPr/>
            <p:nvPr/>
          </p:nvCxnSpPr>
          <p:spPr>
            <a:xfrm>
              <a:off x="1485900" y="2698750"/>
              <a:ext cx="3981450" cy="0"/>
            </a:xfrm>
            <a:prstGeom prst="straightConnector1">
              <a:avLst/>
            </a:prstGeom>
            <a:ln w="6350">
              <a:solidFill>
                <a:schemeClr val="accent1">
                  <a:alpha val="63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B7B8791A-A84E-81ED-481F-8245B09B66B9}"/>
                </a:ext>
              </a:extLst>
            </p:cNvPr>
            <p:cNvCxnSpPr>
              <a:cxnSpLocks/>
            </p:cNvCxnSpPr>
            <p:nvPr/>
          </p:nvCxnSpPr>
          <p:spPr>
            <a:xfrm>
              <a:off x="148590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3382B05-C871-BCE0-0E10-D57E3108A8D4}"/>
                </a:ext>
              </a:extLst>
            </p:cNvPr>
            <p:cNvCxnSpPr>
              <a:cxnSpLocks/>
            </p:cNvCxnSpPr>
            <p:nvPr/>
          </p:nvCxnSpPr>
          <p:spPr>
            <a:xfrm>
              <a:off x="546735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6C751E5A-CDE6-53B9-9590-13E814A3365C}"/>
              </a:ext>
            </a:extLst>
          </p:cNvPr>
          <p:cNvSpPr txBox="1"/>
          <p:nvPr/>
        </p:nvSpPr>
        <p:spPr>
          <a:xfrm>
            <a:off x="1377722" y="1668672"/>
            <a:ext cx="3775393" cy="707886"/>
          </a:xfrm>
          <a:prstGeom prst="rect">
            <a:avLst/>
          </a:prstGeom>
          <a:noFill/>
        </p:spPr>
        <p:txBody>
          <a:bodyPr wrap="none" rtlCol="0">
            <a:spAutoFit/>
          </a:bodyPr>
          <a:lstStyle/>
          <a:p>
            <a:r>
              <a:rPr lang="zh-CN" altLang="en-US" sz="4000" dirty="0">
                <a:gradFill>
                  <a:gsLst>
                    <a:gs pos="100000">
                      <a:srgbClr val="D1CCB5"/>
                    </a:gs>
                    <a:gs pos="31000">
                      <a:schemeClr val="bg1"/>
                    </a:gs>
                  </a:gsLst>
                  <a:lin ang="5100000" scaled="0"/>
                </a:gradFill>
              </a:rPr>
              <a:t>方案的技术创新</a:t>
            </a:r>
          </a:p>
        </p:txBody>
      </p:sp>
      <p:sp>
        <p:nvSpPr>
          <p:cNvPr id="18" name="矩形: 圆角 17">
            <a:extLst>
              <a:ext uri="{FF2B5EF4-FFF2-40B4-BE49-F238E27FC236}">
                <a16:creationId xmlns:a16="http://schemas.microsoft.com/office/drawing/2014/main" id="{DFCC8244-D078-A573-7648-A5973CF7A21A}"/>
              </a:ext>
            </a:extLst>
          </p:cNvPr>
          <p:cNvSpPr/>
          <p:nvPr/>
        </p:nvSpPr>
        <p:spPr>
          <a:xfrm>
            <a:off x="6855575" y="-192699"/>
            <a:ext cx="6143626" cy="9014139"/>
          </a:xfrm>
          <a:prstGeom prst="roundRect">
            <a:avLst>
              <a:gd name="adj" fmla="val 26667"/>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55B10078-E948-2A7A-4A01-5B7655BE2654}"/>
              </a:ext>
            </a:extLst>
          </p:cNvPr>
          <p:cNvSpPr/>
          <p:nvPr/>
        </p:nvSpPr>
        <p:spPr>
          <a:xfrm>
            <a:off x="13077825" y="1066799"/>
            <a:ext cx="3848100" cy="4981575"/>
          </a:xfrm>
          <a:prstGeom prst="roundRect">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DD672102-2965-68D1-8762-D17662712C44}"/>
              </a:ext>
            </a:extLst>
          </p:cNvPr>
          <p:cNvGrpSpPr/>
          <p:nvPr/>
        </p:nvGrpSpPr>
        <p:grpSpPr>
          <a:xfrm>
            <a:off x="6419850" y="1276350"/>
            <a:ext cx="4038600" cy="952500"/>
            <a:chOff x="6419850" y="1276350"/>
            <a:chExt cx="4038600" cy="952500"/>
          </a:xfrm>
        </p:grpSpPr>
        <p:sp>
          <p:nvSpPr>
            <p:cNvPr id="21" name="矩形: 圆角 20">
              <a:extLst>
                <a:ext uri="{FF2B5EF4-FFF2-40B4-BE49-F238E27FC236}">
                  <a16:creationId xmlns:a16="http://schemas.microsoft.com/office/drawing/2014/main" id="{87D9A600-335A-55AF-760C-FDA6E8008679}"/>
                </a:ext>
              </a:extLst>
            </p:cNvPr>
            <p:cNvSpPr/>
            <p:nvPr/>
          </p:nvSpPr>
          <p:spPr>
            <a:xfrm>
              <a:off x="6419850" y="1276350"/>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6357B62-9E23-C9CD-0F3F-A205BBE9B628}"/>
                </a:ext>
              </a:extLst>
            </p:cNvPr>
            <p:cNvSpPr/>
            <p:nvPr/>
          </p:nvSpPr>
          <p:spPr>
            <a:xfrm>
              <a:off x="6581775" y="14097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CC88A9E-D97B-6731-CAAE-550581FF0962}"/>
                </a:ext>
              </a:extLst>
            </p:cNvPr>
            <p:cNvSpPr txBox="1"/>
            <p:nvPr/>
          </p:nvSpPr>
          <p:spPr>
            <a:xfrm>
              <a:off x="6729750" y="1463100"/>
              <a:ext cx="389850" cy="584775"/>
            </a:xfrm>
            <a:prstGeom prst="rect">
              <a:avLst/>
            </a:prstGeom>
            <a:noFill/>
          </p:spPr>
          <p:txBody>
            <a:bodyPr wrap="none" rtlCol="0">
              <a:spAutoFit/>
            </a:bodyPr>
            <a:lstStyle/>
            <a:p>
              <a:r>
                <a:rPr lang="en-US" altLang="zh-CN" sz="3200" b="1" dirty="0">
                  <a:solidFill>
                    <a:schemeClr val="bg1"/>
                  </a:solidFill>
                </a:rPr>
                <a:t>1</a:t>
              </a:r>
              <a:endParaRPr lang="zh-CN" altLang="en-US" sz="3200" b="1" dirty="0">
                <a:solidFill>
                  <a:schemeClr val="bg1"/>
                </a:solidFill>
              </a:endParaRPr>
            </a:p>
          </p:txBody>
        </p:sp>
        <p:sp>
          <p:nvSpPr>
            <p:cNvPr id="33" name="文本框 32">
              <a:extLst>
                <a:ext uri="{FF2B5EF4-FFF2-40B4-BE49-F238E27FC236}">
                  <a16:creationId xmlns:a16="http://schemas.microsoft.com/office/drawing/2014/main" id="{9B86E949-3022-6BCA-870C-66D57E33FAAF}"/>
                </a:ext>
              </a:extLst>
            </p:cNvPr>
            <p:cNvSpPr txBox="1"/>
            <p:nvPr/>
          </p:nvSpPr>
          <p:spPr>
            <a:xfrm>
              <a:off x="7267575" y="1463100"/>
              <a:ext cx="2698175" cy="523220"/>
            </a:xfrm>
            <a:prstGeom prst="rect">
              <a:avLst/>
            </a:prstGeom>
            <a:noFill/>
          </p:spPr>
          <p:txBody>
            <a:bodyPr wrap="none" rtlCol="0">
              <a:spAutoFit/>
            </a:bodyPr>
            <a:lstStyle/>
            <a:p>
              <a:r>
                <a:rPr lang="zh-CN" altLang="en-US" sz="2800" dirty="0">
                  <a:solidFill>
                    <a:srgbClr val="2A687E"/>
                  </a:solidFill>
                </a:rPr>
                <a:t>自动化数据收集</a:t>
              </a:r>
            </a:p>
          </p:txBody>
        </p:sp>
      </p:grpSp>
      <p:grpSp>
        <p:nvGrpSpPr>
          <p:cNvPr id="38" name="组合 37">
            <a:extLst>
              <a:ext uri="{FF2B5EF4-FFF2-40B4-BE49-F238E27FC236}">
                <a16:creationId xmlns:a16="http://schemas.microsoft.com/office/drawing/2014/main" id="{2A70EA53-6C12-DC02-8FD7-73D96FEE3EFB}"/>
              </a:ext>
            </a:extLst>
          </p:cNvPr>
          <p:cNvGrpSpPr/>
          <p:nvPr/>
        </p:nvGrpSpPr>
        <p:grpSpPr>
          <a:xfrm>
            <a:off x="6419850" y="2508250"/>
            <a:ext cx="4038600" cy="952500"/>
            <a:chOff x="6419850" y="2508250"/>
            <a:chExt cx="4038600" cy="952500"/>
          </a:xfrm>
        </p:grpSpPr>
        <p:sp>
          <p:nvSpPr>
            <p:cNvPr id="22" name="矩形: 圆角 21">
              <a:extLst>
                <a:ext uri="{FF2B5EF4-FFF2-40B4-BE49-F238E27FC236}">
                  <a16:creationId xmlns:a16="http://schemas.microsoft.com/office/drawing/2014/main" id="{BD615018-8DD5-C5CD-6F7C-F8FC60E4CCD9}"/>
                </a:ext>
              </a:extLst>
            </p:cNvPr>
            <p:cNvSpPr/>
            <p:nvPr/>
          </p:nvSpPr>
          <p:spPr>
            <a:xfrm>
              <a:off x="6419850" y="2508250"/>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B68A3988-0133-58EB-3C74-3C2DADDB5DE7}"/>
                </a:ext>
              </a:extLst>
            </p:cNvPr>
            <p:cNvSpPr/>
            <p:nvPr/>
          </p:nvSpPr>
          <p:spPr>
            <a:xfrm>
              <a:off x="6581775" y="26416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747F44DD-6609-8E2F-D0EB-AFCA436A0C04}"/>
                </a:ext>
              </a:extLst>
            </p:cNvPr>
            <p:cNvSpPr txBox="1"/>
            <p:nvPr/>
          </p:nvSpPr>
          <p:spPr>
            <a:xfrm>
              <a:off x="6729750" y="2692112"/>
              <a:ext cx="389850" cy="584775"/>
            </a:xfrm>
            <a:prstGeom prst="rect">
              <a:avLst/>
            </a:prstGeom>
            <a:noFill/>
          </p:spPr>
          <p:txBody>
            <a:bodyPr wrap="none" rtlCol="0">
              <a:spAutoFit/>
            </a:bodyPr>
            <a:lstStyle/>
            <a:p>
              <a:r>
                <a:rPr lang="en-US" altLang="zh-CN" sz="3200" b="1" dirty="0">
                  <a:solidFill>
                    <a:schemeClr val="bg1"/>
                  </a:solidFill>
                </a:rPr>
                <a:t>2</a:t>
              </a:r>
              <a:endParaRPr lang="zh-CN" altLang="en-US" sz="3200" b="1" dirty="0">
                <a:solidFill>
                  <a:schemeClr val="bg1"/>
                </a:solidFill>
              </a:endParaRPr>
            </a:p>
          </p:txBody>
        </p:sp>
        <p:sp>
          <p:nvSpPr>
            <p:cNvPr id="34" name="文本框 33">
              <a:extLst>
                <a:ext uri="{FF2B5EF4-FFF2-40B4-BE49-F238E27FC236}">
                  <a16:creationId xmlns:a16="http://schemas.microsoft.com/office/drawing/2014/main" id="{A5A38C1C-42CC-B7D6-0DE4-979722696E23}"/>
                </a:ext>
              </a:extLst>
            </p:cNvPr>
            <p:cNvSpPr txBox="1"/>
            <p:nvPr/>
          </p:nvSpPr>
          <p:spPr>
            <a:xfrm>
              <a:off x="7290808" y="2722889"/>
              <a:ext cx="2339102" cy="523220"/>
            </a:xfrm>
            <a:prstGeom prst="rect">
              <a:avLst/>
            </a:prstGeom>
            <a:noFill/>
          </p:spPr>
          <p:txBody>
            <a:bodyPr wrap="none" rtlCol="0">
              <a:spAutoFit/>
            </a:bodyPr>
            <a:lstStyle/>
            <a:p>
              <a:r>
                <a:rPr lang="zh-CN" altLang="en-US" sz="2800" dirty="0">
                  <a:solidFill>
                    <a:srgbClr val="2A687E"/>
                  </a:solidFill>
                </a:rPr>
                <a:t>实时数据分析</a:t>
              </a:r>
            </a:p>
          </p:txBody>
        </p:sp>
      </p:grpSp>
      <p:grpSp>
        <p:nvGrpSpPr>
          <p:cNvPr id="39" name="组合 38">
            <a:extLst>
              <a:ext uri="{FF2B5EF4-FFF2-40B4-BE49-F238E27FC236}">
                <a16:creationId xmlns:a16="http://schemas.microsoft.com/office/drawing/2014/main" id="{99829301-E66A-2874-2121-D258BF6CD1FA}"/>
              </a:ext>
            </a:extLst>
          </p:cNvPr>
          <p:cNvGrpSpPr/>
          <p:nvPr/>
        </p:nvGrpSpPr>
        <p:grpSpPr>
          <a:xfrm>
            <a:off x="6419850" y="3737785"/>
            <a:ext cx="4038600" cy="952500"/>
            <a:chOff x="6419850" y="3737785"/>
            <a:chExt cx="4038600" cy="952500"/>
          </a:xfrm>
        </p:grpSpPr>
        <p:sp>
          <p:nvSpPr>
            <p:cNvPr id="24" name="矩形: 圆角 23">
              <a:extLst>
                <a:ext uri="{FF2B5EF4-FFF2-40B4-BE49-F238E27FC236}">
                  <a16:creationId xmlns:a16="http://schemas.microsoft.com/office/drawing/2014/main" id="{50146191-3EEB-CA7C-FFF9-60B4F66D8866}"/>
                </a:ext>
              </a:extLst>
            </p:cNvPr>
            <p:cNvSpPr/>
            <p:nvPr/>
          </p:nvSpPr>
          <p:spPr>
            <a:xfrm>
              <a:off x="6419850" y="3737785"/>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A65EA80-EC3F-912B-DB99-EB1341EBBB88}"/>
                </a:ext>
              </a:extLst>
            </p:cNvPr>
            <p:cNvSpPr/>
            <p:nvPr/>
          </p:nvSpPr>
          <p:spPr>
            <a:xfrm>
              <a:off x="6581775" y="38735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5CBC0D34-EB03-B32F-A346-AD64CBF6A90D}"/>
                </a:ext>
              </a:extLst>
            </p:cNvPr>
            <p:cNvSpPr txBox="1"/>
            <p:nvPr/>
          </p:nvSpPr>
          <p:spPr>
            <a:xfrm>
              <a:off x="6729750" y="3921124"/>
              <a:ext cx="389850" cy="584775"/>
            </a:xfrm>
            <a:prstGeom prst="rect">
              <a:avLst/>
            </a:prstGeom>
            <a:noFill/>
          </p:spPr>
          <p:txBody>
            <a:bodyPr wrap="none" rtlCol="0">
              <a:spAutoFit/>
            </a:bodyPr>
            <a:lstStyle/>
            <a:p>
              <a:r>
                <a:rPr lang="en-US" altLang="zh-CN" sz="3200" b="1" dirty="0">
                  <a:solidFill>
                    <a:schemeClr val="bg1"/>
                  </a:solidFill>
                </a:rPr>
                <a:t>3</a:t>
              </a:r>
              <a:endParaRPr lang="zh-CN" altLang="en-US" sz="3200" b="1" dirty="0">
                <a:solidFill>
                  <a:schemeClr val="bg1"/>
                </a:solidFill>
              </a:endParaRPr>
            </a:p>
          </p:txBody>
        </p:sp>
        <p:sp>
          <p:nvSpPr>
            <p:cNvPr id="35" name="文本框 34">
              <a:extLst>
                <a:ext uri="{FF2B5EF4-FFF2-40B4-BE49-F238E27FC236}">
                  <a16:creationId xmlns:a16="http://schemas.microsoft.com/office/drawing/2014/main" id="{11C2853D-3694-0BAE-069E-EFFC4632D899}"/>
                </a:ext>
              </a:extLst>
            </p:cNvPr>
            <p:cNvSpPr txBox="1"/>
            <p:nvPr/>
          </p:nvSpPr>
          <p:spPr>
            <a:xfrm>
              <a:off x="7290808" y="3951901"/>
              <a:ext cx="2698175" cy="523220"/>
            </a:xfrm>
            <a:prstGeom prst="rect">
              <a:avLst/>
            </a:prstGeom>
            <a:noFill/>
          </p:spPr>
          <p:txBody>
            <a:bodyPr wrap="none" rtlCol="0">
              <a:spAutoFit/>
            </a:bodyPr>
            <a:lstStyle/>
            <a:p>
              <a:r>
                <a:rPr lang="zh-CN" altLang="en-US" sz="2800" dirty="0">
                  <a:solidFill>
                    <a:srgbClr val="2A687E"/>
                  </a:solidFill>
                </a:rPr>
                <a:t>智能数据预处理</a:t>
              </a:r>
            </a:p>
          </p:txBody>
        </p:sp>
      </p:grpSp>
      <p:grpSp>
        <p:nvGrpSpPr>
          <p:cNvPr id="40" name="组合 39">
            <a:extLst>
              <a:ext uri="{FF2B5EF4-FFF2-40B4-BE49-F238E27FC236}">
                <a16:creationId xmlns:a16="http://schemas.microsoft.com/office/drawing/2014/main" id="{D6670956-8DB1-26DC-78A7-3688AB1BCC53}"/>
              </a:ext>
            </a:extLst>
          </p:cNvPr>
          <p:cNvGrpSpPr/>
          <p:nvPr/>
        </p:nvGrpSpPr>
        <p:grpSpPr>
          <a:xfrm>
            <a:off x="6419850" y="4969685"/>
            <a:ext cx="4038600" cy="952500"/>
            <a:chOff x="6419850" y="4969685"/>
            <a:chExt cx="4038600" cy="952500"/>
          </a:xfrm>
        </p:grpSpPr>
        <p:sp>
          <p:nvSpPr>
            <p:cNvPr id="23" name="矩形: 圆角 22">
              <a:extLst>
                <a:ext uri="{FF2B5EF4-FFF2-40B4-BE49-F238E27FC236}">
                  <a16:creationId xmlns:a16="http://schemas.microsoft.com/office/drawing/2014/main" id="{42505018-CF82-D094-4BF0-821B087EC557}"/>
                </a:ext>
              </a:extLst>
            </p:cNvPr>
            <p:cNvSpPr/>
            <p:nvPr/>
          </p:nvSpPr>
          <p:spPr>
            <a:xfrm>
              <a:off x="6419850" y="4969685"/>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26CF94F6-138B-155B-A10A-7CC6C358F349}"/>
                </a:ext>
              </a:extLst>
            </p:cNvPr>
            <p:cNvSpPr/>
            <p:nvPr/>
          </p:nvSpPr>
          <p:spPr>
            <a:xfrm>
              <a:off x="6581775" y="51054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871DCC57-A91A-C825-D131-3BDA59F349AF}"/>
                </a:ext>
              </a:extLst>
            </p:cNvPr>
            <p:cNvSpPr txBox="1"/>
            <p:nvPr/>
          </p:nvSpPr>
          <p:spPr>
            <a:xfrm>
              <a:off x="6729750" y="5150136"/>
              <a:ext cx="389850" cy="584775"/>
            </a:xfrm>
            <a:prstGeom prst="rect">
              <a:avLst/>
            </a:prstGeom>
            <a:noFill/>
          </p:spPr>
          <p:txBody>
            <a:bodyPr wrap="none" rtlCol="0">
              <a:spAutoFit/>
            </a:bodyPr>
            <a:lstStyle/>
            <a:p>
              <a:r>
                <a:rPr lang="en-US" altLang="zh-CN" sz="3200" b="1" dirty="0">
                  <a:solidFill>
                    <a:schemeClr val="bg1"/>
                  </a:solidFill>
                </a:rPr>
                <a:t>4</a:t>
              </a:r>
              <a:endParaRPr lang="zh-CN" altLang="en-US" sz="3200" b="1" dirty="0">
                <a:solidFill>
                  <a:schemeClr val="bg1"/>
                </a:solidFill>
              </a:endParaRPr>
            </a:p>
          </p:txBody>
        </p:sp>
        <p:sp>
          <p:nvSpPr>
            <p:cNvPr id="36" name="文本框 35">
              <a:extLst>
                <a:ext uri="{FF2B5EF4-FFF2-40B4-BE49-F238E27FC236}">
                  <a16:creationId xmlns:a16="http://schemas.microsoft.com/office/drawing/2014/main" id="{EA8BD72B-3FC5-A53E-5592-8B5FEA6D989B}"/>
                </a:ext>
              </a:extLst>
            </p:cNvPr>
            <p:cNvSpPr txBox="1"/>
            <p:nvPr/>
          </p:nvSpPr>
          <p:spPr>
            <a:xfrm>
              <a:off x="7290808" y="5180913"/>
              <a:ext cx="2339102" cy="523220"/>
            </a:xfrm>
            <a:prstGeom prst="rect">
              <a:avLst/>
            </a:prstGeom>
            <a:noFill/>
          </p:spPr>
          <p:txBody>
            <a:bodyPr wrap="none" rtlCol="0">
              <a:spAutoFit/>
            </a:bodyPr>
            <a:lstStyle/>
            <a:p>
              <a:r>
                <a:rPr lang="zh-CN" altLang="en-US" sz="2800" dirty="0">
                  <a:solidFill>
                    <a:srgbClr val="2A687E"/>
                  </a:solidFill>
                </a:rPr>
                <a:t>深度洞察生成</a:t>
              </a:r>
            </a:p>
          </p:txBody>
        </p:sp>
      </p:grpSp>
      <p:sp>
        <p:nvSpPr>
          <p:cNvPr id="42" name="矩形: 圆角 41">
            <a:extLst>
              <a:ext uri="{FF2B5EF4-FFF2-40B4-BE49-F238E27FC236}">
                <a16:creationId xmlns:a16="http://schemas.microsoft.com/office/drawing/2014/main" id="{F0FB5470-2A8F-0415-7AC1-4DD0C075BD22}"/>
              </a:ext>
            </a:extLst>
          </p:cNvPr>
          <p:cNvSpPr/>
          <p:nvPr/>
        </p:nvSpPr>
        <p:spPr>
          <a:xfrm>
            <a:off x="8439150" y="-2143126"/>
            <a:ext cx="4210050" cy="1562101"/>
          </a:xfrm>
          <a:prstGeom prst="roundRect">
            <a:avLst>
              <a:gd name="adj" fmla="val 9984"/>
            </a:avLst>
          </a:prstGeom>
          <a:solidFill>
            <a:srgbClr val="1B4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5923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1000" fill="hold"/>
                                        <p:tgtEl>
                                          <p:spTgt spid="37"/>
                                        </p:tgtEl>
                                        <p:attrNameLst>
                                          <p:attrName>ppt_x</p:attrName>
                                        </p:attrNameLst>
                                      </p:cBhvr>
                                      <p:tavLst>
                                        <p:tav tm="0">
                                          <p:val>
                                            <p:strVal val="1+#ppt_w/2"/>
                                          </p:val>
                                        </p:tav>
                                        <p:tav tm="100000">
                                          <p:val>
                                            <p:strVal val="#ppt_x"/>
                                          </p:val>
                                        </p:tav>
                                      </p:tavLst>
                                    </p:anim>
                                    <p:anim calcmode="lin" valueType="num">
                                      <p:cBhvr additive="base">
                                        <p:cTn id="11" dur="1000" fill="hold"/>
                                        <p:tgtEl>
                                          <p:spTgt spid="3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childTnLst>
                                </p:cTn>
                              </p:par>
                              <p:par>
                                <p:cTn id="15" presetID="2" presetClass="entr" presetSubtype="2" decel="100000" fill="hold"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1+#ppt_w/2"/>
                                          </p:val>
                                        </p:tav>
                                        <p:tav tm="100000">
                                          <p:val>
                                            <p:strVal val="#ppt_x"/>
                                          </p:val>
                                        </p:tav>
                                      </p:tavLst>
                                    </p:anim>
                                    <p:anim calcmode="lin" valueType="num">
                                      <p:cBhvr additive="base">
                                        <p:cTn id="18" dur="1000" fill="hold"/>
                                        <p:tgtEl>
                                          <p:spTgt spid="38"/>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childTnLst>
                                </p:cTn>
                              </p:par>
                              <p:par>
                                <p:cTn id="22" presetID="2" presetClass="entr" presetSubtype="2" decel="100000" fill="hold" nodeType="withEffect">
                                  <p:stCondLst>
                                    <p:cond delay="100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1000" fill="hold"/>
                                        <p:tgtEl>
                                          <p:spTgt spid="39"/>
                                        </p:tgtEl>
                                        <p:attrNameLst>
                                          <p:attrName>ppt_x</p:attrName>
                                        </p:attrNameLst>
                                      </p:cBhvr>
                                      <p:tavLst>
                                        <p:tav tm="0">
                                          <p:val>
                                            <p:strVal val="1+#ppt_w/2"/>
                                          </p:val>
                                        </p:tav>
                                        <p:tav tm="100000">
                                          <p:val>
                                            <p:strVal val="#ppt_x"/>
                                          </p:val>
                                        </p:tav>
                                      </p:tavLst>
                                    </p:anim>
                                    <p:anim calcmode="lin" valueType="num">
                                      <p:cBhvr additive="base">
                                        <p:cTn id="25" dur="1000" fill="hold"/>
                                        <p:tgtEl>
                                          <p:spTgt spid="39"/>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15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1000"/>
                                        <p:tgtEl>
                                          <p:spTgt spid="40"/>
                                        </p:tgtEl>
                                      </p:cBhvr>
                                    </p:animEffect>
                                  </p:childTnLst>
                                </p:cTn>
                              </p:par>
                              <p:par>
                                <p:cTn id="29" presetID="2" presetClass="entr" presetSubtype="2" decel="100000" fill="hold" nodeType="withEffect">
                                  <p:stCondLst>
                                    <p:cond delay="150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1000" fill="hold"/>
                                        <p:tgtEl>
                                          <p:spTgt spid="40"/>
                                        </p:tgtEl>
                                        <p:attrNameLst>
                                          <p:attrName>ppt_x</p:attrName>
                                        </p:attrNameLst>
                                      </p:cBhvr>
                                      <p:tavLst>
                                        <p:tav tm="0">
                                          <p:val>
                                            <p:strVal val="1+#ppt_w/2"/>
                                          </p:val>
                                        </p:tav>
                                        <p:tav tm="100000">
                                          <p:val>
                                            <p:strVal val="#ppt_x"/>
                                          </p:val>
                                        </p:tav>
                                      </p:tavLst>
                                    </p:anim>
                                    <p:anim calcmode="lin" valueType="num">
                                      <p:cBhvr additive="base">
                                        <p:cTn id="32" dur="1000" fill="hold"/>
                                        <p:tgtEl>
                                          <p:spTgt spid="40"/>
                                        </p:tgtEl>
                                        <p:attrNameLst>
                                          <p:attrName>ppt_y</p:attrName>
                                        </p:attrNameLst>
                                      </p:cBhvr>
                                      <p:tavLst>
                                        <p:tav tm="0">
                                          <p:val>
                                            <p:strVal val="#ppt_y"/>
                                          </p:val>
                                        </p:tav>
                                        <p:tav tm="100000">
                                          <p:val>
                                            <p:strVal val="#ppt_y"/>
                                          </p:val>
                                        </p:tav>
                                      </p:tavLst>
                                    </p:anim>
                                  </p:childTnLst>
                                </p:cTn>
                              </p:par>
                              <p:par>
                                <p:cTn id="33" presetID="22" presetClass="entr" presetSubtype="1" fill="hold" grpId="0" nodeType="withEffect">
                                  <p:stCondLst>
                                    <p:cond delay="1500"/>
                                  </p:stCondLst>
                                  <p:childTnLst>
                                    <p:set>
                                      <p:cBhvr>
                                        <p:cTn id="34" dur="1" fill="hold">
                                          <p:stCondLst>
                                            <p:cond delay="0"/>
                                          </p:stCondLst>
                                        </p:cTn>
                                        <p:tgtEl>
                                          <p:spTgt spid="2"/>
                                        </p:tgtEl>
                                        <p:attrNameLst>
                                          <p:attrName>style.visibility</p:attrName>
                                        </p:attrNameLst>
                                      </p:cBhvr>
                                      <p:to>
                                        <p:strVal val="visible"/>
                                      </p:to>
                                    </p:set>
                                    <p:animEffect transition="in" filter="wipe(up)">
                                      <p:cBhvr>
                                        <p:cTn id="35" dur="1000"/>
                                        <p:tgtEl>
                                          <p:spTgt spid="2"/>
                                        </p:tgtEl>
                                      </p:cBhvr>
                                    </p:animEffect>
                                  </p:childTnLst>
                                </p:cTn>
                              </p:par>
                              <p:par>
                                <p:cTn id="36" presetID="2" presetClass="entr" presetSubtype="8" decel="100000" fill="hold" grpId="0" nodeType="withEffect">
                                  <p:stCondLst>
                                    <p:cond delay="25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1500" fill="hold"/>
                                        <p:tgtEl>
                                          <p:spTgt spid="17"/>
                                        </p:tgtEl>
                                        <p:attrNameLst>
                                          <p:attrName>ppt_x</p:attrName>
                                        </p:attrNameLst>
                                      </p:cBhvr>
                                      <p:tavLst>
                                        <p:tav tm="0">
                                          <p:val>
                                            <p:strVal val="0-#ppt_w/2"/>
                                          </p:val>
                                        </p:tav>
                                        <p:tav tm="100000">
                                          <p:val>
                                            <p:strVal val="#ppt_x"/>
                                          </p:val>
                                        </p:tav>
                                      </p:tavLst>
                                    </p:anim>
                                    <p:anim calcmode="lin" valueType="num">
                                      <p:cBhvr additive="base">
                                        <p:cTn id="39" dur="1500" fill="hold"/>
                                        <p:tgtEl>
                                          <p:spTgt spid="17"/>
                                        </p:tgtEl>
                                        <p:attrNameLst>
                                          <p:attrName>ppt_y</p:attrName>
                                        </p:attrNameLst>
                                      </p:cBhvr>
                                      <p:tavLst>
                                        <p:tav tm="0">
                                          <p:val>
                                            <p:strVal val="#ppt_y"/>
                                          </p:val>
                                        </p:tav>
                                        <p:tav tm="100000">
                                          <p:val>
                                            <p:strVal val="#ppt_y"/>
                                          </p:val>
                                        </p:tav>
                                      </p:tavLst>
                                    </p:anim>
                                  </p:childTnLst>
                                </p:cTn>
                              </p:par>
                              <p:par>
                                <p:cTn id="40" presetID="10" presetClass="entr" presetSubtype="0" fill="hold" grpId="1" nodeType="withEffect">
                                  <p:stCondLst>
                                    <p:cond delay="25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500"/>
                                        <p:tgtEl>
                                          <p:spTgt spid="17"/>
                                        </p:tgtEl>
                                      </p:cBhvr>
                                    </p:animEffect>
                                  </p:childTnLst>
                                </p:cTn>
                              </p:par>
                              <p:par>
                                <p:cTn id="43" presetID="42" presetClass="entr" presetSubtype="0" fill="hold" grpId="0" nodeType="withEffect">
                                  <p:stCondLst>
                                    <p:cond delay="3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750"/>
                                        <p:tgtEl>
                                          <p:spTgt spid="41"/>
                                        </p:tgtEl>
                                      </p:cBhvr>
                                    </p:animEffect>
                                    <p:anim calcmode="lin" valueType="num">
                                      <p:cBhvr>
                                        <p:cTn id="46" dur="750" fill="hold"/>
                                        <p:tgtEl>
                                          <p:spTgt spid="41"/>
                                        </p:tgtEl>
                                        <p:attrNameLst>
                                          <p:attrName>ppt_x</p:attrName>
                                        </p:attrNameLst>
                                      </p:cBhvr>
                                      <p:tavLst>
                                        <p:tav tm="0">
                                          <p:val>
                                            <p:strVal val="#ppt_x"/>
                                          </p:val>
                                        </p:tav>
                                        <p:tav tm="100000">
                                          <p:val>
                                            <p:strVal val="#ppt_x"/>
                                          </p:val>
                                        </p:tav>
                                      </p:tavLst>
                                    </p:anim>
                                    <p:anim calcmode="lin" valueType="num">
                                      <p:cBhvr>
                                        <p:cTn id="47"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P spid="17" grpId="0"/>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CCE0E-D947-61B5-719D-A32AEFFB9249}"/>
            </a:ext>
          </a:extLst>
        </p:cNvPr>
        <p:cNvGrpSpPr/>
        <p:nvPr/>
      </p:nvGrpSpPr>
      <p:grpSpPr>
        <a:xfrm>
          <a:off x="0" y="0"/>
          <a:ext cx="0" cy="0"/>
          <a:chOff x="0" y="0"/>
          <a:chExt cx="0" cy="0"/>
        </a:xfrm>
      </p:grpSpPr>
      <p:sp>
        <p:nvSpPr>
          <p:cNvPr id="41" name="椭圆 40">
            <a:extLst>
              <a:ext uri="{FF2B5EF4-FFF2-40B4-BE49-F238E27FC236}">
                <a16:creationId xmlns:a16="http://schemas.microsoft.com/office/drawing/2014/main" id="{51C7BD8D-D2EC-20E1-1181-488EE42FA811}"/>
              </a:ext>
            </a:extLst>
          </p:cNvPr>
          <p:cNvSpPr/>
          <p:nvPr/>
        </p:nvSpPr>
        <p:spPr>
          <a:xfrm rot="584818">
            <a:off x="1767524" y="1639884"/>
            <a:ext cx="447528" cy="439502"/>
          </a:xfrm>
          <a:prstGeom prst="ellipse">
            <a:avLst/>
          </a:prstGeom>
          <a:gradFill flip="none" rotWithShape="1">
            <a:gsLst>
              <a:gs pos="100000">
                <a:srgbClr val="37969B">
                  <a:alpha val="0"/>
                </a:srgbClr>
              </a:gs>
              <a:gs pos="48000">
                <a:srgbClr val="33979C"/>
              </a:gs>
            </a:gsLst>
            <a:path path="circle">
              <a:fillToRect l="100000" t="100000"/>
            </a:path>
            <a:tileRect r="-100000" b="-100000"/>
          </a:gra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0FE6A347-3026-F1DE-A5EC-7FE11A8273CB}"/>
              </a:ext>
            </a:extLst>
          </p:cNvPr>
          <p:cNvSpPr txBox="1"/>
          <p:nvPr/>
        </p:nvSpPr>
        <p:spPr>
          <a:xfrm>
            <a:off x="1377722" y="3042164"/>
            <a:ext cx="4168252" cy="1993046"/>
          </a:xfrm>
          <a:prstGeom prst="rect">
            <a:avLst/>
          </a:prstGeom>
          <a:noFill/>
        </p:spPr>
        <p:txBody>
          <a:bodyPr wrap="square">
            <a:spAutoFit/>
          </a:bodyPr>
          <a:lstStyle/>
          <a:p>
            <a:pPr algn="just">
              <a:lnSpc>
                <a:spcPct val="150000"/>
              </a:lnSpc>
            </a:pPr>
            <a:r>
              <a:rPr lang="en-US" altLang="zh-CN" sz="1400" b="0" i="0" dirty="0">
                <a:solidFill>
                  <a:schemeClr val="accent2"/>
                </a:solidFill>
                <a:effectLst/>
                <a:latin typeface="+mj-lt"/>
              </a:rPr>
              <a:t>5.</a:t>
            </a:r>
            <a:r>
              <a:rPr lang="zh-CN" altLang="en-US" sz="1400" dirty="0">
                <a:solidFill>
                  <a:schemeClr val="accent2"/>
                </a:solidFill>
                <a:latin typeface="+mj-lt"/>
              </a:rPr>
              <a:t>简洁直观的用户界面，便于非技术人员也能轻松使用。</a:t>
            </a:r>
            <a:endParaRPr lang="en-US" altLang="zh-CN" sz="1400" dirty="0">
              <a:solidFill>
                <a:schemeClr val="accent2"/>
              </a:solidFill>
              <a:latin typeface="+mj-lt"/>
            </a:endParaRPr>
          </a:p>
          <a:p>
            <a:pPr algn="just">
              <a:lnSpc>
                <a:spcPct val="150000"/>
              </a:lnSpc>
            </a:pPr>
            <a:r>
              <a:rPr lang="en-US" altLang="zh-CN" sz="1400" dirty="0">
                <a:solidFill>
                  <a:schemeClr val="accent2"/>
                </a:solidFill>
                <a:latin typeface="+mj-lt"/>
              </a:rPr>
              <a:t>6.</a:t>
            </a:r>
            <a:r>
              <a:rPr lang="zh-CN" altLang="en-US" sz="1400" dirty="0">
                <a:solidFill>
                  <a:schemeClr val="accent2"/>
                </a:solidFill>
                <a:latin typeface="+mj-lt"/>
              </a:rPr>
              <a:t>根据企业的具体需求，根据模块化的特点接入或改进部分内容。</a:t>
            </a:r>
            <a:endParaRPr lang="en-US" altLang="zh-CN" sz="1400" dirty="0">
              <a:solidFill>
                <a:schemeClr val="accent2"/>
              </a:solidFill>
              <a:latin typeface="+mj-lt"/>
            </a:endParaRPr>
          </a:p>
          <a:p>
            <a:pPr algn="just">
              <a:lnSpc>
                <a:spcPct val="150000"/>
              </a:lnSpc>
            </a:pPr>
            <a:r>
              <a:rPr lang="en-US" altLang="zh-CN" sz="1400" dirty="0">
                <a:solidFill>
                  <a:schemeClr val="accent2"/>
                </a:solidFill>
                <a:latin typeface="+mj-lt"/>
              </a:rPr>
              <a:t>7.</a:t>
            </a:r>
            <a:r>
              <a:rPr lang="zh-CN" altLang="en-US" sz="1400" dirty="0">
                <a:solidFill>
                  <a:schemeClr val="accent2"/>
                </a:solidFill>
                <a:latin typeface="+mj-lt"/>
              </a:rPr>
              <a:t>支持多线程的数据采集和分析，倍数提升运行效率。</a:t>
            </a:r>
          </a:p>
        </p:txBody>
      </p:sp>
      <p:grpSp>
        <p:nvGrpSpPr>
          <p:cNvPr id="19" name="组合 18">
            <a:extLst>
              <a:ext uri="{FF2B5EF4-FFF2-40B4-BE49-F238E27FC236}">
                <a16:creationId xmlns:a16="http://schemas.microsoft.com/office/drawing/2014/main" id="{DB4839BE-DE84-3363-25B8-1D0847631AFB}"/>
              </a:ext>
            </a:extLst>
          </p:cNvPr>
          <p:cNvGrpSpPr/>
          <p:nvPr/>
        </p:nvGrpSpPr>
        <p:grpSpPr>
          <a:xfrm>
            <a:off x="1485900" y="2638425"/>
            <a:ext cx="3981450" cy="123825"/>
            <a:chOff x="1485900" y="2638425"/>
            <a:chExt cx="3981450" cy="123825"/>
          </a:xfrm>
        </p:grpSpPr>
        <p:cxnSp>
          <p:nvCxnSpPr>
            <p:cNvPr id="6" name="直接箭头连接符 5">
              <a:extLst>
                <a:ext uri="{FF2B5EF4-FFF2-40B4-BE49-F238E27FC236}">
                  <a16:creationId xmlns:a16="http://schemas.microsoft.com/office/drawing/2014/main" id="{E4D7E074-9151-3F88-BD00-7FF462E1C635}"/>
                </a:ext>
              </a:extLst>
            </p:cNvPr>
            <p:cNvCxnSpPr/>
            <p:nvPr/>
          </p:nvCxnSpPr>
          <p:spPr>
            <a:xfrm>
              <a:off x="1485900" y="2698750"/>
              <a:ext cx="3981450" cy="0"/>
            </a:xfrm>
            <a:prstGeom prst="straightConnector1">
              <a:avLst/>
            </a:prstGeom>
            <a:ln w="6350">
              <a:solidFill>
                <a:schemeClr val="accent1">
                  <a:alpha val="63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EF8AFCFC-4832-13B4-46C7-56326BC7C8FF}"/>
                </a:ext>
              </a:extLst>
            </p:cNvPr>
            <p:cNvCxnSpPr>
              <a:cxnSpLocks/>
            </p:cNvCxnSpPr>
            <p:nvPr/>
          </p:nvCxnSpPr>
          <p:spPr>
            <a:xfrm>
              <a:off x="148590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2DAFF7-4B3B-CEE9-6BF1-9B9682F79E13}"/>
                </a:ext>
              </a:extLst>
            </p:cNvPr>
            <p:cNvCxnSpPr>
              <a:cxnSpLocks/>
            </p:cNvCxnSpPr>
            <p:nvPr/>
          </p:nvCxnSpPr>
          <p:spPr>
            <a:xfrm>
              <a:off x="5467350" y="2638425"/>
              <a:ext cx="0" cy="123825"/>
            </a:xfrm>
            <a:prstGeom prst="line">
              <a:avLst/>
            </a:prstGeom>
            <a:ln>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B65D5360-AADC-0839-ED23-9C05645AF8F3}"/>
              </a:ext>
            </a:extLst>
          </p:cNvPr>
          <p:cNvSpPr txBox="1"/>
          <p:nvPr/>
        </p:nvSpPr>
        <p:spPr>
          <a:xfrm>
            <a:off x="1377722" y="1668672"/>
            <a:ext cx="3775393" cy="707886"/>
          </a:xfrm>
          <a:prstGeom prst="rect">
            <a:avLst/>
          </a:prstGeom>
          <a:noFill/>
        </p:spPr>
        <p:txBody>
          <a:bodyPr wrap="none" rtlCol="0">
            <a:spAutoFit/>
          </a:bodyPr>
          <a:lstStyle/>
          <a:p>
            <a:r>
              <a:rPr lang="zh-CN" altLang="en-US" sz="4000" dirty="0">
                <a:gradFill>
                  <a:gsLst>
                    <a:gs pos="100000">
                      <a:srgbClr val="D1CCB5"/>
                    </a:gs>
                    <a:gs pos="31000">
                      <a:schemeClr val="bg1"/>
                    </a:gs>
                  </a:gsLst>
                  <a:lin ang="5100000" scaled="0"/>
                </a:gradFill>
              </a:rPr>
              <a:t>方案的技术创新</a:t>
            </a:r>
          </a:p>
        </p:txBody>
      </p:sp>
      <p:sp>
        <p:nvSpPr>
          <p:cNvPr id="18" name="矩形: 圆角 17">
            <a:extLst>
              <a:ext uri="{FF2B5EF4-FFF2-40B4-BE49-F238E27FC236}">
                <a16:creationId xmlns:a16="http://schemas.microsoft.com/office/drawing/2014/main" id="{EE771EE4-73A8-CEDF-8856-DD391CD71AC3}"/>
              </a:ext>
            </a:extLst>
          </p:cNvPr>
          <p:cNvSpPr/>
          <p:nvPr/>
        </p:nvSpPr>
        <p:spPr>
          <a:xfrm>
            <a:off x="6855575" y="-192699"/>
            <a:ext cx="6143626" cy="9014139"/>
          </a:xfrm>
          <a:prstGeom prst="roundRect">
            <a:avLst>
              <a:gd name="adj" fmla="val 26667"/>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3BC03C26-7AB7-F7E9-DD82-ED8CA4460757}"/>
              </a:ext>
            </a:extLst>
          </p:cNvPr>
          <p:cNvSpPr/>
          <p:nvPr/>
        </p:nvSpPr>
        <p:spPr>
          <a:xfrm>
            <a:off x="13077825" y="1066799"/>
            <a:ext cx="3848100" cy="4981575"/>
          </a:xfrm>
          <a:prstGeom prst="roundRect">
            <a:avLst/>
          </a:prstGeom>
          <a:solidFill>
            <a:srgbClr val="2A68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85580D40-6123-95A0-F792-8B6F2100D8F8}"/>
              </a:ext>
            </a:extLst>
          </p:cNvPr>
          <p:cNvGrpSpPr/>
          <p:nvPr/>
        </p:nvGrpSpPr>
        <p:grpSpPr>
          <a:xfrm>
            <a:off x="6419850" y="2508250"/>
            <a:ext cx="4038600" cy="952500"/>
            <a:chOff x="6419850" y="1276350"/>
            <a:chExt cx="4038600" cy="952500"/>
          </a:xfrm>
        </p:grpSpPr>
        <p:sp>
          <p:nvSpPr>
            <p:cNvPr id="21" name="矩形: 圆角 20">
              <a:extLst>
                <a:ext uri="{FF2B5EF4-FFF2-40B4-BE49-F238E27FC236}">
                  <a16:creationId xmlns:a16="http://schemas.microsoft.com/office/drawing/2014/main" id="{4CA7A7C8-6F84-BE3A-A6B3-592258BC2A62}"/>
                </a:ext>
              </a:extLst>
            </p:cNvPr>
            <p:cNvSpPr/>
            <p:nvPr/>
          </p:nvSpPr>
          <p:spPr>
            <a:xfrm>
              <a:off x="6419850" y="1276350"/>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81D0ED4A-542F-A6C7-5008-1600BA20BA75}"/>
                </a:ext>
              </a:extLst>
            </p:cNvPr>
            <p:cNvSpPr/>
            <p:nvPr/>
          </p:nvSpPr>
          <p:spPr>
            <a:xfrm>
              <a:off x="6581775" y="14097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C4F68931-E6C5-9056-FF6C-FE6F95D7C1C4}"/>
                </a:ext>
              </a:extLst>
            </p:cNvPr>
            <p:cNvSpPr txBox="1"/>
            <p:nvPr/>
          </p:nvSpPr>
          <p:spPr>
            <a:xfrm>
              <a:off x="6729750" y="1463100"/>
              <a:ext cx="389850" cy="584775"/>
            </a:xfrm>
            <a:prstGeom prst="rect">
              <a:avLst/>
            </a:prstGeom>
            <a:noFill/>
          </p:spPr>
          <p:txBody>
            <a:bodyPr wrap="none" rtlCol="0">
              <a:spAutoFit/>
            </a:bodyPr>
            <a:lstStyle/>
            <a:p>
              <a:r>
                <a:rPr lang="en-US" altLang="zh-CN" sz="3200" b="1" dirty="0">
                  <a:solidFill>
                    <a:schemeClr val="bg1"/>
                  </a:solidFill>
                </a:rPr>
                <a:t>5</a:t>
              </a:r>
              <a:endParaRPr lang="zh-CN" altLang="en-US" sz="3200" b="1" dirty="0">
                <a:solidFill>
                  <a:schemeClr val="bg1"/>
                </a:solidFill>
              </a:endParaRPr>
            </a:p>
          </p:txBody>
        </p:sp>
        <p:sp>
          <p:nvSpPr>
            <p:cNvPr id="33" name="文本框 32">
              <a:extLst>
                <a:ext uri="{FF2B5EF4-FFF2-40B4-BE49-F238E27FC236}">
                  <a16:creationId xmlns:a16="http://schemas.microsoft.com/office/drawing/2014/main" id="{F0FE9EA6-F12F-461C-4EA6-11ED09A9A414}"/>
                </a:ext>
              </a:extLst>
            </p:cNvPr>
            <p:cNvSpPr txBox="1"/>
            <p:nvPr/>
          </p:nvSpPr>
          <p:spPr>
            <a:xfrm>
              <a:off x="7267575" y="1463100"/>
              <a:ext cx="2698175" cy="523220"/>
            </a:xfrm>
            <a:prstGeom prst="rect">
              <a:avLst/>
            </a:prstGeom>
            <a:noFill/>
          </p:spPr>
          <p:txBody>
            <a:bodyPr wrap="none" rtlCol="0">
              <a:spAutoFit/>
            </a:bodyPr>
            <a:lstStyle/>
            <a:p>
              <a:r>
                <a:rPr lang="zh-CN" altLang="en-US" sz="2800" dirty="0">
                  <a:solidFill>
                    <a:srgbClr val="2A687E"/>
                  </a:solidFill>
                </a:rPr>
                <a:t>用户友好的界面</a:t>
              </a:r>
            </a:p>
          </p:txBody>
        </p:sp>
      </p:grpSp>
      <p:grpSp>
        <p:nvGrpSpPr>
          <p:cNvPr id="38" name="组合 37">
            <a:extLst>
              <a:ext uri="{FF2B5EF4-FFF2-40B4-BE49-F238E27FC236}">
                <a16:creationId xmlns:a16="http://schemas.microsoft.com/office/drawing/2014/main" id="{B4216EF6-ECE4-E3BA-CEA7-0FE70E7A8676}"/>
              </a:ext>
            </a:extLst>
          </p:cNvPr>
          <p:cNvGrpSpPr/>
          <p:nvPr/>
        </p:nvGrpSpPr>
        <p:grpSpPr>
          <a:xfrm>
            <a:off x="6419850" y="3740150"/>
            <a:ext cx="4038600" cy="952500"/>
            <a:chOff x="6419850" y="2508250"/>
            <a:chExt cx="4038600" cy="952500"/>
          </a:xfrm>
        </p:grpSpPr>
        <p:sp>
          <p:nvSpPr>
            <p:cNvPr id="22" name="矩形: 圆角 21">
              <a:extLst>
                <a:ext uri="{FF2B5EF4-FFF2-40B4-BE49-F238E27FC236}">
                  <a16:creationId xmlns:a16="http://schemas.microsoft.com/office/drawing/2014/main" id="{B34D4CB1-B31C-E82A-C3F4-FE7E39420D20}"/>
                </a:ext>
              </a:extLst>
            </p:cNvPr>
            <p:cNvSpPr/>
            <p:nvPr/>
          </p:nvSpPr>
          <p:spPr>
            <a:xfrm>
              <a:off x="6419850" y="2508250"/>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BAB05069-F476-1826-5D40-43E095C9DA56}"/>
                </a:ext>
              </a:extLst>
            </p:cNvPr>
            <p:cNvSpPr/>
            <p:nvPr/>
          </p:nvSpPr>
          <p:spPr>
            <a:xfrm>
              <a:off x="6581775" y="26416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935F9968-3554-6E9E-41BE-BB9781ADE59A}"/>
                </a:ext>
              </a:extLst>
            </p:cNvPr>
            <p:cNvSpPr txBox="1"/>
            <p:nvPr/>
          </p:nvSpPr>
          <p:spPr>
            <a:xfrm>
              <a:off x="6729750" y="2692112"/>
              <a:ext cx="389850" cy="584775"/>
            </a:xfrm>
            <a:prstGeom prst="rect">
              <a:avLst/>
            </a:prstGeom>
            <a:noFill/>
          </p:spPr>
          <p:txBody>
            <a:bodyPr wrap="none" rtlCol="0">
              <a:spAutoFit/>
            </a:bodyPr>
            <a:lstStyle/>
            <a:p>
              <a:r>
                <a:rPr lang="en-US" altLang="zh-CN" sz="3200" b="1" dirty="0">
                  <a:solidFill>
                    <a:schemeClr val="bg1"/>
                  </a:solidFill>
                </a:rPr>
                <a:t>6</a:t>
              </a:r>
              <a:endParaRPr lang="zh-CN" altLang="en-US" sz="3200" b="1" dirty="0">
                <a:solidFill>
                  <a:schemeClr val="bg1"/>
                </a:solidFill>
              </a:endParaRPr>
            </a:p>
          </p:txBody>
        </p:sp>
        <p:sp>
          <p:nvSpPr>
            <p:cNvPr id="34" name="文本框 33">
              <a:extLst>
                <a:ext uri="{FF2B5EF4-FFF2-40B4-BE49-F238E27FC236}">
                  <a16:creationId xmlns:a16="http://schemas.microsoft.com/office/drawing/2014/main" id="{2368C75E-3DB4-935F-172D-D97A849B7909}"/>
                </a:ext>
              </a:extLst>
            </p:cNvPr>
            <p:cNvSpPr txBox="1"/>
            <p:nvPr/>
          </p:nvSpPr>
          <p:spPr>
            <a:xfrm>
              <a:off x="7290808" y="2722889"/>
              <a:ext cx="1980029" cy="523220"/>
            </a:xfrm>
            <a:prstGeom prst="rect">
              <a:avLst/>
            </a:prstGeom>
            <a:noFill/>
          </p:spPr>
          <p:txBody>
            <a:bodyPr wrap="none" rtlCol="0">
              <a:spAutoFit/>
            </a:bodyPr>
            <a:lstStyle/>
            <a:p>
              <a:r>
                <a:rPr lang="zh-CN" altLang="en-US" sz="2800" dirty="0">
                  <a:solidFill>
                    <a:srgbClr val="2A687E"/>
                  </a:solidFill>
                </a:rPr>
                <a:t>定制化模块</a:t>
              </a:r>
            </a:p>
          </p:txBody>
        </p:sp>
      </p:grpSp>
      <p:grpSp>
        <p:nvGrpSpPr>
          <p:cNvPr id="39" name="组合 38">
            <a:extLst>
              <a:ext uri="{FF2B5EF4-FFF2-40B4-BE49-F238E27FC236}">
                <a16:creationId xmlns:a16="http://schemas.microsoft.com/office/drawing/2014/main" id="{8795FE5F-9597-8A05-753E-455321AD76F2}"/>
              </a:ext>
            </a:extLst>
          </p:cNvPr>
          <p:cNvGrpSpPr/>
          <p:nvPr/>
        </p:nvGrpSpPr>
        <p:grpSpPr>
          <a:xfrm>
            <a:off x="6419850" y="4969685"/>
            <a:ext cx="4038600" cy="952500"/>
            <a:chOff x="6419850" y="3737785"/>
            <a:chExt cx="4038600" cy="952500"/>
          </a:xfrm>
        </p:grpSpPr>
        <p:sp>
          <p:nvSpPr>
            <p:cNvPr id="24" name="矩形: 圆角 23">
              <a:extLst>
                <a:ext uri="{FF2B5EF4-FFF2-40B4-BE49-F238E27FC236}">
                  <a16:creationId xmlns:a16="http://schemas.microsoft.com/office/drawing/2014/main" id="{EC496F5D-493A-CE25-43BB-878E039935DC}"/>
                </a:ext>
              </a:extLst>
            </p:cNvPr>
            <p:cNvSpPr/>
            <p:nvPr/>
          </p:nvSpPr>
          <p:spPr>
            <a:xfrm>
              <a:off x="6419850" y="3737785"/>
              <a:ext cx="4038600" cy="952500"/>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0074E5B5-6F92-7794-48AC-D7BDDF8019D0}"/>
                </a:ext>
              </a:extLst>
            </p:cNvPr>
            <p:cNvSpPr/>
            <p:nvPr/>
          </p:nvSpPr>
          <p:spPr>
            <a:xfrm>
              <a:off x="6581775" y="3873500"/>
              <a:ext cx="685800" cy="6858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5DB69C5-3762-E8F9-B9A9-F1A54A88E896}"/>
                </a:ext>
              </a:extLst>
            </p:cNvPr>
            <p:cNvSpPr txBox="1"/>
            <p:nvPr/>
          </p:nvSpPr>
          <p:spPr>
            <a:xfrm>
              <a:off x="6729750" y="3921124"/>
              <a:ext cx="389850" cy="584775"/>
            </a:xfrm>
            <a:prstGeom prst="rect">
              <a:avLst/>
            </a:prstGeom>
            <a:noFill/>
          </p:spPr>
          <p:txBody>
            <a:bodyPr wrap="none" rtlCol="0">
              <a:spAutoFit/>
            </a:bodyPr>
            <a:lstStyle/>
            <a:p>
              <a:r>
                <a:rPr lang="en-US" altLang="zh-CN" sz="3200" b="1" dirty="0">
                  <a:solidFill>
                    <a:schemeClr val="bg1"/>
                  </a:solidFill>
                </a:rPr>
                <a:t>7</a:t>
              </a:r>
              <a:endParaRPr lang="zh-CN" altLang="en-US" sz="3200" b="1" dirty="0">
                <a:solidFill>
                  <a:schemeClr val="bg1"/>
                </a:solidFill>
              </a:endParaRPr>
            </a:p>
          </p:txBody>
        </p:sp>
        <p:sp>
          <p:nvSpPr>
            <p:cNvPr id="35" name="文本框 34">
              <a:extLst>
                <a:ext uri="{FF2B5EF4-FFF2-40B4-BE49-F238E27FC236}">
                  <a16:creationId xmlns:a16="http://schemas.microsoft.com/office/drawing/2014/main" id="{3E2EB538-8267-1471-1339-8140650DA307}"/>
                </a:ext>
              </a:extLst>
            </p:cNvPr>
            <p:cNvSpPr txBox="1"/>
            <p:nvPr/>
          </p:nvSpPr>
          <p:spPr>
            <a:xfrm>
              <a:off x="7290808" y="3951901"/>
              <a:ext cx="1980029" cy="523220"/>
            </a:xfrm>
            <a:prstGeom prst="rect">
              <a:avLst/>
            </a:prstGeom>
            <a:noFill/>
          </p:spPr>
          <p:txBody>
            <a:bodyPr wrap="none" rtlCol="0">
              <a:spAutoFit/>
            </a:bodyPr>
            <a:lstStyle/>
            <a:p>
              <a:r>
                <a:rPr lang="zh-CN" altLang="en-US" sz="2800" dirty="0">
                  <a:solidFill>
                    <a:srgbClr val="2A687E"/>
                  </a:solidFill>
                </a:rPr>
                <a:t>多线程集成</a:t>
              </a:r>
            </a:p>
          </p:txBody>
        </p:sp>
      </p:grpSp>
      <p:sp>
        <p:nvSpPr>
          <p:cNvPr id="42" name="矩形: 圆角 41">
            <a:extLst>
              <a:ext uri="{FF2B5EF4-FFF2-40B4-BE49-F238E27FC236}">
                <a16:creationId xmlns:a16="http://schemas.microsoft.com/office/drawing/2014/main" id="{973DC0F9-4271-7E9A-F395-C6B6D08C416A}"/>
              </a:ext>
            </a:extLst>
          </p:cNvPr>
          <p:cNvSpPr/>
          <p:nvPr/>
        </p:nvSpPr>
        <p:spPr>
          <a:xfrm>
            <a:off x="8439150" y="-2143126"/>
            <a:ext cx="4210050" cy="1562101"/>
          </a:xfrm>
          <a:prstGeom prst="roundRect">
            <a:avLst>
              <a:gd name="adj" fmla="val 9984"/>
            </a:avLst>
          </a:prstGeom>
          <a:solidFill>
            <a:srgbClr val="1B435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2429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childTnLst>
                                </p:cTn>
                              </p:par>
                              <p:par>
                                <p:cTn id="8" presetID="2" presetClass="entr" presetSubtype="2" decel="10000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 calcmode="lin" valueType="num">
                                      <p:cBhvr additive="base">
                                        <p:cTn id="10" dur="1000" fill="hold"/>
                                        <p:tgtEl>
                                          <p:spTgt spid="37"/>
                                        </p:tgtEl>
                                        <p:attrNameLst>
                                          <p:attrName>ppt_x</p:attrName>
                                        </p:attrNameLst>
                                      </p:cBhvr>
                                      <p:tavLst>
                                        <p:tav tm="0">
                                          <p:val>
                                            <p:strVal val="1+#ppt_w/2"/>
                                          </p:val>
                                        </p:tav>
                                        <p:tav tm="100000">
                                          <p:val>
                                            <p:strVal val="#ppt_x"/>
                                          </p:val>
                                        </p:tav>
                                      </p:tavLst>
                                    </p:anim>
                                    <p:anim calcmode="lin" valueType="num">
                                      <p:cBhvr additive="base">
                                        <p:cTn id="11" dur="1000" fill="hold"/>
                                        <p:tgtEl>
                                          <p:spTgt spid="37"/>
                                        </p:tgtEl>
                                        <p:attrNameLst>
                                          <p:attrName>ppt_y</p:attrName>
                                        </p:attrNameLst>
                                      </p:cBhvr>
                                      <p:tavLst>
                                        <p:tav tm="0">
                                          <p:val>
                                            <p:strVal val="#ppt_y"/>
                                          </p:val>
                                        </p:tav>
                                        <p:tav tm="100000">
                                          <p:val>
                                            <p:strVal val="#ppt_y"/>
                                          </p:val>
                                        </p:tav>
                                      </p:tavLst>
                                    </p:anim>
                                  </p:childTnLst>
                                </p:cTn>
                              </p:par>
                              <p:par>
                                <p:cTn id="12" presetID="10" presetClass="entr" presetSubtype="0" fill="hold"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childTnLst>
                                </p:cTn>
                              </p:par>
                              <p:par>
                                <p:cTn id="15" presetID="2" presetClass="entr" presetSubtype="2" decel="100000" fill="hold" nodeType="withEffect">
                                  <p:stCondLst>
                                    <p:cond delay="50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1000" fill="hold"/>
                                        <p:tgtEl>
                                          <p:spTgt spid="38"/>
                                        </p:tgtEl>
                                        <p:attrNameLst>
                                          <p:attrName>ppt_x</p:attrName>
                                        </p:attrNameLst>
                                      </p:cBhvr>
                                      <p:tavLst>
                                        <p:tav tm="0">
                                          <p:val>
                                            <p:strVal val="1+#ppt_w/2"/>
                                          </p:val>
                                        </p:tav>
                                        <p:tav tm="100000">
                                          <p:val>
                                            <p:strVal val="#ppt_x"/>
                                          </p:val>
                                        </p:tav>
                                      </p:tavLst>
                                    </p:anim>
                                    <p:anim calcmode="lin" valueType="num">
                                      <p:cBhvr additive="base">
                                        <p:cTn id="18" dur="1000" fill="hold"/>
                                        <p:tgtEl>
                                          <p:spTgt spid="38"/>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10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childTnLst>
                                </p:cTn>
                              </p:par>
                              <p:par>
                                <p:cTn id="22" presetID="2" presetClass="entr" presetSubtype="2" decel="100000" fill="hold" nodeType="withEffect">
                                  <p:stCondLst>
                                    <p:cond delay="100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1000" fill="hold"/>
                                        <p:tgtEl>
                                          <p:spTgt spid="39"/>
                                        </p:tgtEl>
                                        <p:attrNameLst>
                                          <p:attrName>ppt_x</p:attrName>
                                        </p:attrNameLst>
                                      </p:cBhvr>
                                      <p:tavLst>
                                        <p:tav tm="0">
                                          <p:val>
                                            <p:strVal val="1+#ppt_w/2"/>
                                          </p:val>
                                        </p:tav>
                                        <p:tav tm="100000">
                                          <p:val>
                                            <p:strVal val="#ppt_x"/>
                                          </p:val>
                                        </p:tav>
                                      </p:tavLst>
                                    </p:anim>
                                    <p:anim calcmode="lin" valueType="num">
                                      <p:cBhvr additive="base">
                                        <p:cTn id="25" dur="1000" fill="hold"/>
                                        <p:tgtEl>
                                          <p:spTgt spid="39"/>
                                        </p:tgtEl>
                                        <p:attrNameLst>
                                          <p:attrName>ppt_y</p:attrName>
                                        </p:attrNameLst>
                                      </p:cBhvr>
                                      <p:tavLst>
                                        <p:tav tm="0">
                                          <p:val>
                                            <p:strVal val="#ppt_y"/>
                                          </p:val>
                                        </p:tav>
                                        <p:tav tm="100000">
                                          <p:val>
                                            <p:strVal val="#ppt_y"/>
                                          </p:val>
                                        </p:tav>
                                      </p:tavLst>
                                    </p:anim>
                                  </p:childTnLst>
                                </p:cTn>
                              </p:par>
                              <p:par>
                                <p:cTn id="26" presetID="22" presetClass="entr" presetSubtype="1" fill="hold" grpId="0" nodeType="withEffect">
                                  <p:stCondLst>
                                    <p:cond delay="150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1000"/>
                                        <p:tgtEl>
                                          <p:spTgt spid="2"/>
                                        </p:tgtEl>
                                      </p:cBhvr>
                                    </p:animEffect>
                                  </p:childTnLst>
                                </p:cTn>
                              </p:par>
                              <p:par>
                                <p:cTn id="29" presetID="2" presetClass="entr" presetSubtype="8" decel="100000"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1500" fill="hold"/>
                                        <p:tgtEl>
                                          <p:spTgt spid="17"/>
                                        </p:tgtEl>
                                        <p:attrNameLst>
                                          <p:attrName>ppt_x</p:attrName>
                                        </p:attrNameLst>
                                      </p:cBhvr>
                                      <p:tavLst>
                                        <p:tav tm="0">
                                          <p:val>
                                            <p:strVal val="0-#ppt_w/2"/>
                                          </p:val>
                                        </p:tav>
                                        <p:tav tm="100000">
                                          <p:val>
                                            <p:strVal val="#ppt_x"/>
                                          </p:val>
                                        </p:tav>
                                      </p:tavLst>
                                    </p:anim>
                                    <p:anim calcmode="lin" valueType="num">
                                      <p:cBhvr additive="base">
                                        <p:cTn id="32" dur="1500" fill="hold"/>
                                        <p:tgtEl>
                                          <p:spTgt spid="17"/>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500"/>
                                        <p:tgtEl>
                                          <p:spTgt spid="17"/>
                                        </p:tgtEl>
                                      </p:cBhvr>
                                    </p:animEffect>
                                  </p:childTnLst>
                                </p:cTn>
                              </p:par>
                              <p:par>
                                <p:cTn id="36" presetID="42" presetClass="entr" presetSubtype="0" fill="hold" grpId="0" nodeType="withEffect">
                                  <p:stCondLst>
                                    <p:cond delay="30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750"/>
                                        <p:tgtEl>
                                          <p:spTgt spid="41"/>
                                        </p:tgtEl>
                                      </p:cBhvr>
                                    </p:animEffect>
                                    <p:anim calcmode="lin" valueType="num">
                                      <p:cBhvr>
                                        <p:cTn id="39" dur="750" fill="hold"/>
                                        <p:tgtEl>
                                          <p:spTgt spid="41"/>
                                        </p:tgtEl>
                                        <p:attrNameLst>
                                          <p:attrName>ppt_x</p:attrName>
                                        </p:attrNameLst>
                                      </p:cBhvr>
                                      <p:tavLst>
                                        <p:tav tm="0">
                                          <p:val>
                                            <p:strVal val="#ppt_x"/>
                                          </p:val>
                                        </p:tav>
                                        <p:tav tm="100000">
                                          <p:val>
                                            <p:strVal val="#ppt_x"/>
                                          </p:val>
                                        </p:tav>
                                      </p:tavLst>
                                    </p:anim>
                                    <p:anim calcmode="lin" valueType="num">
                                      <p:cBhvr>
                                        <p:cTn id="40" dur="75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2" grpId="0"/>
      <p:bldP spid="17" grpId="0"/>
      <p:bldP spid="17"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5.2.2"/>
</p:tagLst>
</file>

<file path=ppt/tags/tag10.xml><?xml version="1.0" encoding="utf-8"?>
<p:tagLst xmlns:a="http://schemas.openxmlformats.org/drawingml/2006/main" xmlns:r="http://schemas.openxmlformats.org/officeDocument/2006/relationships" xmlns:p="http://schemas.openxmlformats.org/presentationml/2006/main">
  <p:tag name="PA" val="v5.2.2"/>
</p:tagLst>
</file>

<file path=ppt/tags/tag100.xml><?xml version="1.0" encoding="utf-8"?>
<p:tagLst xmlns:a="http://schemas.openxmlformats.org/drawingml/2006/main" xmlns:r="http://schemas.openxmlformats.org/officeDocument/2006/relationships" xmlns:p="http://schemas.openxmlformats.org/presentationml/2006/main">
  <p:tag name="PA" val="v5.2.2"/>
</p:tagLst>
</file>

<file path=ppt/tags/tag101.xml><?xml version="1.0" encoding="utf-8"?>
<p:tagLst xmlns:a="http://schemas.openxmlformats.org/drawingml/2006/main" xmlns:r="http://schemas.openxmlformats.org/officeDocument/2006/relationships" xmlns:p="http://schemas.openxmlformats.org/presentationml/2006/main">
  <p:tag name="PA" val="v5.2.2"/>
</p:tagLst>
</file>

<file path=ppt/tags/tag102.xml><?xml version="1.0" encoding="utf-8"?>
<p:tagLst xmlns:a="http://schemas.openxmlformats.org/drawingml/2006/main" xmlns:r="http://schemas.openxmlformats.org/officeDocument/2006/relationships" xmlns:p="http://schemas.openxmlformats.org/presentationml/2006/main">
  <p:tag name="PA" val="v5.2.2"/>
</p:tagLst>
</file>

<file path=ppt/tags/tag103.xml><?xml version="1.0" encoding="utf-8"?>
<p:tagLst xmlns:a="http://schemas.openxmlformats.org/drawingml/2006/main" xmlns:r="http://schemas.openxmlformats.org/officeDocument/2006/relationships" xmlns:p="http://schemas.openxmlformats.org/presentationml/2006/main">
  <p:tag name="PA" val="v5.2.2"/>
</p:tagLst>
</file>

<file path=ppt/tags/tag104.xml><?xml version="1.0" encoding="utf-8"?>
<p:tagLst xmlns:a="http://schemas.openxmlformats.org/drawingml/2006/main" xmlns:r="http://schemas.openxmlformats.org/officeDocument/2006/relationships" xmlns:p="http://schemas.openxmlformats.org/presentationml/2006/main">
  <p:tag name="PA" val="v5.2.2"/>
</p:tagLst>
</file>

<file path=ppt/tags/tag105.xml><?xml version="1.0" encoding="utf-8"?>
<p:tagLst xmlns:a="http://schemas.openxmlformats.org/drawingml/2006/main" xmlns:r="http://schemas.openxmlformats.org/officeDocument/2006/relationships" xmlns:p="http://schemas.openxmlformats.org/presentationml/2006/main">
  <p:tag name="PA" val="v5.2.2"/>
</p:tagLst>
</file>

<file path=ppt/tags/tag106.xml><?xml version="1.0" encoding="utf-8"?>
<p:tagLst xmlns:a="http://schemas.openxmlformats.org/drawingml/2006/main" xmlns:r="http://schemas.openxmlformats.org/officeDocument/2006/relationships" xmlns:p="http://schemas.openxmlformats.org/presentationml/2006/main">
  <p:tag name="PA" val="v5.2.2"/>
</p:tagLst>
</file>

<file path=ppt/tags/tag107.xml><?xml version="1.0" encoding="utf-8"?>
<p:tagLst xmlns:a="http://schemas.openxmlformats.org/drawingml/2006/main" xmlns:r="http://schemas.openxmlformats.org/officeDocument/2006/relationships" xmlns:p="http://schemas.openxmlformats.org/presentationml/2006/main">
  <p:tag name="PA" val="v5.2.2"/>
</p:tagLst>
</file>

<file path=ppt/tags/tag108.xml><?xml version="1.0" encoding="utf-8"?>
<p:tagLst xmlns:a="http://schemas.openxmlformats.org/drawingml/2006/main" xmlns:r="http://schemas.openxmlformats.org/officeDocument/2006/relationships" xmlns:p="http://schemas.openxmlformats.org/presentationml/2006/main">
  <p:tag name="PA" val="v5.2.2"/>
</p:tagLst>
</file>

<file path=ppt/tags/tag109.xml><?xml version="1.0" encoding="utf-8"?>
<p:tagLst xmlns:a="http://schemas.openxmlformats.org/drawingml/2006/main" xmlns:r="http://schemas.openxmlformats.org/officeDocument/2006/relationships" xmlns:p="http://schemas.openxmlformats.org/presentationml/2006/main">
  <p:tag name="PA" val="v5.2.2"/>
</p:tagLst>
</file>

<file path=ppt/tags/tag11.xml><?xml version="1.0" encoding="utf-8"?>
<p:tagLst xmlns:a="http://schemas.openxmlformats.org/drawingml/2006/main" xmlns:r="http://schemas.openxmlformats.org/officeDocument/2006/relationships" xmlns:p="http://schemas.openxmlformats.org/presentationml/2006/main">
  <p:tag name="PA" val="v5.2.2"/>
</p:tagLst>
</file>

<file path=ppt/tags/tag110.xml><?xml version="1.0" encoding="utf-8"?>
<p:tagLst xmlns:a="http://schemas.openxmlformats.org/drawingml/2006/main" xmlns:r="http://schemas.openxmlformats.org/officeDocument/2006/relationships" xmlns:p="http://schemas.openxmlformats.org/presentationml/2006/main">
  <p:tag name="PA" val="v5.2.2"/>
</p:tagLst>
</file>

<file path=ppt/tags/tag111.xml><?xml version="1.0" encoding="utf-8"?>
<p:tagLst xmlns:a="http://schemas.openxmlformats.org/drawingml/2006/main" xmlns:r="http://schemas.openxmlformats.org/officeDocument/2006/relationships" xmlns:p="http://schemas.openxmlformats.org/presentationml/2006/main">
  <p:tag name="PA" val="v5.2.2"/>
</p:tagLst>
</file>

<file path=ppt/tags/tag112.xml><?xml version="1.0" encoding="utf-8"?>
<p:tagLst xmlns:a="http://schemas.openxmlformats.org/drawingml/2006/main" xmlns:r="http://schemas.openxmlformats.org/officeDocument/2006/relationships" xmlns:p="http://schemas.openxmlformats.org/presentationml/2006/main">
  <p:tag name="PA" val="v5.2.2"/>
</p:tagLst>
</file>

<file path=ppt/tags/tag113.xml><?xml version="1.0" encoding="utf-8"?>
<p:tagLst xmlns:a="http://schemas.openxmlformats.org/drawingml/2006/main" xmlns:r="http://schemas.openxmlformats.org/officeDocument/2006/relationships" xmlns:p="http://schemas.openxmlformats.org/presentationml/2006/main">
  <p:tag name="PA" val="v5.2.2"/>
</p:tagLst>
</file>

<file path=ppt/tags/tag114.xml><?xml version="1.0" encoding="utf-8"?>
<p:tagLst xmlns:a="http://schemas.openxmlformats.org/drawingml/2006/main" xmlns:r="http://schemas.openxmlformats.org/officeDocument/2006/relationships" xmlns:p="http://schemas.openxmlformats.org/presentationml/2006/main">
  <p:tag name="PA" val="v5.2.2"/>
</p:tagLst>
</file>

<file path=ppt/tags/tag115.xml><?xml version="1.0" encoding="utf-8"?>
<p:tagLst xmlns:a="http://schemas.openxmlformats.org/drawingml/2006/main" xmlns:r="http://schemas.openxmlformats.org/officeDocument/2006/relationships" xmlns:p="http://schemas.openxmlformats.org/presentationml/2006/main">
  <p:tag name="PA" val="v5.2.2"/>
</p:tagLst>
</file>

<file path=ppt/tags/tag116.xml><?xml version="1.0" encoding="utf-8"?>
<p:tagLst xmlns:a="http://schemas.openxmlformats.org/drawingml/2006/main" xmlns:r="http://schemas.openxmlformats.org/officeDocument/2006/relationships" xmlns:p="http://schemas.openxmlformats.org/presentationml/2006/main">
  <p:tag name="PA" val="v5.2.2"/>
</p:tagLst>
</file>

<file path=ppt/tags/tag117.xml><?xml version="1.0" encoding="utf-8"?>
<p:tagLst xmlns:a="http://schemas.openxmlformats.org/drawingml/2006/main" xmlns:r="http://schemas.openxmlformats.org/officeDocument/2006/relationships" xmlns:p="http://schemas.openxmlformats.org/presentationml/2006/main">
  <p:tag name="PA" val="v5.2.2"/>
</p:tagLst>
</file>

<file path=ppt/tags/tag118.xml><?xml version="1.0" encoding="utf-8"?>
<p:tagLst xmlns:a="http://schemas.openxmlformats.org/drawingml/2006/main" xmlns:r="http://schemas.openxmlformats.org/officeDocument/2006/relationships" xmlns:p="http://schemas.openxmlformats.org/presentationml/2006/main">
  <p:tag name="PA" val="v5.2.2"/>
</p:tagLst>
</file>

<file path=ppt/tags/tag119.xml><?xml version="1.0" encoding="utf-8"?>
<p:tagLst xmlns:a="http://schemas.openxmlformats.org/drawingml/2006/main" xmlns:r="http://schemas.openxmlformats.org/officeDocument/2006/relationships" xmlns:p="http://schemas.openxmlformats.org/presentationml/2006/main">
  <p:tag name="PA" val="v5.2.2"/>
</p:tagLst>
</file>

<file path=ppt/tags/tag12.xml><?xml version="1.0" encoding="utf-8"?>
<p:tagLst xmlns:a="http://schemas.openxmlformats.org/drawingml/2006/main" xmlns:r="http://schemas.openxmlformats.org/officeDocument/2006/relationships" xmlns:p="http://schemas.openxmlformats.org/presentationml/2006/main">
  <p:tag name="PA" val="v5.2.2"/>
</p:tagLst>
</file>

<file path=ppt/tags/tag120.xml><?xml version="1.0" encoding="utf-8"?>
<p:tagLst xmlns:a="http://schemas.openxmlformats.org/drawingml/2006/main" xmlns:r="http://schemas.openxmlformats.org/officeDocument/2006/relationships" xmlns:p="http://schemas.openxmlformats.org/presentationml/2006/main">
  <p:tag name="PA" val="v5.2.2"/>
</p:tagLst>
</file>

<file path=ppt/tags/tag121.xml><?xml version="1.0" encoding="utf-8"?>
<p:tagLst xmlns:a="http://schemas.openxmlformats.org/drawingml/2006/main" xmlns:r="http://schemas.openxmlformats.org/officeDocument/2006/relationships" xmlns:p="http://schemas.openxmlformats.org/presentationml/2006/main">
  <p:tag name="PA" val="v5.2.2"/>
</p:tagLst>
</file>

<file path=ppt/tags/tag122.xml><?xml version="1.0" encoding="utf-8"?>
<p:tagLst xmlns:a="http://schemas.openxmlformats.org/drawingml/2006/main" xmlns:r="http://schemas.openxmlformats.org/officeDocument/2006/relationships" xmlns:p="http://schemas.openxmlformats.org/presentationml/2006/main">
  <p:tag name="PA" val="v5.2.2"/>
</p:tagLst>
</file>

<file path=ppt/tags/tag123.xml><?xml version="1.0" encoding="utf-8"?>
<p:tagLst xmlns:a="http://schemas.openxmlformats.org/drawingml/2006/main" xmlns:r="http://schemas.openxmlformats.org/officeDocument/2006/relationships" xmlns:p="http://schemas.openxmlformats.org/presentationml/2006/main">
  <p:tag name="PA" val="v5.2.2"/>
</p:tagLst>
</file>

<file path=ppt/tags/tag124.xml><?xml version="1.0" encoding="utf-8"?>
<p:tagLst xmlns:a="http://schemas.openxmlformats.org/drawingml/2006/main" xmlns:r="http://schemas.openxmlformats.org/officeDocument/2006/relationships" xmlns:p="http://schemas.openxmlformats.org/presentationml/2006/main">
  <p:tag name="PA" val="v5.2.2"/>
</p:tagLst>
</file>

<file path=ppt/tags/tag125.xml><?xml version="1.0" encoding="utf-8"?>
<p:tagLst xmlns:a="http://schemas.openxmlformats.org/drawingml/2006/main" xmlns:r="http://schemas.openxmlformats.org/officeDocument/2006/relationships" xmlns:p="http://schemas.openxmlformats.org/presentationml/2006/main">
  <p:tag name="PA" val="v5.2.2"/>
</p:tagLst>
</file>

<file path=ppt/tags/tag126.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127.xml><?xml version="1.0" encoding="utf-8"?>
<p:tagLst xmlns:a="http://schemas.openxmlformats.org/drawingml/2006/main" xmlns:r="http://schemas.openxmlformats.org/officeDocument/2006/relationships" xmlns:p="http://schemas.openxmlformats.org/presentationml/2006/main">
  <p:tag name="PA" val="v5.2.2"/>
</p:tagLst>
</file>

<file path=ppt/tags/tag128.xml><?xml version="1.0" encoding="utf-8"?>
<p:tagLst xmlns:a="http://schemas.openxmlformats.org/drawingml/2006/main" xmlns:r="http://schemas.openxmlformats.org/officeDocument/2006/relationships" xmlns:p="http://schemas.openxmlformats.org/presentationml/2006/main">
  <p:tag name="PA" val="v5.2.2"/>
</p:tagLst>
</file>

<file path=ppt/tags/tag129.xml><?xml version="1.0" encoding="utf-8"?>
<p:tagLst xmlns:a="http://schemas.openxmlformats.org/drawingml/2006/main" xmlns:r="http://schemas.openxmlformats.org/officeDocument/2006/relationships" xmlns:p="http://schemas.openxmlformats.org/presentationml/2006/main">
  <p:tag name="PA" val="v5.2.2"/>
</p:tagLst>
</file>

<file path=ppt/tags/tag13.xml><?xml version="1.0" encoding="utf-8"?>
<p:tagLst xmlns:a="http://schemas.openxmlformats.org/drawingml/2006/main" xmlns:r="http://schemas.openxmlformats.org/officeDocument/2006/relationships" xmlns:p="http://schemas.openxmlformats.org/presentationml/2006/main">
  <p:tag name="PA" val="v5.2.2"/>
</p:tagLst>
</file>

<file path=ppt/tags/tag130.xml><?xml version="1.0" encoding="utf-8"?>
<p:tagLst xmlns:a="http://schemas.openxmlformats.org/drawingml/2006/main" xmlns:r="http://schemas.openxmlformats.org/officeDocument/2006/relationships" xmlns:p="http://schemas.openxmlformats.org/presentationml/2006/main">
  <p:tag name="PA" val="v5.2.2"/>
</p:tagLst>
</file>

<file path=ppt/tags/tag131.xml><?xml version="1.0" encoding="utf-8"?>
<p:tagLst xmlns:a="http://schemas.openxmlformats.org/drawingml/2006/main" xmlns:r="http://schemas.openxmlformats.org/officeDocument/2006/relationships" xmlns:p="http://schemas.openxmlformats.org/presentationml/2006/main">
  <p:tag name="PA" val="v5.2.2"/>
</p:tagLst>
</file>

<file path=ppt/tags/tag132.xml><?xml version="1.0" encoding="utf-8"?>
<p:tagLst xmlns:a="http://schemas.openxmlformats.org/drawingml/2006/main" xmlns:r="http://schemas.openxmlformats.org/officeDocument/2006/relationships" xmlns:p="http://schemas.openxmlformats.org/presentationml/2006/main">
  <p:tag name="PA" val="v5.2.2"/>
</p:tagLst>
</file>

<file path=ppt/tags/tag133.xml><?xml version="1.0" encoding="utf-8"?>
<p:tagLst xmlns:a="http://schemas.openxmlformats.org/drawingml/2006/main" xmlns:r="http://schemas.openxmlformats.org/officeDocument/2006/relationships" xmlns:p="http://schemas.openxmlformats.org/presentationml/2006/main">
  <p:tag name="PA" val="v5.2.2"/>
</p:tagLst>
</file>

<file path=ppt/tags/tag134.xml><?xml version="1.0" encoding="utf-8"?>
<p:tagLst xmlns:a="http://schemas.openxmlformats.org/drawingml/2006/main" xmlns:r="http://schemas.openxmlformats.org/officeDocument/2006/relationships" xmlns:p="http://schemas.openxmlformats.org/presentationml/2006/main">
  <p:tag name="PA" val="v5.2.2"/>
</p:tagLst>
</file>

<file path=ppt/tags/tag135.xml><?xml version="1.0" encoding="utf-8"?>
<p:tagLst xmlns:a="http://schemas.openxmlformats.org/drawingml/2006/main" xmlns:r="http://schemas.openxmlformats.org/officeDocument/2006/relationships" xmlns:p="http://schemas.openxmlformats.org/presentationml/2006/main">
  <p:tag name="PA" val="v5.2.2"/>
</p:tagLst>
</file>

<file path=ppt/tags/tag136.xml><?xml version="1.0" encoding="utf-8"?>
<p:tagLst xmlns:a="http://schemas.openxmlformats.org/drawingml/2006/main" xmlns:r="http://schemas.openxmlformats.org/officeDocument/2006/relationships" xmlns:p="http://schemas.openxmlformats.org/presentationml/2006/main">
  <p:tag name="PA" val="v5.2.2"/>
</p:tagLst>
</file>

<file path=ppt/tags/tag137.xml><?xml version="1.0" encoding="utf-8"?>
<p:tagLst xmlns:a="http://schemas.openxmlformats.org/drawingml/2006/main" xmlns:r="http://schemas.openxmlformats.org/officeDocument/2006/relationships" xmlns:p="http://schemas.openxmlformats.org/presentationml/2006/main">
  <p:tag name="PA" val="v5.2.2"/>
</p:tagLst>
</file>

<file path=ppt/tags/tag138.xml><?xml version="1.0" encoding="utf-8"?>
<p:tagLst xmlns:a="http://schemas.openxmlformats.org/drawingml/2006/main" xmlns:r="http://schemas.openxmlformats.org/officeDocument/2006/relationships" xmlns:p="http://schemas.openxmlformats.org/presentationml/2006/main">
  <p:tag name="PA" val="v5.2.2"/>
</p:tagLst>
</file>

<file path=ppt/tags/tag139.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14.xml><?xml version="1.0" encoding="utf-8"?>
<p:tagLst xmlns:a="http://schemas.openxmlformats.org/drawingml/2006/main" xmlns:r="http://schemas.openxmlformats.org/officeDocument/2006/relationships" xmlns:p="http://schemas.openxmlformats.org/presentationml/2006/main">
  <p:tag name="PA" val="v5.2.2"/>
</p:tagLst>
</file>

<file path=ppt/tags/tag140.xml><?xml version="1.0" encoding="utf-8"?>
<p:tagLst xmlns:a="http://schemas.openxmlformats.org/drawingml/2006/main" xmlns:r="http://schemas.openxmlformats.org/officeDocument/2006/relationships" xmlns:p="http://schemas.openxmlformats.org/presentationml/2006/main">
  <p:tag name="PA" val="v5.2.2"/>
</p:tagLst>
</file>

<file path=ppt/tags/tag141.xml><?xml version="1.0" encoding="utf-8"?>
<p:tagLst xmlns:a="http://schemas.openxmlformats.org/drawingml/2006/main" xmlns:r="http://schemas.openxmlformats.org/officeDocument/2006/relationships" xmlns:p="http://schemas.openxmlformats.org/presentationml/2006/main">
  <p:tag name="PA" val="v5.2.2"/>
</p:tagLst>
</file>

<file path=ppt/tags/tag142.xml><?xml version="1.0" encoding="utf-8"?>
<p:tagLst xmlns:a="http://schemas.openxmlformats.org/drawingml/2006/main" xmlns:r="http://schemas.openxmlformats.org/officeDocument/2006/relationships" xmlns:p="http://schemas.openxmlformats.org/presentationml/2006/main">
  <p:tag name="PA" val="v5.2.2"/>
</p:tagLst>
</file>

<file path=ppt/tags/tag143.xml><?xml version="1.0" encoding="utf-8"?>
<p:tagLst xmlns:a="http://schemas.openxmlformats.org/drawingml/2006/main" xmlns:r="http://schemas.openxmlformats.org/officeDocument/2006/relationships" xmlns:p="http://schemas.openxmlformats.org/presentationml/2006/main">
  <p:tag name="PA" val="v5.2.2"/>
</p:tagLst>
</file>

<file path=ppt/tags/tag144.xml><?xml version="1.0" encoding="utf-8"?>
<p:tagLst xmlns:a="http://schemas.openxmlformats.org/drawingml/2006/main" xmlns:r="http://schemas.openxmlformats.org/officeDocument/2006/relationships" xmlns:p="http://schemas.openxmlformats.org/presentationml/2006/main">
  <p:tag name="PA" val="v5.2.2"/>
</p:tagLst>
</file>

<file path=ppt/tags/tag145.xml><?xml version="1.0" encoding="utf-8"?>
<p:tagLst xmlns:a="http://schemas.openxmlformats.org/drawingml/2006/main" xmlns:r="http://schemas.openxmlformats.org/officeDocument/2006/relationships" xmlns:p="http://schemas.openxmlformats.org/presentationml/2006/main">
  <p:tag name="PA" val="v5.2.2"/>
</p:tagLst>
</file>

<file path=ppt/tags/tag146.xml><?xml version="1.0" encoding="utf-8"?>
<p:tagLst xmlns:a="http://schemas.openxmlformats.org/drawingml/2006/main" xmlns:r="http://schemas.openxmlformats.org/officeDocument/2006/relationships" xmlns:p="http://schemas.openxmlformats.org/presentationml/2006/main">
  <p:tag name="PA" val="v5.2.2"/>
</p:tagLst>
</file>

<file path=ppt/tags/tag147.xml><?xml version="1.0" encoding="utf-8"?>
<p:tagLst xmlns:a="http://schemas.openxmlformats.org/drawingml/2006/main" xmlns:r="http://schemas.openxmlformats.org/officeDocument/2006/relationships" xmlns:p="http://schemas.openxmlformats.org/presentationml/2006/main">
  <p:tag name="PA" val="v5.2.2"/>
</p:tagLst>
</file>

<file path=ppt/tags/tag148.xml><?xml version="1.0" encoding="utf-8"?>
<p:tagLst xmlns:a="http://schemas.openxmlformats.org/drawingml/2006/main" xmlns:r="http://schemas.openxmlformats.org/officeDocument/2006/relationships" xmlns:p="http://schemas.openxmlformats.org/presentationml/2006/main">
  <p:tag name="PA" val="v5.2.2"/>
</p:tagLst>
</file>

<file path=ppt/tags/tag149.xml><?xml version="1.0" encoding="utf-8"?>
<p:tagLst xmlns:a="http://schemas.openxmlformats.org/drawingml/2006/main" xmlns:r="http://schemas.openxmlformats.org/officeDocument/2006/relationships" xmlns:p="http://schemas.openxmlformats.org/presentationml/2006/main">
  <p:tag name="PA" val="v5.2.2"/>
</p:tagLst>
</file>

<file path=ppt/tags/tag15.xml><?xml version="1.0" encoding="utf-8"?>
<p:tagLst xmlns:a="http://schemas.openxmlformats.org/drawingml/2006/main" xmlns:r="http://schemas.openxmlformats.org/officeDocument/2006/relationships" xmlns:p="http://schemas.openxmlformats.org/presentationml/2006/main">
  <p:tag name="PA" val="v5.2.2"/>
</p:tagLst>
</file>

<file path=ppt/tags/tag150.xml><?xml version="1.0" encoding="utf-8"?>
<p:tagLst xmlns:a="http://schemas.openxmlformats.org/drawingml/2006/main" xmlns:r="http://schemas.openxmlformats.org/officeDocument/2006/relationships" xmlns:p="http://schemas.openxmlformats.org/presentationml/2006/main">
  <p:tag name="PA" val="v5.2.2"/>
</p:tagLst>
</file>

<file path=ppt/tags/tag151.xml><?xml version="1.0" encoding="utf-8"?>
<p:tagLst xmlns:a="http://schemas.openxmlformats.org/drawingml/2006/main" xmlns:r="http://schemas.openxmlformats.org/officeDocument/2006/relationships" xmlns:p="http://schemas.openxmlformats.org/presentationml/2006/main">
  <p:tag name="PA" val="v5.2.2"/>
</p:tagLst>
</file>

<file path=ppt/tags/tag152.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153.xml><?xml version="1.0" encoding="utf-8"?>
<p:tagLst xmlns:a="http://schemas.openxmlformats.org/drawingml/2006/main" xmlns:r="http://schemas.openxmlformats.org/officeDocument/2006/relationships" xmlns:p="http://schemas.openxmlformats.org/presentationml/2006/main">
  <p:tag name="PA" val="v5.2.2"/>
</p:tagLst>
</file>

<file path=ppt/tags/tag154.xml><?xml version="1.0" encoding="utf-8"?>
<p:tagLst xmlns:a="http://schemas.openxmlformats.org/drawingml/2006/main" xmlns:r="http://schemas.openxmlformats.org/officeDocument/2006/relationships" xmlns:p="http://schemas.openxmlformats.org/presentationml/2006/main">
  <p:tag name="PA" val="v5.2.2"/>
</p:tagLst>
</file>

<file path=ppt/tags/tag155.xml><?xml version="1.0" encoding="utf-8"?>
<p:tagLst xmlns:a="http://schemas.openxmlformats.org/drawingml/2006/main" xmlns:r="http://schemas.openxmlformats.org/officeDocument/2006/relationships" xmlns:p="http://schemas.openxmlformats.org/presentationml/2006/main">
  <p:tag name="PA" val="v5.2.2"/>
</p:tagLst>
</file>

<file path=ppt/tags/tag156.xml><?xml version="1.0" encoding="utf-8"?>
<p:tagLst xmlns:a="http://schemas.openxmlformats.org/drawingml/2006/main" xmlns:r="http://schemas.openxmlformats.org/officeDocument/2006/relationships" xmlns:p="http://schemas.openxmlformats.org/presentationml/2006/main">
  <p:tag name="PA" val="v5.2.2"/>
</p:tagLst>
</file>

<file path=ppt/tags/tag157.xml><?xml version="1.0" encoding="utf-8"?>
<p:tagLst xmlns:a="http://schemas.openxmlformats.org/drawingml/2006/main" xmlns:r="http://schemas.openxmlformats.org/officeDocument/2006/relationships" xmlns:p="http://schemas.openxmlformats.org/presentationml/2006/main">
  <p:tag name="PA" val="v5.2.2"/>
</p:tagLst>
</file>

<file path=ppt/tags/tag158.xml><?xml version="1.0" encoding="utf-8"?>
<p:tagLst xmlns:a="http://schemas.openxmlformats.org/drawingml/2006/main" xmlns:r="http://schemas.openxmlformats.org/officeDocument/2006/relationships" xmlns:p="http://schemas.openxmlformats.org/presentationml/2006/main">
  <p:tag name="PA" val="v5.2.2"/>
</p:tagLst>
</file>

<file path=ppt/tags/tag159.xml><?xml version="1.0" encoding="utf-8"?>
<p:tagLst xmlns:a="http://schemas.openxmlformats.org/drawingml/2006/main" xmlns:r="http://schemas.openxmlformats.org/officeDocument/2006/relationships" xmlns:p="http://schemas.openxmlformats.org/presentationml/2006/main">
  <p:tag name="PA" val="v5.2.2"/>
</p:tagLst>
</file>

<file path=ppt/tags/tag16.xml><?xml version="1.0" encoding="utf-8"?>
<p:tagLst xmlns:a="http://schemas.openxmlformats.org/drawingml/2006/main" xmlns:r="http://schemas.openxmlformats.org/officeDocument/2006/relationships" xmlns:p="http://schemas.openxmlformats.org/presentationml/2006/main">
  <p:tag name="PA" val="v5.2.2"/>
</p:tagLst>
</file>

<file path=ppt/tags/tag160.xml><?xml version="1.0" encoding="utf-8"?>
<p:tagLst xmlns:a="http://schemas.openxmlformats.org/drawingml/2006/main" xmlns:r="http://schemas.openxmlformats.org/officeDocument/2006/relationships" xmlns:p="http://schemas.openxmlformats.org/presentationml/2006/main">
  <p:tag name="PA" val="v5.2.2"/>
</p:tagLst>
</file>

<file path=ppt/tags/tag161.xml><?xml version="1.0" encoding="utf-8"?>
<p:tagLst xmlns:a="http://schemas.openxmlformats.org/drawingml/2006/main" xmlns:r="http://schemas.openxmlformats.org/officeDocument/2006/relationships" xmlns:p="http://schemas.openxmlformats.org/presentationml/2006/main">
  <p:tag name="PA" val="v5.2.2"/>
</p:tagLst>
</file>

<file path=ppt/tags/tag162.xml><?xml version="1.0" encoding="utf-8"?>
<p:tagLst xmlns:a="http://schemas.openxmlformats.org/drawingml/2006/main" xmlns:r="http://schemas.openxmlformats.org/officeDocument/2006/relationships" xmlns:p="http://schemas.openxmlformats.org/presentationml/2006/main">
  <p:tag name="PA" val="v5.2.2"/>
</p:tagLst>
</file>

<file path=ppt/tags/tag163.xml><?xml version="1.0" encoding="utf-8"?>
<p:tagLst xmlns:a="http://schemas.openxmlformats.org/drawingml/2006/main" xmlns:r="http://schemas.openxmlformats.org/officeDocument/2006/relationships" xmlns:p="http://schemas.openxmlformats.org/presentationml/2006/main">
  <p:tag name="PA" val="v5.2.2"/>
</p:tagLst>
</file>

<file path=ppt/tags/tag164.xml><?xml version="1.0" encoding="utf-8"?>
<p:tagLst xmlns:a="http://schemas.openxmlformats.org/drawingml/2006/main" xmlns:r="http://schemas.openxmlformats.org/officeDocument/2006/relationships" xmlns:p="http://schemas.openxmlformats.org/presentationml/2006/main">
  <p:tag name="PA" val="v5.2.2"/>
</p:tagLst>
</file>

<file path=ppt/tags/tag165.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166.xml><?xml version="1.0" encoding="utf-8"?>
<p:tagLst xmlns:a="http://schemas.openxmlformats.org/drawingml/2006/main" xmlns:r="http://schemas.openxmlformats.org/officeDocument/2006/relationships" xmlns:p="http://schemas.openxmlformats.org/presentationml/2006/main">
  <p:tag name="PA" val="v5.2.2"/>
</p:tagLst>
</file>

<file path=ppt/tags/tag167.xml><?xml version="1.0" encoding="utf-8"?>
<p:tagLst xmlns:a="http://schemas.openxmlformats.org/drawingml/2006/main" xmlns:r="http://schemas.openxmlformats.org/officeDocument/2006/relationships" xmlns:p="http://schemas.openxmlformats.org/presentationml/2006/main">
  <p:tag name="PA" val="v5.2.2"/>
</p:tagLst>
</file>

<file path=ppt/tags/tag168.xml><?xml version="1.0" encoding="utf-8"?>
<p:tagLst xmlns:a="http://schemas.openxmlformats.org/drawingml/2006/main" xmlns:r="http://schemas.openxmlformats.org/officeDocument/2006/relationships" xmlns:p="http://schemas.openxmlformats.org/presentationml/2006/main">
  <p:tag name="PA" val="v5.2.2"/>
</p:tagLst>
</file>

<file path=ppt/tags/tag169.xml><?xml version="1.0" encoding="utf-8"?>
<p:tagLst xmlns:a="http://schemas.openxmlformats.org/drawingml/2006/main" xmlns:r="http://schemas.openxmlformats.org/officeDocument/2006/relationships" xmlns:p="http://schemas.openxmlformats.org/presentationml/2006/main">
  <p:tag name="PA" val="v5.2.2"/>
</p:tagLst>
</file>

<file path=ppt/tags/tag17.xml><?xml version="1.0" encoding="utf-8"?>
<p:tagLst xmlns:a="http://schemas.openxmlformats.org/drawingml/2006/main" xmlns:r="http://schemas.openxmlformats.org/officeDocument/2006/relationships" xmlns:p="http://schemas.openxmlformats.org/presentationml/2006/main">
  <p:tag name="PA" val="v5.2.2"/>
</p:tagLst>
</file>

<file path=ppt/tags/tag170.xml><?xml version="1.0" encoding="utf-8"?>
<p:tagLst xmlns:a="http://schemas.openxmlformats.org/drawingml/2006/main" xmlns:r="http://schemas.openxmlformats.org/officeDocument/2006/relationships" xmlns:p="http://schemas.openxmlformats.org/presentationml/2006/main">
  <p:tag name="PA" val="v5.2.2"/>
</p:tagLst>
</file>

<file path=ppt/tags/tag171.xml><?xml version="1.0" encoding="utf-8"?>
<p:tagLst xmlns:a="http://schemas.openxmlformats.org/drawingml/2006/main" xmlns:r="http://schemas.openxmlformats.org/officeDocument/2006/relationships" xmlns:p="http://schemas.openxmlformats.org/presentationml/2006/main">
  <p:tag name="PA" val="v5.2.2"/>
</p:tagLst>
</file>

<file path=ppt/tags/tag172.xml><?xml version="1.0" encoding="utf-8"?>
<p:tagLst xmlns:a="http://schemas.openxmlformats.org/drawingml/2006/main" xmlns:r="http://schemas.openxmlformats.org/officeDocument/2006/relationships" xmlns:p="http://schemas.openxmlformats.org/presentationml/2006/main">
  <p:tag name="PA" val="v5.2.2"/>
</p:tagLst>
</file>

<file path=ppt/tags/tag173.xml><?xml version="1.0" encoding="utf-8"?>
<p:tagLst xmlns:a="http://schemas.openxmlformats.org/drawingml/2006/main" xmlns:r="http://schemas.openxmlformats.org/officeDocument/2006/relationships" xmlns:p="http://schemas.openxmlformats.org/presentationml/2006/main">
  <p:tag name="PA" val="v5.2.2"/>
</p:tagLst>
</file>

<file path=ppt/tags/tag174.xml><?xml version="1.0" encoding="utf-8"?>
<p:tagLst xmlns:a="http://schemas.openxmlformats.org/drawingml/2006/main" xmlns:r="http://schemas.openxmlformats.org/officeDocument/2006/relationships" xmlns:p="http://schemas.openxmlformats.org/presentationml/2006/main">
  <p:tag name="PA" val="v5.2.2"/>
</p:tagLst>
</file>

<file path=ppt/tags/tag18.xml><?xml version="1.0" encoding="utf-8"?>
<p:tagLst xmlns:a="http://schemas.openxmlformats.org/drawingml/2006/main" xmlns:r="http://schemas.openxmlformats.org/officeDocument/2006/relationships" xmlns:p="http://schemas.openxmlformats.org/presentationml/2006/main">
  <p:tag name="PA" val="v5.2.2"/>
</p:tagLst>
</file>

<file path=ppt/tags/tag19.xml><?xml version="1.0" encoding="utf-8"?>
<p:tagLst xmlns:a="http://schemas.openxmlformats.org/drawingml/2006/main" xmlns:r="http://schemas.openxmlformats.org/officeDocument/2006/relationships" xmlns:p="http://schemas.openxmlformats.org/presentationml/2006/main">
  <p:tag name="PA" val="v5.2.2"/>
</p:tagLst>
</file>

<file path=ppt/tags/tag2.xml><?xml version="1.0" encoding="utf-8"?>
<p:tagLst xmlns:a="http://schemas.openxmlformats.org/drawingml/2006/main" xmlns:r="http://schemas.openxmlformats.org/officeDocument/2006/relationships" xmlns:p="http://schemas.openxmlformats.org/presentationml/2006/main">
  <p:tag name="PA" val="v5.2.2"/>
</p:tagLst>
</file>

<file path=ppt/tags/tag20.xml><?xml version="1.0" encoding="utf-8"?>
<p:tagLst xmlns:a="http://schemas.openxmlformats.org/drawingml/2006/main" xmlns:r="http://schemas.openxmlformats.org/officeDocument/2006/relationships" xmlns:p="http://schemas.openxmlformats.org/presentationml/2006/main">
  <p:tag name="PA" val="v5.2.2"/>
</p:tagLst>
</file>

<file path=ppt/tags/tag21.xml><?xml version="1.0" encoding="utf-8"?>
<p:tagLst xmlns:a="http://schemas.openxmlformats.org/drawingml/2006/main" xmlns:r="http://schemas.openxmlformats.org/officeDocument/2006/relationships" xmlns:p="http://schemas.openxmlformats.org/presentationml/2006/main">
  <p:tag name="PA" val="v5.2.2"/>
</p:tagLst>
</file>

<file path=ppt/tags/tag22.xml><?xml version="1.0" encoding="utf-8"?>
<p:tagLst xmlns:a="http://schemas.openxmlformats.org/drawingml/2006/main" xmlns:r="http://schemas.openxmlformats.org/officeDocument/2006/relationships" xmlns:p="http://schemas.openxmlformats.org/presentationml/2006/main">
  <p:tag name="PA" val="v5.2.2"/>
</p:tagLst>
</file>

<file path=ppt/tags/tag23.xml><?xml version="1.0" encoding="utf-8"?>
<p:tagLst xmlns:a="http://schemas.openxmlformats.org/drawingml/2006/main" xmlns:r="http://schemas.openxmlformats.org/officeDocument/2006/relationships" xmlns:p="http://schemas.openxmlformats.org/presentationml/2006/main">
  <p:tag name="PA" val="v5.2.2"/>
</p:tagLst>
</file>

<file path=ppt/tags/tag24.xml><?xml version="1.0" encoding="utf-8"?>
<p:tagLst xmlns:a="http://schemas.openxmlformats.org/drawingml/2006/main" xmlns:r="http://schemas.openxmlformats.org/officeDocument/2006/relationships" xmlns:p="http://schemas.openxmlformats.org/presentationml/2006/main">
  <p:tag name="PA" val="v5.2.2"/>
</p:tagLst>
</file>

<file path=ppt/tags/tag25.xml><?xml version="1.0" encoding="utf-8"?>
<p:tagLst xmlns:a="http://schemas.openxmlformats.org/drawingml/2006/main" xmlns:r="http://schemas.openxmlformats.org/officeDocument/2006/relationships" xmlns:p="http://schemas.openxmlformats.org/presentationml/2006/main">
  <p:tag name="PA" val="v5.2.2"/>
</p:tagLst>
</file>

<file path=ppt/tags/tag26.xml><?xml version="1.0" encoding="utf-8"?>
<p:tagLst xmlns:a="http://schemas.openxmlformats.org/drawingml/2006/main" xmlns:r="http://schemas.openxmlformats.org/officeDocument/2006/relationships" xmlns:p="http://schemas.openxmlformats.org/presentationml/2006/main">
  <p:tag name="PA" val="v5.2.2"/>
</p:tagLst>
</file>

<file path=ppt/tags/tag27.xml><?xml version="1.0" encoding="utf-8"?>
<p:tagLst xmlns:a="http://schemas.openxmlformats.org/drawingml/2006/main" xmlns:r="http://schemas.openxmlformats.org/officeDocument/2006/relationships" xmlns:p="http://schemas.openxmlformats.org/presentationml/2006/main">
  <p:tag name="PA" val="v5.2.2"/>
</p:tagLst>
</file>

<file path=ppt/tags/tag28.xml><?xml version="1.0" encoding="utf-8"?>
<p:tagLst xmlns:a="http://schemas.openxmlformats.org/drawingml/2006/main" xmlns:r="http://schemas.openxmlformats.org/officeDocument/2006/relationships" xmlns:p="http://schemas.openxmlformats.org/presentationml/2006/main">
  <p:tag name="PA" val="v5.2.2"/>
</p:tagLst>
</file>

<file path=ppt/tags/tag29.xml><?xml version="1.0" encoding="utf-8"?>
<p:tagLst xmlns:a="http://schemas.openxmlformats.org/drawingml/2006/main" xmlns:r="http://schemas.openxmlformats.org/officeDocument/2006/relationships" xmlns:p="http://schemas.openxmlformats.org/presentationml/2006/main">
  <p:tag name="PA" val="v5.2.2"/>
</p:tagLst>
</file>

<file path=ppt/tags/tag3.xml><?xml version="1.0" encoding="utf-8"?>
<p:tagLst xmlns:a="http://schemas.openxmlformats.org/drawingml/2006/main" xmlns:r="http://schemas.openxmlformats.org/officeDocument/2006/relationships" xmlns:p="http://schemas.openxmlformats.org/presentationml/2006/main">
  <p:tag name="PA" val="v5.2.2"/>
</p:tagLst>
</file>

<file path=ppt/tags/tag30.xml><?xml version="1.0" encoding="utf-8"?>
<p:tagLst xmlns:a="http://schemas.openxmlformats.org/drawingml/2006/main" xmlns:r="http://schemas.openxmlformats.org/officeDocument/2006/relationships" xmlns:p="http://schemas.openxmlformats.org/presentationml/2006/main">
  <p:tag name="PA" val="v5.2.2"/>
</p:tagLst>
</file>

<file path=ppt/tags/tag31.xml><?xml version="1.0" encoding="utf-8"?>
<p:tagLst xmlns:a="http://schemas.openxmlformats.org/drawingml/2006/main" xmlns:r="http://schemas.openxmlformats.org/officeDocument/2006/relationships" xmlns:p="http://schemas.openxmlformats.org/presentationml/2006/main">
  <p:tag name="PA" val="v5.2.2"/>
</p:tagLst>
</file>

<file path=ppt/tags/tag32.xml><?xml version="1.0" encoding="utf-8"?>
<p:tagLst xmlns:a="http://schemas.openxmlformats.org/drawingml/2006/main" xmlns:r="http://schemas.openxmlformats.org/officeDocument/2006/relationships" xmlns:p="http://schemas.openxmlformats.org/presentationml/2006/main">
  <p:tag name="PA" val="v5.2.2"/>
</p:tagLst>
</file>

<file path=ppt/tags/tag33.xml><?xml version="1.0" encoding="utf-8"?>
<p:tagLst xmlns:a="http://schemas.openxmlformats.org/drawingml/2006/main" xmlns:r="http://schemas.openxmlformats.org/officeDocument/2006/relationships" xmlns:p="http://schemas.openxmlformats.org/presentationml/2006/main">
  <p:tag name="PA" val="v5.2.2"/>
</p:tagLst>
</file>

<file path=ppt/tags/tag34.xml><?xml version="1.0" encoding="utf-8"?>
<p:tagLst xmlns:a="http://schemas.openxmlformats.org/drawingml/2006/main" xmlns:r="http://schemas.openxmlformats.org/officeDocument/2006/relationships" xmlns:p="http://schemas.openxmlformats.org/presentationml/2006/main">
  <p:tag name="PA" val="v5.2.2"/>
</p:tagLst>
</file>

<file path=ppt/tags/tag35.xml><?xml version="1.0" encoding="utf-8"?>
<p:tagLst xmlns:a="http://schemas.openxmlformats.org/drawingml/2006/main" xmlns:r="http://schemas.openxmlformats.org/officeDocument/2006/relationships" xmlns:p="http://schemas.openxmlformats.org/presentationml/2006/main">
  <p:tag name="PA" val="v5.2.2"/>
</p:tagLst>
</file>

<file path=ppt/tags/tag36.xml><?xml version="1.0" encoding="utf-8"?>
<p:tagLst xmlns:a="http://schemas.openxmlformats.org/drawingml/2006/main" xmlns:r="http://schemas.openxmlformats.org/officeDocument/2006/relationships" xmlns:p="http://schemas.openxmlformats.org/presentationml/2006/main">
  <p:tag name="PA" val="v5.2.2"/>
</p:tagLst>
</file>

<file path=ppt/tags/tag37.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38.xml><?xml version="1.0" encoding="utf-8"?>
<p:tagLst xmlns:a="http://schemas.openxmlformats.org/drawingml/2006/main" xmlns:r="http://schemas.openxmlformats.org/officeDocument/2006/relationships" xmlns:p="http://schemas.openxmlformats.org/presentationml/2006/main">
  <p:tag name="PA" val="v5.2.2"/>
</p:tagLst>
</file>

<file path=ppt/tags/tag39.xml><?xml version="1.0" encoding="utf-8"?>
<p:tagLst xmlns:a="http://schemas.openxmlformats.org/drawingml/2006/main" xmlns:r="http://schemas.openxmlformats.org/officeDocument/2006/relationships" xmlns:p="http://schemas.openxmlformats.org/presentationml/2006/main">
  <p:tag name="PA" val="v5.2.2"/>
</p:tagLst>
</file>

<file path=ppt/tags/tag4.xml><?xml version="1.0" encoding="utf-8"?>
<p:tagLst xmlns:a="http://schemas.openxmlformats.org/drawingml/2006/main" xmlns:r="http://schemas.openxmlformats.org/officeDocument/2006/relationships" xmlns:p="http://schemas.openxmlformats.org/presentationml/2006/main">
  <p:tag name="PA" val="v5.2.2"/>
</p:tagLst>
</file>

<file path=ppt/tags/tag40.xml><?xml version="1.0" encoding="utf-8"?>
<p:tagLst xmlns:a="http://schemas.openxmlformats.org/drawingml/2006/main" xmlns:r="http://schemas.openxmlformats.org/officeDocument/2006/relationships" xmlns:p="http://schemas.openxmlformats.org/presentationml/2006/main">
  <p:tag name="PA" val="v5.2.2"/>
</p:tagLst>
</file>

<file path=ppt/tags/tag41.xml><?xml version="1.0" encoding="utf-8"?>
<p:tagLst xmlns:a="http://schemas.openxmlformats.org/drawingml/2006/main" xmlns:r="http://schemas.openxmlformats.org/officeDocument/2006/relationships" xmlns:p="http://schemas.openxmlformats.org/presentationml/2006/main">
  <p:tag name="PA" val="v5.2.2"/>
</p:tagLst>
</file>

<file path=ppt/tags/tag42.xml><?xml version="1.0" encoding="utf-8"?>
<p:tagLst xmlns:a="http://schemas.openxmlformats.org/drawingml/2006/main" xmlns:r="http://schemas.openxmlformats.org/officeDocument/2006/relationships" xmlns:p="http://schemas.openxmlformats.org/presentationml/2006/main">
  <p:tag name="PA" val="v5.2.2"/>
</p:tagLst>
</file>

<file path=ppt/tags/tag43.xml><?xml version="1.0" encoding="utf-8"?>
<p:tagLst xmlns:a="http://schemas.openxmlformats.org/drawingml/2006/main" xmlns:r="http://schemas.openxmlformats.org/officeDocument/2006/relationships" xmlns:p="http://schemas.openxmlformats.org/presentationml/2006/main">
  <p:tag name="PA" val="v5.2.2"/>
</p:tagLst>
</file>

<file path=ppt/tags/tag44.xml><?xml version="1.0" encoding="utf-8"?>
<p:tagLst xmlns:a="http://schemas.openxmlformats.org/drawingml/2006/main" xmlns:r="http://schemas.openxmlformats.org/officeDocument/2006/relationships" xmlns:p="http://schemas.openxmlformats.org/presentationml/2006/main">
  <p:tag name="PA" val="v5.2.2"/>
</p:tagLst>
</file>

<file path=ppt/tags/tag45.xml><?xml version="1.0" encoding="utf-8"?>
<p:tagLst xmlns:a="http://schemas.openxmlformats.org/drawingml/2006/main" xmlns:r="http://schemas.openxmlformats.org/officeDocument/2006/relationships" xmlns:p="http://schemas.openxmlformats.org/presentationml/2006/main">
  <p:tag name="PA" val="v5.2.2"/>
</p:tagLst>
</file>

<file path=ppt/tags/tag46.xml><?xml version="1.0" encoding="utf-8"?>
<p:tagLst xmlns:a="http://schemas.openxmlformats.org/drawingml/2006/main" xmlns:r="http://schemas.openxmlformats.org/officeDocument/2006/relationships" xmlns:p="http://schemas.openxmlformats.org/presentationml/2006/main">
  <p:tag name="PA" val="v5.2.2"/>
</p:tagLst>
</file>

<file path=ppt/tags/tag47.xml><?xml version="1.0" encoding="utf-8"?>
<p:tagLst xmlns:a="http://schemas.openxmlformats.org/drawingml/2006/main" xmlns:r="http://schemas.openxmlformats.org/officeDocument/2006/relationships" xmlns:p="http://schemas.openxmlformats.org/presentationml/2006/main">
  <p:tag name="PA" val="v5.2.2"/>
</p:tagLst>
</file>

<file path=ppt/tags/tag48.xml><?xml version="1.0" encoding="utf-8"?>
<p:tagLst xmlns:a="http://schemas.openxmlformats.org/drawingml/2006/main" xmlns:r="http://schemas.openxmlformats.org/officeDocument/2006/relationships" xmlns:p="http://schemas.openxmlformats.org/presentationml/2006/main">
  <p:tag name="PA" val="v5.2.2"/>
</p:tagLst>
</file>

<file path=ppt/tags/tag49.xml><?xml version="1.0" encoding="utf-8"?>
<p:tagLst xmlns:a="http://schemas.openxmlformats.org/drawingml/2006/main" xmlns:r="http://schemas.openxmlformats.org/officeDocument/2006/relationships" xmlns:p="http://schemas.openxmlformats.org/presentationml/2006/main">
  <p:tag name="PA" val="v5.2.2"/>
</p:tagLst>
</file>

<file path=ppt/tags/tag5.xml><?xml version="1.0" encoding="utf-8"?>
<p:tagLst xmlns:a="http://schemas.openxmlformats.org/drawingml/2006/main" xmlns:r="http://schemas.openxmlformats.org/officeDocument/2006/relationships" xmlns:p="http://schemas.openxmlformats.org/presentationml/2006/main">
  <p:tag name="PA" val="v5.2.2"/>
</p:tagLst>
</file>

<file path=ppt/tags/tag50.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51.xml><?xml version="1.0" encoding="utf-8"?>
<p:tagLst xmlns:a="http://schemas.openxmlformats.org/drawingml/2006/main" xmlns:r="http://schemas.openxmlformats.org/officeDocument/2006/relationships" xmlns:p="http://schemas.openxmlformats.org/presentationml/2006/main">
  <p:tag name="PA" val="v5.2.2"/>
</p:tagLst>
</file>

<file path=ppt/tags/tag52.xml><?xml version="1.0" encoding="utf-8"?>
<p:tagLst xmlns:a="http://schemas.openxmlformats.org/drawingml/2006/main" xmlns:r="http://schemas.openxmlformats.org/officeDocument/2006/relationships" xmlns:p="http://schemas.openxmlformats.org/presentationml/2006/main">
  <p:tag name="PA" val="v5.2.2"/>
</p:tagLst>
</file>

<file path=ppt/tags/tag53.xml><?xml version="1.0" encoding="utf-8"?>
<p:tagLst xmlns:a="http://schemas.openxmlformats.org/drawingml/2006/main" xmlns:r="http://schemas.openxmlformats.org/officeDocument/2006/relationships" xmlns:p="http://schemas.openxmlformats.org/presentationml/2006/main">
  <p:tag name="PA" val="v5.2.2"/>
</p:tagLst>
</file>

<file path=ppt/tags/tag54.xml><?xml version="1.0" encoding="utf-8"?>
<p:tagLst xmlns:a="http://schemas.openxmlformats.org/drawingml/2006/main" xmlns:r="http://schemas.openxmlformats.org/officeDocument/2006/relationships" xmlns:p="http://schemas.openxmlformats.org/presentationml/2006/main">
  <p:tag name="PA" val="v5.2.2"/>
</p:tagLst>
</file>

<file path=ppt/tags/tag55.xml><?xml version="1.0" encoding="utf-8"?>
<p:tagLst xmlns:a="http://schemas.openxmlformats.org/drawingml/2006/main" xmlns:r="http://schemas.openxmlformats.org/officeDocument/2006/relationships" xmlns:p="http://schemas.openxmlformats.org/presentationml/2006/main">
  <p:tag name="PA" val="v5.2.2"/>
</p:tagLst>
</file>

<file path=ppt/tags/tag56.xml><?xml version="1.0" encoding="utf-8"?>
<p:tagLst xmlns:a="http://schemas.openxmlformats.org/drawingml/2006/main" xmlns:r="http://schemas.openxmlformats.org/officeDocument/2006/relationships" xmlns:p="http://schemas.openxmlformats.org/presentationml/2006/main">
  <p:tag name="PA" val="v5.2.2"/>
</p:tagLst>
</file>

<file path=ppt/tags/tag57.xml><?xml version="1.0" encoding="utf-8"?>
<p:tagLst xmlns:a="http://schemas.openxmlformats.org/drawingml/2006/main" xmlns:r="http://schemas.openxmlformats.org/officeDocument/2006/relationships" xmlns:p="http://schemas.openxmlformats.org/presentationml/2006/main">
  <p:tag name="PA" val="v5.2.2"/>
</p:tagLst>
</file>

<file path=ppt/tags/tag58.xml><?xml version="1.0" encoding="utf-8"?>
<p:tagLst xmlns:a="http://schemas.openxmlformats.org/drawingml/2006/main" xmlns:r="http://schemas.openxmlformats.org/officeDocument/2006/relationships" xmlns:p="http://schemas.openxmlformats.org/presentationml/2006/main">
  <p:tag name="PA" val="v5.2.2"/>
</p:tagLst>
</file>

<file path=ppt/tags/tag59.xml><?xml version="1.0" encoding="utf-8"?>
<p:tagLst xmlns:a="http://schemas.openxmlformats.org/drawingml/2006/main" xmlns:r="http://schemas.openxmlformats.org/officeDocument/2006/relationships" xmlns:p="http://schemas.openxmlformats.org/presentationml/2006/main">
  <p:tag name="PA" val="v5.2.2"/>
</p:tagLst>
</file>

<file path=ppt/tags/tag6.xml><?xml version="1.0" encoding="utf-8"?>
<p:tagLst xmlns:a="http://schemas.openxmlformats.org/drawingml/2006/main" xmlns:r="http://schemas.openxmlformats.org/officeDocument/2006/relationships" xmlns:p="http://schemas.openxmlformats.org/presentationml/2006/main">
  <p:tag name="PA" val="v5.2.2"/>
</p:tagLst>
</file>

<file path=ppt/tags/tag60.xml><?xml version="1.0" encoding="utf-8"?>
<p:tagLst xmlns:a="http://schemas.openxmlformats.org/drawingml/2006/main" xmlns:r="http://schemas.openxmlformats.org/officeDocument/2006/relationships" xmlns:p="http://schemas.openxmlformats.org/presentationml/2006/main">
  <p:tag name="PA" val="v5.2.2"/>
</p:tagLst>
</file>

<file path=ppt/tags/tag61.xml><?xml version="1.0" encoding="utf-8"?>
<p:tagLst xmlns:a="http://schemas.openxmlformats.org/drawingml/2006/main" xmlns:r="http://schemas.openxmlformats.org/officeDocument/2006/relationships" xmlns:p="http://schemas.openxmlformats.org/presentationml/2006/main">
  <p:tag name="PA" val="v5.2.2"/>
</p:tagLst>
</file>

<file path=ppt/tags/tag62.xml><?xml version="1.0" encoding="utf-8"?>
<p:tagLst xmlns:a="http://schemas.openxmlformats.org/drawingml/2006/main" xmlns:r="http://schemas.openxmlformats.org/officeDocument/2006/relationships" xmlns:p="http://schemas.openxmlformats.org/presentationml/2006/main">
  <p:tag name="PA" val="v5.2.2"/>
</p:tagLst>
</file>

<file path=ppt/tags/tag63.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64.xml><?xml version="1.0" encoding="utf-8"?>
<p:tagLst xmlns:a="http://schemas.openxmlformats.org/drawingml/2006/main" xmlns:r="http://schemas.openxmlformats.org/officeDocument/2006/relationships" xmlns:p="http://schemas.openxmlformats.org/presentationml/2006/main">
  <p:tag name="PA" val="v5.2.2"/>
</p:tagLst>
</file>

<file path=ppt/tags/tag65.xml><?xml version="1.0" encoding="utf-8"?>
<p:tagLst xmlns:a="http://schemas.openxmlformats.org/drawingml/2006/main" xmlns:r="http://schemas.openxmlformats.org/officeDocument/2006/relationships" xmlns:p="http://schemas.openxmlformats.org/presentationml/2006/main">
  <p:tag name="PA" val="v5.2.2"/>
</p:tagLst>
</file>

<file path=ppt/tags/tag66.xml><?xml version="1.0" encoding="utf-8"?>
<p:tagLst xmlns:a="http://schemas.openxmlformats.org/drawingml/2006/main" xmlns:r="http://schemas.openxmlformats.org/officeDocument/2006/relationships" xmlns:p="http://schemas.openxmlformats.org/presentationml/2006/main">
  <p:tag name="PA" val="v5.2.2"/>
</p:tagLst>
</file>

<file path=ppt/tags/tag67.xml><?xml version="1.0" encoding="utf-8"?>
<p:tagLst xmlns:a="http://schemas.openxmlformats.org/drawingml/2006/main" xmlns:r="http://schemas.openxmlformats.org/officeDocument/2006/relationships" xmlns:p="http://schemas.openxmlformats.org/presentationml/2006/main">
  <p:tag name="PA" val="v5.2.2"/>
</p:tagLst>
</file>

<file path=ppt/tags/tag68.xml><?xml version="1.0" encoding="utf-8"?>
<p:tagLst xmlns:a="http://schemas.openxmlformats.org/drawingml/2006/main" xmlns:r="http://schemas.openxmlformats.org/officeDocument/2006/relationships" xmlns:p="http://schemas.openxmlformats.org/presentationml/2006/main">
  <p:tag name="PA" val="v5.2.2"/>
</p:tagLst>
</file>

<file path=ppt/tags/tag69.xml><?xml version="1.0" encoding="utf-8"?>
<p:tagLst xmlns:a="http://schemas.openxmlformats.org/drawingml/2006/main" xmlns:r="http://schemas.openxmlformats.org/officeDocument/2006/relationships" xmlns:p="http://schemas.openxmlformats.org/presentationml/2006/main">
  <p:tag name="PA" val="v5.2.2"/>
</p:tagLst>
</file>

<file path=ppt/tags/tag7.xml><?xml version="1.0" encoding="utf-8"?>
<p:tagLst xmlns:a="http://schemas.openxmlformats.org/drawingml/2006/main" xmlns:r="http://schemas.openxmlformats.org/officeDocument/2006/relationships" xmlns:p="http://schemas.openxmlformats.org/presentationml/2006/main">
  <p:tag name="PA" val="v5.2.2"/>
</p:tagLst>
</file>

<file path=ppt/tags/tag70.xml><?xml version="1.0" encoding="utf-8"?>
<p:tagLst xmlns:a="http://schemas.openxmlformats.org/drawingml/2006/main" xmlns:r="http://schemas.openxmlformats.org/officeDocument/2006/relationships" xmlns:p="http://schemas.openxmlformats.org/presentationml/2006/main">
  <p:tag name="PA" val="v5.2.2"/>
</p:tagLst>
</file>

<file path=ppt/tags/tag71.xml><?xml version="1.0" encoding="utf-8"?>
<p:tagLst xmlns:a="http://schemas.openxmlformats.org/drawingml/2006/main" xmlns:r="http://schemas.openxmlformats.org/officeDocument/2006/relationships" xmlns:p="http://schemas.openxmlformats.org/presentationml/2006/main">
  <p:tag name="PA" val="v5.2.2"/>
</p:tagLst>
</file>

<file path=ppt/tags/tag72.xml><?xml version="1.0" encoding="utf-8"?>
<p:tagLst xmlns:a="http://schemas.openxmlformats.org/drawingml/2006/main" xmlns:r="http://schemas.openxmlformats.org/officeDocument/2006/relationships" xmlns:p="http://schemas.openxmlformats.org/presentationml/2006/main">
  <p:tag name="PA" val="v5.2.2"/>
</p:tagLst>
</file>

<file path=ppt/tags/tag73.xml><?xml version="1.0" encoding="utf-8"?>
<p:tagLst xmlns:a="http://schemas.openxmlformats.org/drawingml/2006/main" xmlns:r="http://schemas.openxmlformats.org/officeDocument/2006/relationships" xmlns:p="http://schemas.openxmlformats.org/presentationml/2006/main">
  <p:tag name="PA" val="v5.2.2"/>
</p:tagLst>
</file>

<file path=ppt/tags/tag74.xml><?xml version="1.0" encoding="utf-8"?>
<p:tagLst xmlns:a="http://schemas.openxmlformats.org/drawingml/2006/main" xmlns:r="http://schemas.openxmlformats.org/officeDocument/2006/relationships" xmlns:p="http://schemas.openxmlformats.org/presentationml/2006/main">
  <p:tag name="PA" val="v5.2.2"/>
</p:tagLst>
</file>

<file path=ppt/tags/tag75.xml><?xml version="1.0" encoding="utf-8"?>
<p:tagLst xmlns:a="http://schemas.openxmlformats.org/drawingml/2006/main" xmlns:r="http://schemas.openxmlformats.org/officeDocument/2006/relationships" xmlns:p="http://schemas.openxmlformats.org/presentationml/2006/main">
  <p:tag name="PA" val="v5.2.2"/>
</p:tagLst>
</file>

<file path=ppt/tags/tag76.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77.xml><?xml version="1.0" encoding="utf-8"?>
<p:tagLst xmlns:a="http://schemas.openxmlformats.org/drawingml/2006/main" xmlns:r="http://schemas.openxmlformats.org/officeDocument/2006/relationships" xmlns:p="http://schemas.openxmlformats.org/presentationml/2006/main">
  <p:tag name="PA" val="v5.2.2"/>
</p:tagLst>
</file>

<file path=ppt/tags/tag78.xml><?xml version="1.0" encoding="utf-8"?>
<p:tagLst xmlns:a="http://schemas.openxmlformats.org/drawingml/2006/main" xmlns:r="http://schemas.openxmlformats.org/officeDocument/2006/relationships" xmlns:p="http://schemas.openxmlformats.org/presentationml/2006/main">
  <p:tag name="PA" val="v5.2.2"/>
</p:tagLst>
</file>

<file path=ppt/tags/tag79.xml><?xml version="1.0" encoding="utf-8"?>
<p:tagLst xmlns:a="http://schemas.openxmlformats.org/drawingml/2006/main" xmlns:r="http://schemas.openxmlformats.org/officeDocument/2006/relationships" xmlns:p="http://schemas.openxmlformats.org/presentationml/2006/main">
  <p:tag name="PA" val="v5.2.2"/>
</p:tagLst>
</file>

<file path=ppt/tags/tag8.xml><?xml version="1.0" encoding="utf-8"?>
<p:tagLst xmlns:a="http://schemas.openxmlformats.org/drawingml/2006/main" xmlns:r="http://schemas.openxmlformats.org/officeDocument/2006/relationships" xmlns:p="http://schemas.openxmlformats.org/presentationml/2006/main">
  <p:tag name="PA" val="v5.2.2"/>
</p:tagLst>
</file>

<file path=ppt/tags/tag80.xml><?xml version="1.0" encoding="utf-8"?>
<p:tagLst xmlns:a="http://schemas.openxmlformats.org/drawingml/2006/main" xmlns:r="http://schemas.openxmlformats.org/officeDocument/2006/relationships" xmlns:p="http://schemas.openxmlformats.org/presentationml/2006/main">
  <p:tag name="PA" val="v5.2.2"/>
</p:tagLst>
</file>

<file path=ppt/tags/tag81.xml><?xml version="1.0" encoding="utf-8"?>
<p:tagLst xmlns:a="http://schemas.openxmlformats.org/drawingml/2006/main" xmlns:r="http://schemas.openxmlformats.org/officeDocument/2006/relationships" xmlns:p="http://schemas.openxmlformats.org/presentationml/2006/main">
  <p:tag name="PA" val="v5.2.2"/>
</p:tagLst>
</file>

<file path=ppt/tags/tag82.xml><?xml version="1.0" encoding="utf-8"?>
<p:tagLst xmlns:a="http://schemas.openxmlformats.org/drawingml/2006/main" xmlns:r="http://schemas.openxmlformats.org/officeDocument/2006/relationships" xmlns:p="http://schemas.openxmlformats.org/presentationml/2006/main">
  <p:tag name="PA" val="v5.2.2"/>
</p:tagLst>
</file>

<file path=ppt/tags/tag83.xml><?xml version="1.0" encoding="utf-8"?>
<p:tagLst xmlns:a="http://schemas.openxmlformats.org/drawingml/2006/main" xmlns:r="http://schemas.openxmlformats.org/officeDocument/2006/relationships" xmlns:p="http://schemas.openxmlformats.org/presentationml/2006/main">
  <p:tag name="PA" val="v5.2.2"/>
</p:tagLst>
</file>

<file path=ppt/tags/tag84.xml><?xml version="1.0" encoding="utf-8"?>
<p:tagLst xmlns:a="http://schemas.openxmlformats.org/drawingml/2006/main" xmlns:r="http://schemas.openxmlformats.org/officeDocument/2006/relationships" xmlns:p="http://schemas.openxmlformats.org/presentationml/2006/main">
  <p:tag name="PA" val="v5.2.2"/>
</p:tagLst>
</file>

<file path=ppt/tags/tag85.xml><?xml version="1.0" encoding="utf-8"?>
<p:tagLst xmlns:a="http://schemas.openxmlformats.org/drawingml/2006/main" xmlns:r="http://schemas.openxmlformats.org/officeDocument/2006/relationships" xmlns:p="http://schemas.openxmlformats.org/presentationml/2006/main">
  <p:tag name="PA" val="v5.2.2"/>
</p:tagLst>
</file>

<file path=ppt/tags/tag86.xml><?xml version="1.0" encoding="utf-8"?>
<p:tagLst xmlns:a="http://schemas.openxmlformats.org/drawingml/2006/main" xmlns:r="http://schemas.openxmlformats.org/officeDocument/2006/relationships" xmlns:p="http://schemas.openxmlformats.org/presentationml/2006/main">
  <p:tag name="PA" val="v5.2.2"/>
</p:tagLst>
</file>

<file path=ppt/tags/tag87.xml><?xml version="1.0" encoding="utf-8"?>
<p:tagLst xmlns:a="http://schemas.openxmlformats.org/drawingml/2006/main" xmlns:r="http://schemas.openxmlformats.org/officeDocument/2006/relationships" xmlns:p="http://schemas.openxmlformats.org/presentationml/2006/main">
  <p:tag name="PA" val="v5.2.2"/>
</p:tagLst>
</file>

<file path=ppt/tags/tag88.xml><?xml version="1.0" encoding="utf-8"?>
<p:tagLst xmlns:a="http://schemas.openxmlformats.org/drawingml/2006/main" xmlns:r="http://schemas.openxmlformats.org/officeDocument/2006/relationships" xmlns:p="http://schemas.openxmlformats.org/presentationml/2006/main">
  <p:tag name="PA" val="v5.2.2"/>
</p:tagLst>
</file>

<file path=ppt/tags/tag89.xml><?xml version="1.0" encoding="utf-8"?>
<p:tagLst xmlns:a="http://schemas.openxmlformats.org/drawingml/2006/main" xmlns:r="http://schemas.openxmlformats.org/officeDocument/2006/relationships" xmlns:p="http://schemas.openxmlformats.org/presentationml/2006/main">
  <p:tag name="TABLE_ENDDRAG_ORIGIN_RECT" val="925*403"/>
  <p:tag name="TABLE_ENDDRAG_RECT" val="12*120*925*403"/>
</p:tagLst>
</file>

<file path=ppt/tags/tag9.xml><?xml version="1.0" encoding="utf-8"?>
<p:tagLst xmlns:a="http://schemas.openxmlformats.org/drawingml/2006/main" xmlns:r="http://schemas.openxmlformats.org/officeDocument/2006/relationships" xmlns:p="http://schemas.openxmlformats.org/presentationml/2006/main">
  <p:tag name="PA" val="v5.2.2"/>
</p:tagLst>
</file>

<file path=ppt/tags/tag90.xml><?xml version="1.0" encoding="utf-8"?>
<p:tagLst xmlns:a="http://schemas.openxmlformats.org/drawingml/2006/main" xmlns:r="http://schemas.openxmlformats.org/officeDocument/2006/relationships" xmlns:p="http://schemas.openxmlformats.org/presentationml/2006/main">
  <p:tag name="PA" val="v5.2.2"/>
</p:tagLst>
</file>

<file path=ppt/tags/tag91.xml><?xml version="1.0" encoding="utf-8"?>
<p:tagLst xmlns:a="http://schemas.openxmlformats.org/drawingml/2006/main" xmlns:r="http://schemas.openxmlformats.org/officeDocument/2006/relationships" xmlns:p="http://schemas.openxmlformats.org/presentationml/2006/main">
  <p:tag name="PA" val="v5.2.2"/>
</p:tagLst>
</file>

<file path=ppt/tags/tag92.xml><?xml version="1.0" encoding="utf-8"?>
<p:tagLst xmlns:a="http://schemas.openxmlformats.org/drawingml/2006/main" xmlns:r="http://schemas.openxmlformats.org/officeDocument/2006/relationships" xmlns:p="http://schemas.openxmlformats.org/presentationml/2006/main">
  <p:tag name="PA" val="v5.2.2"/>
</p:tagLst>
</file>

<file path=ppt/tags/tag93.xml><?xml version="1.0" encoding="utf-8"?>
<p:tagLst xmlns:a="http://schemas.openxmlformats.org/drawingml/2006/main" xmlns:r="http://schemas.openxmlformats.org/officeDocument/2006/relationships" xmlns:p="http://schemas.openxmlformats.org/presentationml/2006/main">
  <p:tag name="PA" val="v5.2.2"/>
</p:tagLst>
</file>

<file path=ppt/tags/tag94.xml><?xml version="1.0" encoding="utf-8"?>
<p:tagLst xmlns:a="http://schemas.openxmlformats.org/drawingml/2006/main" xmlns:r="http://schemas.openxmlformats.org/officeDocument/2006/relationships" xmlns:p="http://schemas.openxmlformats.org/presentationml/2006/main">
  <p:tag name="PA" val="v5.2.2"/>
</p:tagLst>
</file>

<file path=ppt/tags/tag95.xml><?xml version="1.0" encoding="utf-8"?>
<p:tagLst xmlns:a="http://schemas.openxmlformats.org/drawingml/2006/main" xmlns:r="http://schemas.openxmlformats.org/officeDocument/2006/relationships" xmlns:p="http://schemas.openxmlformats.org/presentationml/2006/main">
  <p:tag name="PA" val="v5.2.2"/>
</p:tagLst>
</file>

<file path=ppt/tags/tag96.xml><?xml version="1.0" encoding="utf-8"?>
<p:tagLst xmlns:a="http://schemas.openxmlformats.org/drawingml/2006/main" xmlns:r="http://schemas.openxmlformats.org/officeDocument/2006/relationships" xmlns:p="http://schemas.openxmlformats.org/presentationml/2006/main">
  <p:tag name="PA" val="v5.2.2"/>
</p:tagLst>
</file>

<file path=ppt/tags/tag97.xml><?xml version="1.0" encoding="utf-8"?>
<p:tagLst xmlns:a="http://schemas.openxmlformats.org/drawingml/2006/main" xmlns:r="http://schemas.openxmlformats.org/officeDocument/2006/relationships" xmlns:p="http://schemas.openxmlformats.org/presentationml/2006/main">
  <p:tag name="PA" val="v5.2.2"/>
</p:tagLst>
</file>

<file path=ppt/tags/tag98.xml><?xml version="1.0" encoding="utf-8"?>
<p:tagLst xmlns:a="http://schemas.openxmlformats.org/drawingml/2006/main" xmlns:r="http://schemas.openxmlformats.org/officeDocument/2006/relationships" xmlns:p="http://schemas.openxmlformats.org/presentationml/2006/main">
  <p:tag name="PA" val="v5.2.2"/>
</p:tagLst>
</file>

<file path=ppt/tags/tag99.xml><?xml version="1.0" encoding="utf-8"?>
<p:tagLst xmlns:a="http://schemas.openxmlformats.org/drawingml/2006/main" xmlns:r="http://schemas.openxmlformats.org/officeDocument/2006/relationships" xmlns:p="http://schemas.openxmlformats.org/presentationml/2006/main">
  <p:tag name="PA" val="v5.2.2"/>
</p:tagLst>
</file>

<file path=ppt/theme/theme1.xml><?xml version="1.0" encoding="utf-8"?>
<a:theme xmlns:a="http://schemas.openxmlformats.org/drawingml/2006/main" name="Office 主题​​">
  <a:themeElements>
    <a:clrScheme name="1.4复刻PV">
      <a:dk1>
        <a:srgbClr val="5EABA9"/>
      </a:dk1>
      <a:lt1>
        <a:srgbClr val="FFFFFF"/>
      </a:lt1>
      <a:dk2>
        <a:srgbClr val="50696D"/>
      </a:dk2>
      <a:lt2>
        <a:srgbClr val="D1CCB5"/>
      </a:lt2>
      <a:accent1>
        <a:srgbClr val="D1CCB5"/>
      </a:accent1>
      <a:accent2>
        <a:srgbClr val="F2EFE6"/>
      </a:accent2>
      <a:accent3>
        <a:srgbClr val="50696D"/>
      </a:accent3>
      <a:accent4>
        <a:srgbClr val="5EABA9"/>
      </a:accent4>
      <a:accent5>
        <a:srgbClr val="374F57"/>
      </a:accent5>
      <a:accent6>
        <a:srgbClr val="414EB1"/>
      </a:accent6>
      <a:hlink>
        <a:srgbClr val="7030A0"/>
      </a:hlink>
      <a:folHlink>
        <a:srgbClr val="6F3B55"/>
      </a:folHlink>
    </a:clrScheme>
    <a:fontScheme name="math">
      <a:majorFont>
        <a:latin typeface="Times New Roman"/>
        <a:ea typeface="华文中宋"/>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3699</Words>
  <Application>Microsoft Office PowerPoint</Application>
  <PresentationFormat>宽屏</PresentationFormat>
  <Paragraphs>375</Paragraphs>
  <Slides>30</Slides>
  <Notes>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30</vt:i4>
      </vt:variant>
    </vt:vector>
  </HeadingPairs>
  <TitlesOfParts>
    <vt:vector size="36" baseType="lpstr">
      <vt:lpstr>等线</vt:lpstr>
      <vt:lpstr>仿宋</vt:lpstr>
      <vt:lpstr>Agency FB</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18</cp:revision>
  <dcterms:created xsi:type="dcterms:W3CDTF">2024-10-03T07:10:43Z</dcterms:created>
  <dcterms:modified xsi:type="dcterms:W3CDTF">2024-11-21T11:19:52Z</dcterms:modified>
</cp:coreProperties>
</file>